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58" r:id="rId4"/>
    <p:sldId id="260" r:id="rId5"/>
    <p:sldId id="261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62" r:id="rId15"/>
    <p:sldId id="272" r:id="rId16"/>
    <p:sldId id="273" r:id="rId17"/>
    <p:sldId id="274" r:id="rId18"/>
    <p:sldId id="275" r:id="rId19"/>
    <p:sldId id="276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FCC5-1CA7-4E2C-8718-3EA2612F61C8}" type="datetimeFigureOut">
              <a:rPr lang="ru-RU" smtClean="0"/>
              <a:pPr/>
              <a:t>24.05.2017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9E27A-4ED4-462C-AA37-0FF6559927C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FCC5-1CA7-4E2C-8718-3EA2612F61C8}" type="datetimeFigureOut">
              <a:rPr lang="ru-RU" smtClean="0"/>
              <a:pPr/>
              <a:t>24.05.2017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9E27A-4ED4-462C-AA37-0FF6559927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FCC5-1CA7-4E2C-8718-3EA2612F61C8}" type="datetimeFigureOut">
              <a:rPr lang="ru-RU" smtClean="0"/>
              <a:pPr/>
              <a:t>24.05.2017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D2F9E27A-4ED4-462C-AA37-0FF6559927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FCC5-1CA7-4E2C-8718-3EA2612F61C8}" type="datetimeFigureOut">
              <a:rPr lang="ru-RU" smtClean="0"/>
              <a:pPr/>
              <a:t>24.05.2017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9E27A-4ED4-462C-AA37-0FF6559927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FCC5-1CA7-4E2C-8718-3EA2612F61C8}" type="datetimeFigureOut">
              <a:rPr lang="ru-RU" smtClean="0"/>
              <a:pPr/>
              <a:t>24.05.2017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9E27A-4ED4-462C-AA37-0FF6559927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FCC5-1CA7-4E2C-8718-3EA2612F61C8}" type="datetimeFigureOut">
              <a:rPr lang="ru-RU" smtClean="0"/>
              <a:pPr/>
              <a:t>24.05.2017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9E27A-4ED4-462C-AA37-0FF6559927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FCC5-1CA7-4E2C-8718-3EA2612F61C8}" type="datetimeFigureOut">
              <a:rPr lang="ru-RU" smtClean="0"/>
              <a:pPr/>
              <a:t>24.05.2017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9E27A-4ED4-462C-AA37-0FF6559927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FCC5-1CA7-4E2C-8718-3EA2612F61C8}" type="datetimeFigureOut">
              <a:rPr lang="ru-RU" smtClean="0"/>
              <a:pPr/>
              <a:t>24.05.2017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9E27A-4ED4-462C-AA37-0FF6559927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FCC5-1CA7-4E2C-8718-3EA2612F61C8}" type="datetimeFigureOut">
              <a:rPr lang="ru-RU" smtClean="0"/>
              <a:pPr/>
              <a:t>24.05.2017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9E27A-4ED4-462C-AA37-0FF6559927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FCC5-1CA7-4E2C-8718-3EA2612F61C8}" type="datetimeFigureOut">
              <a:rPr lang="ru-RU" smtClean="0"/>
              <a:pPr/>
              <a:t>24.05.2017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9E27A-4ED4-462C-AA37-0FF6559927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FCC5-1CA7-4E2C-8718-3EA2612F61C8}" type="datetimeFigureOut">
              <a:rPr lang="ru-RU" smtClean="0"/>
              <a:pPr/>
              <a:t>24.05.2017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9E27A-4ED4-462C-AA37-0FF6559927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531FCC5-1CA7-4E2C-8718-3EA2612F61C8}" type="datetimeFigureOut">
              <a:rPr lang="ru-RU" smtClean="0"/>
              <a:pPr/>
              <a:t>24.05.2017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2F9E27A-4ED4-462C-AA37-0FF6559927C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randomBar dir="vert"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Конфликт и способы выхода из него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0002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Часть 1</a:t>
            </a:r>
            <a:br>
              <a:rPr lang="ru-RU" dirty="0" smtClean="0"/>
            </a:br>
            <a:r>
              <a:rPr lang="ru-RU" dirty="0" smtClean="0"/>
              <a:t>Теоретическая</a:t>
            </a:r>
            <a:endParaRPr lang="ru-RU" dirty="0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1071546"/>
            <a:ext cx="764386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/>
              <a:t>Конфликт </a:t>
            </a:r>
            <a:r>
              <a:rPr lang="ru-RU" sz="3600" b="1" dirty="0" smtClean="0"/>
              <a:t>- </a:t>
            </a:r>
            <a:r>
              <a:rPr lang="ru-RU" sz="3600" b="1" dirty="0"/>
              <a:t>это противоречия и разногласия, возникающие между людьми из-за несовпадения их интересов, взглядов, установок, стремлений.</a:t>
            </a:r>
            <a:endParaRPr lang="ru-RU" sz="3600" dirty="0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357166"/>
            <a:ext cx="8001056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Основные структурные элементы конфликта: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 Стороны конфликта – люди или группа людей, находящиеся в конфликтных отношениях или же явно или неявно поддерживающие конфликтующих.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Предмет конфликта – то, из-за чего он возникает.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Образ конфликтной ситуации – отражение предмета конфликта в сознании втянутых в него людей – может существенно различаться у разных сторон конфликта.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Мотивы конфликта – внутренние или внешние силы, подталкивающие к нему людей.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Позиции конфликтующих сторон – то, что люди заявляют друг другу, какие требования предъявляют.</a:t>
            </a:r>
          </a:p>
          <a:p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Причины возникновения конфликтов.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Общие: различия во взглядах людей и их индивидуально-психологических особенностях.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Частные: связаны с конкретными видами конфликтов.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Возможность возникновения конфликта без реально существующих противоречий, в ситуациях «слово за слово»</a:t>
            </a:r>
          </a:p>
          <a:p>
            <a:r>
              <a:rPr lang="ru-RU" dirty="0" err="1" smtClean="0">
                <a:solidFill>
                  <a:schemeClr val="bg1"/>
                </a:solidFill>
              </a:rPr>
              <a:t>Конфликтогены</a:t>
            </a:r>
            <a:r>
              <a:rPr lang="ru-RU" dirty="0" smtClean="0">
                <a:solidFill>
                  <a:schemeClr val="bg1"/>
                </a:solidFill>
              </a:rPr>
              <a:t> - слова и фразы, провоцирующие ответную агрессию и ведущие к обострению конфликта.</a:t>
            </a:r>
          </a:p>
          <a:p>
            <a:endParaRPr lang="ru-RU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538" y="785794"/>
            <a:ext cx="7143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 smtClean="0"/>
              <a:t>Конфликтогены</a:t>
            </a:r>
            <a:endParaRPr lang="ru-RU" sz="2400" dirty="0" smtClean="0"/>
          </a:p>
          <a:p>
            <a:endParaRPr lang="ru-RU" sz="2400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Незаслуженные и унизительные упреки.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Негативные обобщения, «навешивание ярлыков».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Настойчивые советы, предписания по поводу того, как другому человеку следует себя вести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Указания на факты, которые не имеют отношения к теме разговора или изменить которые собеседник не в состоянии.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Решительное установление границ разговора, «закрытие» определенных тем для обсуждения.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Неуместная ирония, сарказм.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Ругательства, проклятия, оскорбительные высказывания, имеющие целью «выпустить пар»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64305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Правила предупреждения конфликтов</a:t>
            </a:r>
            <a:endParaRPr lang="ru-RU" dirty="0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000108"/>
            <a:ext cx="8229600" cy="4154494"/>
          </a:xfrm>
        </p:spPr>
        <p:txBody>
          <a:bodyPr/>
          <a:lstStyle/>
          <a:p>
            <a:r>
              <a:rPr lang="ru-RU" dirty="0" smtClean="0"/>
              <a:t>Если в жизни придерживаться этих правил, то можно во многих случаях избежать конфликтные ситуации.</a:t>
            </a:r>
            <a:endParaRPr lang="ru-RU" dirty="0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571480"/>
            <a:ext cx="750099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. </a:t>
            </a:r>
            <a:r>
              <a:rPr lang="ru-RU" sz="2400" b="1" dirty="0" smtClean="0"/>
              <a:t>Не говорите сразу со взвинченным, возбуждённым человеком.</a:t>
            </a:r>
            <a:endParaRPr lang="ru-RU" sz="2400" dirty="0" smtClean="0"/>
          </a:p>
          <a:p>
            <a:r>
              <a:rPr lang="ru-RU" sz="2400" b="1" dirty="0" smtClean="0"/>
              <a:t>. Прежде, чем сказать о неприятном, постарайтесь создать доброжелательную атмосферу, отметьте заслуги человека, его хорошие дела.</a:t>
            </a:r>
            <a:endParaRPr lang="ru-RU" sz="2400" dirty="0" smtClean="0"/>
          </a:p>
          <a:p>
            <a:r>
              <a:rPr lang="ru-RU" sz="2400" b="1" dirty="0" smtClean="0"/>
              <a:t>. Постарайтесь на проблему посмотреть глазами оппонента, постарайтесь «встать на его место».</a:t>
            </a:r>
            <a:endParaRPr lang="ru-RU" sz="2400" dirty="0" smtClean="0"/>
          </a:p>
          <a:p>
            <a:r>
              <a:rPr lang="ru-RU" sz="2400" b="1" dirty="0" smtClean="0"/>
              <a:t>. Не скрывайте доброго отношения к людям, чаще высказывайте одобрение своим товарищам, не скупитесь на похвалу.</a:t>
            </a:r>
            <a:endParaRPr lang="ru-RU" sz="2400" dirty="0" smtClean="0"/>
          </a:p>
          <a:p>
            <a:r>
              <a:rPr lang="ru-RU" sz="2400" b="1" dirty="0" smtClean="0"/>
              <a:t>. Умейте заставить себя молчать, когда вас задевают в мелкой ссоре. Будьте выше разборок!</a:t>
            </a:r>
            <a:endParaRPr lang="ru-RU" sz="2400" dirty="0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50017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Конструктивное поведение в конфликтных ситуациях</a:t>
            </a:r>
            <a:endParaRPr lang="ru-RU" dirty="0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311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Если же вам не удалось избежать конфликта, то запомните, как себя вести в конфликтных ситуациях.</a:t>
            </a:r>
            <a:endParaRPr lang="ru-RU" dirty="0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00034" y="428604"/>
            <a:ext cx="764386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. Если вы хотите научиться избегать конфликтных ситуаций, для начала необходим сознательный отказ от них, возведённый в принцип</a:t>
            </a:r>
            <a:r>
              <a:rPr lang="ru-RU" b="1" dirty="0" smtClean="0"/>
              <a:t>.</a:t>
            </a:r>
          </a:p>
          <a:p>
            <a:pPr algn="just"/>
            <a:r>
              <a:rPr lang="ru-RU" b="1" dirty="0" smtClean="0"/>
              <a:t>. Чтобы выработать в себе этот отказ, нужно понять: в конфликтах никто никогда никому ничего не может доказать. Это в равной степени относится к каждому участнику конфликта, поскольку отрицательное </a:t>
            </a:r>
            <a:r>
              <a:rPr lang="ru-RU" b="1" dirty="0" smtClean="0"/>
              <a:t>эмоциональное </a:t>
            </a:r>
            <a:r>
              <a:rPr lang="ru-RU" b="1" dirty="0" smtClean="0"/>
              <a:t>воздействие блокирует способность принимать, соглашаться, учитывать, понимать, т.е. останавливает работу мысли. Значит, незачем и пытаться что-то доказывать, когда кто-то из сторон находится в состоянии отрицательного возбуждения</a:t>
            </a:r>
            <a:r>
              <a:rPr lang="ru-RU" b="1" dirty="0" smtClean="0"/>
              <a:t>.</a:t>
            </a:r>
          </a:p>
          <a:p>
            <a:pPr algn="just"/>
            <a:r>
              <a:rPr lang="ru-RU" b="1" dirty="0" smtClean="0"/>
              <a:t>. Если так уж получилось, что вы незаметно для себя оказались втянутым в конфликт, главное </a:t>
            </a:r>
            <a:r>
              <a:rPr lang="ru-RU" b="1" dirty="0" smtClean="0"/>
              <a:t>вспомнить</a:t>
            </a:r>
            <a:r>
              <a:rPr lang="ru-RU" b="1" dirty="0" smtClean="0"/>
              <a:t>: нужно замолчать. Не от «противника» требовать этого, а от себя. Добиться этого от себя легче, чем от другого</a:t>
            </a:r>
            <a:r>
              <a:rPr lang="ru-RU" b="1" dirty="0" smtClean="0"/>
              <a:t>.</a:t>
            </a:r>
          </a:p>
          <a:p>
            <a:pPr algn="just"/>
            <a:r>
              <a:rPr lang="ru-RU" b="1" dirty="0" smtClean="0"/>
              <a:t>. Молчание даёт возможность выйти из конфликтной ситуации и тем самым прекратить её. Это же просто: для ссоры, для конфликта, скандала нужно участие двух сторон, а если одно исчезло  с кем ссориться</a:t>
            </a:r>
            <a:r>
              <a:rPr lang="ru-RU" b="1" dirty="0" smtClean="0"/>
              <a:t>?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500042"/>
            <a:ext cx="785818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. Если ни один из участников не склонен пресечь конфликт, обоих очень быстро захватывает отрицательное эмоциональное возбуждение. Его напряжение стремительно возрастает. В таком «</a:t>
            </a:r>
            <a:r>
              <a:rPr lang="ru-RU" b="1" dirty="0" smtClean="0"/>
              <a:t>диалоге</a:t>
            </a:r>
            <a:r>
              <a:rPr lang="ru-RU" b="1" dirty="0" smtClean="0"/>
              <a:t>» взаимные реакции участников только подливают масла в огонь. Отрицательное эмоциональное возбуждение одного человека не сможет уменьшить такое же возбуждение у другого, они только взаимно подкрепляют друг друга. Чтобы погасить это возбуждение, нужно убрать то, что его подкрепляет. Вот почему нужно кому-то </a:t>
            </a:r>
            <a:r>
              <a:rPr lang="ru-RU" b="1" dirty="0" smtClean="0"/>
              <a:t>замолчать</a:t>
            </a:r>
          </a:p>
          <a:p>
            <a:pPr algn="just"/>
            <a:r>
              <a:rPr lang="ru-RU" b="1" dirty="0" smtClean="0"/>
              <a:t>. Следует всячески избегать словесной констатации отрицательного эмоционального состояния партнёра («А чего ты нервничаешь, чего злишься?», «Ты никогда меня не можешь понять!»),  так как это только его укрепляет и усиливает.</a:t>
            </a:r>
            <a:endParaRPr lang="ru-RU" dirty="0" smtClean="0"/>
          </a:p>
          <a:p>
            <a:pPr algn="just"/>
            <a:r>
              <a:rPr lang="ru-RU" b="1" dirty="0" smtClean="0"/>
              <a:t>. Конфликт можно прекратить, спокойно выйдя из комнаты. Но если при этом хлопнуть дверью или перед уходом сказать что-то обидное, можно вызвать аффект страшной, разрушительной силы. Известны трагические случаи, вызванные именно оскорбительным словом «под занавес»</a:t>
            </a:r>
            <a:endParaRPr lang="ru-RU" dirty="0" smtClean="0"/>
          </a:p>
          <a:p>
            <a:pPr algn="just"/>
            <a:r>
              <a:rPr lang="ru-RU" b="1" dirty="0" smtClean="0"/>
              <a:t>. Войну может победить только отказ от войны. Нужно уметь отказываться от конфликтов.</a:t>
            </a:r>
            <a:endParaRPr lang="ru-RU" dirty="0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1000108"/>
            <a:ext cx="864399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. Ссоры, семейные скандалы, конфликты </a:t>
            </a:r>
            <a:r>
              <a:rPr lang="ru-RU" b="1" dirty="0" smtClean="0"/>
              <a:t>на учебе, работе - </a:t>
            </a:r>
            <a:r>
              <a:rPr lang="ru-RU" b="1" dirty="0" smtClean="0"/>
              <a:t>всё это может обернуться для </a:t>
            </a:r>
            <a:r>
              <a:rPr lang="ru-RU" b="1" dirty="0" smtClean="0"/>
              <a:t>человека </a:t>
            </a:r>
            <a:r>
              <a:rPr lang="ru-RU" b="1" dirty="0" smtClean="0"/>
              <a:t>страхами, чувством безысходной обездоленности, невротическим развитием, психопатиями.</a:t>
            </a:r>
            <a:endParaRPr lang="ru-RU" dirty="0" smtClean="0"/>
          </a:p>
          <a:p>
            <a:pPr algn="just"/>
            <a:r>
              <a:rPr lang="ru-RU" b="1" dirty="0" smtClean="0"/>
              <a:t>Лучший способ выйти из конфликта </a:t>
            </a:r>
            <a:r>
              <a:rPr lang="ru-RU" b="1" dirty="0" smtClean="0"/>
              <a:t>- </a:t>
            </a:r>
            <a:r>
              <a:rPr lang="ru-RU" b="1" dirty="0" smtClean="0"/>
              <a:t>это разрешить его с позиции разумности и справедливости, считаясь с моралью, законами общества и помогая общему благополучию.</a:t>
            </a:r>
            <a:endParaRPr lang="ru-RU" dirty="0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14311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Часть 2 </a:t>
            </a:r>
            <a:br>
              <a:rPr lang="ru-RU" dirty="0" smtClean="0"/>
            </a:br>
            <a:r>
              <a:rPr lang="ru-RU" dirty="0" smtClean="0"/>
              <a:t>Практическая</a:t>
            </a:r>
            <a:endParaRPr lang="ru-RU" dirty="0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92880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ТЕСТ «САМООЦЕНКА КОНФЛИКТНОСТИ</a:t>
            </a:r>
            <a:endParaRPr lang="ru-RU" dirty="0"/>
          </a:p>
        </p:txBody>
      </p:sp>
    </p:spTree>
  </p:cSld>
  <p:clrMapOvr>
    <a:masterClrMapping/>
  </p:clrMapOvr>
  <p:transition spd="slow">
    <p:randomBar dir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5716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ТЕСТ «ТАКТИКА ПОВЕДЕНИЯ В КОНФЛИКТЕ</a:t>
            </a:r>
            <a:endParaRPr lang="ru-RU" dirty="0"/>
          </a:p>
        </p:txBody>
      </p:sp>
    </p:spTree>
  </p:cSld>
  <p:clrMapOvr>
    <a:masterClrMapping/>
  </p:clrMapOvr>
  <p:transition spd="slow">
    <p:randomBar dir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28599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РОЛЕВАЯ ИГРА</a:t>
            </a:r>
            <a:br>
              <a:rPr lang="ru-RU" dirty="0" smtClean="0"/>
            </a:br>
            <a:r>
              <a:rPr lang="ru-RU" dirty="0" smtClean="0"/>
              <a:t>«ФИНАНСОВЫЕ АВАНТЮРИСТЫ»</a:t>
            </a:r>
            <a:endParaRPr lang="ru-RU" dirty="0"/>
          </a:p>
        </p:txBody>
      </p:sp>
    </p:spTree>
  </p:cSld>
  <p:clrMapOvr>
    <a:masterClrMapping/>
  </p:clrMapOvr>
  <p:transition spd="slow">
    <p:randomBar dir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50017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ДИАГНОСТИКА СТИЛЕЙ ПОВЕДЕНИЯ В КОНФЛИКТНЫХ СИТУАЦИЯХ</a:t>
            </a:r>
            <a:endParaRPr lang="ru-RU" dirty="0"/>
          </a:p>
        </p:txBody>
      </p:sp>
    </p:spTree>
  </p:cSld>
  <p:clrMapOvr>
    <a:masterClrMapping/>
  </p:clrMapOvr>
  <p:transition spd="slow">
    <p:randomBar dir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311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РОЛЕВАЯ ИГРА</a:t>
            </a:r>
            <a:br>
              <a:rPr lang="ru-RU" dirty="0" smtClean="0"/>
            </a:br>
            <a:r>
              <a:rPr lang="ru-RU" dirty="0" smtClean="0"/>
              <a:t>«КОНФЛИКТЫ»</a:t>
            </a:r>
            <a:endParaRPr lang="ru-RU" dirty="0"/>
          </a:p>
        </p:txBody>
      </p:sp>
    </p:spTree>
  </p:cSld>
  <p:clrMapOvr>
    <a:masterClrMapping/>
  </p:clrMapOvr>
  <p:transition spd="slow">
    <p:randomBar dir="vert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88</TotalTime>
  <Words>724</Words>
  <Application>Microsoft Office PowerPoint</Application>
  <PresentationFormat>Экран (4:3)</PresentationFormat>
  <Paragraphs>49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Апекс</vt:lpstr>
      <vt:lpstr>Конфликт и способы выхода из него</vt:lpstr>
      <vt:lpstr>Часть 1 Теоретическая</vt:lpstr>
      <vt:lpstr>Слайд 3</vt:lpstr>
      <vt:lpstr>Слайд 4</vt:lpstr>
      <vt:lpstr>Слайд 5</vt:lpstr>
      <vt:lpstr>Правила предупреждения конфликтов</vt:lpstr>
      <vt:lpstr>Если в жизни придерживаться этих правил, то можно во многих случаях избежать конфликтные ситуации.</vt:lpstr>
      <vt:lpstr>Слайд 8</vt:lpstr>
      <vt:lpstr>Конструктивное поведение в конфликтных ситуациях</vt:lpstr>
      <vt:lpstr>Если же вам не удалось избежать конфликта, то запомните, как себя вести в конфликтных ситуациях.</vt:lpstr>
      <vt:lpstr>Слайд 11</vt:lpstr>
      <vt:lpstr>Слайд 12</vt:lpstr>
      <vt:lpstr>Слайд 13</vt:lpstr>
      <vt:lpstr>Часть 2  Практическая</vt:lpstr>
      <vt:lpstr>ТЕСТ «САМООЦЕНКА КОНФЛИКТНОСТИ</vt:lpstr>
      <vt:lpstr>ТЕСТ «ТАКТИКА ПОВЕДЕНИЯ В КОНФЛИКТЕ</vt:lpstr>
      <vt:lpstr>РОЛЕВАЯ ИГРА «ФИНАНСОВЫЕ АВАНТЮРИСТЫ»</vt:lpstr>
      <vt:lpstr>ДИАГНОСТИКА СТИЛЕЙ ПОВЕДЕНИЯ В КОНФЛИКТНЫХ СИТУАЦИЯХ</vt:lpstr>
      <vt:lpstr>РОЛЕВАЯ ИГРА «КОНФЛИКТЫ»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Конфликт и способы выхода из него</dc:title>
  <dc:creator>Admin</dc:creator>
  <cp:lastModifiedBy>Admin</cp:lastModifiedBy>
  <cp:revision>13</cp:revision>
  <dcterms:created xsi:type="dcterms:W3CDTF">2017-05-23T11:13:28Z</dcterms:created>
  <dcterms:modified xsi:type="dcterms:W3CDTF">2017-05-24T11:59:19Z</dcterms:modified>
</cp:coreProperties>
</file>