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4" r:id="rId3"/>
    <p:sldId id="257" r:id="rId4"/>
    <p:sldId id="258" r:id="rId5"/>
    <p:sldId id="261" r:id="rId6"/>
    <p:sldId id="262" r:id="rId7"/>
    <p:sldId id="263" r:id="rId8"/>
    <p:sldId id="265" r:id="rId9"/>
    <p:sldId id="266" r:id="rId10"/>
    <p:sldId id="268" r:id="rId11"/>
    <p:sldId id="269" r:id="rId12"/>
    <p:sldId id="260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43" autoAdjust="0"/>
    <p:restoredTop sz="94660"/>
  </p:normalViewPr>
  <p:slideViewPr>
    <p:cSldViewPr>
      <p:cViewPr varScale="1">
        <p:scale>
          <a:sx n="86" d="100"/>
          <a:sy n="86" d="100"/>
        </p:scale>
        <p:origin x="-15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FFFA7-185E-4ECB-9D7D-CDC3EE3A1989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</dgm:pt>
    <dgm:pt modelId="{D95287DF-7B1A-4277-ABBB-0136D351D0EA}">
      <dgm:prSet phldrT="[Текст]"/>
      <dgm:spPr/>
      <dgm:t>
        <a:bodyPr/>
        <a:lstStyle/>
        <a:p>
          <a:r>
            <a:rPr lang="ru-RU" dirty="0" smtClean="0"/>
            <a:t>Предварительная обработка навыков риторики</a:t>
          </a:r>
          <a:endParaRPr lang="ru-RU" dirty="0"/>
        </a:p>
      </dgm:t>
    </dgm:pt>
    <dgm:pt modelId="{B5843616-FA4E-4619-9011-B8901170066C}" type="parTrans" cxnId="{C7A1CC29-3E72-4F2C-B6C4-FEDC64487EE0}">
      <dgm:prSet/>
      <dgm:spPr/>
      <dgm:t>
        <a:bodyPr/>
        <a:lstStyle/>
        <a:p>
          <a:endParaRPr lang="ru-RU"/>
        </a:p>
      </dgm:t>
    </dgm:pt>
    <dgm:pt modelId="{21ABCF4B-337C-434B-82AC-753A224A48CA}" type="sibTrans" cxnId="{C7A1CC29-3E72-4F2C-B6C4-FEDC64487EE0}">
      <dgm:prSet/>
      <dgm:spPr/>
      <dgm:t>
        <a:bodyPr/>
        <a:lstStyle/>
        <a:p>
          <a:endParaRPr lang="ru-RU"/>
        </a:p>
      </dgm:t>
    </dgm:pt>
    <dgm:pt modelId="{6E448792-23E6-4D18-9B5F-3402E506333C}">
      <dgm:prSet phldrT="[Текст]"/>
      <dgm:spPr/>
      <dgm:t>
        <a:bodyPr/>
        <a:lstStyle/>
        <a:p>
          <a:r>
            <a:rPr lang="ru-RU" dirty="0" smtClean="0"/>
            <a:t>Непосредственная подготовка к публичному выступлению</a:t>
          </a:r>
          <a:endParaRPr lang="ru-RU" dirty="0"/>
        </a:p>
      </dgm:t>
    </dgm:pt>
    <dgm:pt modelId="{EA11AD74-3A44-49B1-8057-8B25B811DCA1}" type="parTrans" cxnId="{8DD5B867-401A-4370-968D-ECD5C895AC98}">
      <dgm:prSet/>
      <dgm:spPr/>
      <dgm:t>
        <a:bodyPr/>
        <a:lstStyle/>
        <a:p>
          <a:endParaRPr lang="ru-RU"/>
        </a:p>
      </dgm:t>
    </dgm:pt>
    <dgm:pt modelId="{111AEA66-6EFD-47DA-A81E-7B5F22B459BE}" type="sibTrans" cxnId="{8DD5B867-401A-4370-968D-ECD5C895AC98}">
      <dgm:prSet/>
      <dgm:spPr/>
      <dgm:t>
        <a:bodyPr/>
        <a:lstStyle/>
        <a:p>
          <a:endParaRPr lang="ru-RU"/>
        </a:p>
      </dgm:t>
    </dgm:pt>
    <dgm:pt modelId="{22095BAB-5079-481D-B7A7-8FC3B66D7568}">
      <dgm:prSet phldrT="[Текст]"/>
      <dgm:spPr/>
      <dgm:t>
        <a:bodyPr/>
        <a:lstStyle/>
        <a:p>
          <a:r>
            <a:rPr lang="ru-RU" dirty="0" smtClean="0"/>
            <a:t>Правила изучения навыков поведения в о время выступления</a:t>
          </a:r>
          <a:endParaRPr lang="ru-RU" dirty="0"/>
        </a:p>
      </dgm:t>
    </dgm:pt>
    <dgm:pt modelId="{99907672-D898-446A-BCB1-507ADD35382F}" type="parTrans" cxnId="{31961B0C-7452-4A60-BD55-A391EBA3FAAD}">
      <dgm:prSet/>
      <dgm:spPr/>
      <dgm:t>
        <a:bodyPr/>
        <a:lstStyle/>
        <a:p>
          <a:endParaRPr lang="ru-RU"/>
        </a:p>
      </dgm:t>
    </dgm:pt>
    <dgm:pt modelId="{A4BC1D07-099A-425C-B8C3-886A7083FC39}" type="sibTrans" cxnId="{31961B0C-7452-4A60-BD55-A391EBA3FAAD}">
      <dgm:prSet/>
      <dgm:spPr/>
      <dgm:t>
        <a:bodyPr/>
        <a:lstStyle/>
        <a:p>
          <a:endParaRPr lang="ru-RU"/>
        </a:p>
      </dgm:t>
    </dgm:pt>
    <dgm:pt modelId="{D09C6ED6-FC57-4BBD-B9AB-8B5410DD98E1}" type="pres">
      <dgm:prSet presAssocID="{08CFFFA7-185E-4ECB-9D7D-CDC3EE3A1989}" presName="compositeShape" presStyleCnt="0">
        <dgm:presLayoutVars>
          <dgm:dir/>
          <dgm:resizeHandles/>
        </dgm:presLayoutVars>
      </dgm:prSet>
      <dgm:spPr/>
    </dgm:pt>
    <dgm:pt modelId="{8EFCDC3C-3779-4249-AC37-4761FD2A1395}" type="pres">
      <dgm:prSet presAssocID="{08CFFFA7-185E-4ECB-9D7D-CDC3EE3A1989}" presName="pyramid" presStyleLbl="node1" presStyleIdx="0" presStyleCnt="1"/>
      <dgm:spPr/>
    </dgm:pt>
    <dgm:pt modelId="{7767FE27-DD7D-4A2C-B0F3-B039718FE0FE}" type="pres">
      <dgm:prSet presAssocID="{08CFFFA7-185E-4ECB-9D7D-CDC3EE3A1989}" presName="theList" presStyleCnt="0"/>
      <dgm:spPr/>
    </dgm:pt>
    <dgm:pt modelId="{C43EDD88-FFA1-48E5-9D9F-E18F35A1A5FF}" type="pres">
      <dgm:prSet presAssocID="{D95287DF-7B1A-4277-ABBB-0136D351D0EA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A15EED-FF4C-48E4-AC3B-B8FCE3FDC212}" type="pres">
      <dgm:prSet presAssocID="{D95287DF-7B1A-4277-ABBB-0136D351D0EA}" presName="aSpace" presStyleCnt="0"/>
      <dgm:spPr/>
    </dgm:pt>
    <dgm:pt modelId="{E61EF6D3-4C37-4965-8574-C8EA6B8348C7}" type="pres">
      <dgm:prSet presAssocID="{6E448792-23E6-4D18-9B5F-3402E506333C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9F488-9BDB-4918-8AE9-4E3039AD36DD}" type="pres">
      <dgm:prSet presAssocID="{6E448792-23E6-4D18-9B5F-3402E506333C}" presName="aSpace" presStyleCnt="0"/>
      <dgm:spPr/>
    </dgm:pt>
    <dgm:pt modelId="{B1CA36CD-7FE2-4D43-A548-9A3643DFACA9}" type="pres">
      <dgm:prSet presAssocID="{22095BAB-5079-481D-B7A7-8FC3B66D756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6F288-2D3E-4EA2-82DB-6E886085A583}" type="pres">
      <dgm:prSet presAssocID="{22095BAB-5079-481D-B7A7-8FC3B66D7568}" presName="aSpace" presStyleCnt="0"/>
      <dgm:spPr/>
    </dgm:pt>
  </dgm:ptLst>
  <dgm:cxnLst>
    <dgm:cxn modelId="{5A54F74B-160A-4773-A636-3678EDFBC0B7}" type="presOf" srcId="{6E448792-23E6-4D18-9B5F-3402E506333C}" destId="{E61EF6D3-4C37-4965-8574-C8EA6B8348C7}" srcOrd="0" destOrd="0" presId="urn:microsoft.com/office/officeart/2005/8/layout/pyramid2"/>
    <dgm:cxn modelId="{C7A1CC29-3E72-4F2C-B6C4-FEDC64487EE0}" srcId="{08CFFFA7-185E-4ECB-9D7D-CDC3EE3A1989}" destId="{D95287DF-7B1A-4277-ABBB-0136D351D0EA}" srcOrd="0" destOrd="0" parTransId="{B5843616-FA4E-4619-9011-B8901170066C}" sibTransId="{21ABCF4B-337C-434B-82AC-753A224A48CA}"/>
    <dgm:cxn modelId="{31961B0C-7452-4A60-BD55-A391EBA3FAAD}" srcId="{08CFFFA7-185E-4ECB-9D7D-CDC3EE3A1989}" destId="{22095BAB-5079-481D-B7A7-8FC3B66D7568}" srcOrd="2" destOrd="0" parTransId="{99907672-D898-446A-BCB1-507ADD35382F}" sibTransId="{A4BC1D07-099A-425C-B8C3-886A7083FC39}"/>
    <dgm:cxn modelId="{896E661B-D7BA-4C10-AD0C-5FE5F004E0C9}" type="presOf" srcId="{D95287DF-7B1A-4277-ABBB-0136D351D0EA}" destId="{C43EDD88-FFA1-48E5-9D9F-E18F35A1A5FF}" srcOrd="0" destOrd="0" presId="urn:microsoft.com/office/officeart/2005/8/layout/pyramid2"/>
    <dgm:cxn modelId="{8DD5B867-401A-4370-968D-ECD5C895AC98}" srcId="{08CFFFA7-185E-4ECB-9D7D-CDC3EE3A1989}" destId="{6E448792-23E6-4D18-9B5F-3402E506333C}" srcOrd="1" destOrd="0" parTransId="{EA11AD74-3A44-49B1-8057-8B25B811DCA1}" sibTransId="{111AEA66-6EFD-47DA-A81E-7B5F22B459BE}"/>
    <dgm:cxn modelId="{306BD7A4-E5C1-4A40-B0EC-064E0942F7C4}" type="presOf" srcId="{08CFFFA7-185E-4ECB-9D7D-CDC3EE3A1989}" destId="{D09C6ED6-FC57-4BBD-B9AB-8B5410DD98E1}" srcOrd="0" destOrd="0" presId="urn:microsoft.com/office/officeart/2005/8/layout/pyramid2"/>
    <dgm:cxn modelId="{9BCB15F9-78C4-4EC0-A80A-27F8BF6E3AA8}" type="presOf" srcId="{22095BAB-5079-481D-B7A7-8FC3B66D7568}" destId="{B1CA36CD-7FE2-4D43-A548-9A3643DFACA9}" srcOrd="0" destOrd="0" presId="urn:microsoft.com/office/officeart/2005/8/layout/pyramid2"/>
    <dgm:cxn modelId="{C0C44E6E-9ABA-46FC-9881-0B32F6FEBA32}" type="presParOf" srcId="{D09C6ED6-FC57-4BBD-B9AB-8B5410DD98E1}" destId="{8EFCDC3C-3779-4249-AC37-4761FD2A1395}" srcOrd="0" destOrd="0" presId="urn:microsoft.com/office/officeart/2005/8/layout/pyramid2"/>
    <dgm:cxn modelId="{8F0EBDBF-2FEA-49FA-AEB7-E50C067F1083}" type="presParOf" srcId="{D09C6ED6-FC57-4BBD-B9AB-8B5410DD98E1}" destId="{7767FE27-DD7D-4A2C-B0F3-B039718FE0FE}" srcOrd="1" destOrd="0" presId="urn:microsoft.com/office/officeart/2005/8/layout/pyramid2"/>
    <dgm:cxn modelId="{2B335294-54C2-41AA-9A0E-281DB3B1D9C5}" type="presParOf" srcId="{7767FE27-DD7D-4A2C-B0F3-B039718FE0FE}" destId="{C43EDD88-FFA1-48E5-9D9F-E18F35A1A5FF}" srcOrd="0" destOrd="0" presId="urn:microsoft.com/office/officeart/2005/8/layout/pyramid2"/>
    <dgm:cxn modelId="{FAD99ED2-3776-4196-BE79-145EC1551C50}" type="presParOf" srcId="{7767FE27-DD7D-4A2C-B0F3-B039718FE0FE}" destId="{3FA15EED-FF4C-48E4-AC3B-B8FCE3FDC212}" srcOrd="1" destOrd="0" presId="urn:microsoft.com/office/officeart/2005/8/layout/pyramid2"/>
    <dgm:cxn modelId="{8C4F76F1-B218-4A45-84F4-7D759A8DD63C}" type="presParOf" srcId="{7767FE27-DD7D-4A2C-B0F3-B039718FE0FE}" destId="{E61EF6D3-4C37-4965-8574-C8EA6B8348C7}" srcOrd="2" destOrd="0" presId="urn:microsoft.com/office/officeart/2005/8/layout/pyramid2"/>
    <dgm:cxn modelId="{5324292D-1D74-4918-B427-D9EC445C2FB4}" type="presParOf" srcId="{7767FE27-DD7D-4A2C-B0F3-B039718FE0FE}" destId="{8219F488-9BDB-4918-8AE9-4E3039AD36DD}" srcOrd="3" destOrd="0" presId="urn:microsoft.com/office/officeart/2005/8/layout/pyramid2"/>
    <dgm:cxn modelId="{B9585BC3-7620-4C2A-9059-53EA4E666D35}" type="presParOf" srcId="{7767FE27-DD7D-4A2C-B0F3-B039718FE0FE}" destId="{B1CA36CD-7FE2-4D43-A548-9A3643DFACA9}" srcOrd="4" destOrd="0" presId="urn:microsoft.com/office/officeart/2005/8/layout/pyramid2"/>
    <dgm:cxn modelId="{CFC5C395-80E1-4B77-8AA5-B88B70029327}" type="presParOf" srcId="{7767FE27-DD7D-4A2C-B0F3-B039718FE0FE}" destId="{E196F288-2D3E-4EA2-82DB-6E886085A58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FCDC3C-3779-4249-AC37-4761FD2A1395}">
      <dsp:nvSpPr>
        <dsp:cNvPr id="0" name=""/>
        <dsp:cNvSpPr/>
      </dsp:nvSpPr>
      <dsp:spPr>
        <a:xfrm>
          <a:off x="2067294" y="0"/>
          <a:ext cx="4512990" cy="451299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43EDD88-FFA1-48E5-9D9F-E18F35A1A5FF}">
      <dsp:nvSpPr>
        <dsp:cNvPr id="0" name=""/>
        <dsp:cNvSpPr/>
      </dsp:nvSpPr>
      <dsp:spPr>
        <a:xfrm>
          <a:off x="4323789" y="453722"/>
          <a:ext cx="2933443" cy="106830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Предварительная обработка навыков риторики</a:t>
          </a:r>
          <a:endParaRPr lang="ru-RU" sz="1700" kern="1200" dirty="0"/>
        </a:p>
      </dsp:txBody>
      <dsp:txXfrm>
        <a:off x="4375940" y="505873"/>
        <a:ext cx="2829141" cy="964007"/>
      </dsp:txXfrm>
    </dsp:sp>
    <dsp:sp modelId="{E61EF6D3-4C37-4965-8574-C8EA6B8348C7}">
      <dsp:nvSpPr>
        <dsp:cNvPr id="0" name=""/>
        <dsp:cNvSpPr/>
      </dsp:nvSpPr>
      <dsp:spPr>
        <a:xfrm>
          <a:off x="4323789" y="1655570"/>
          <a:ext cx="2933443" cy="106830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Непосредственная подготовка к публичному выступлению</a:t>
          </a:r>
          <a:endParaRPr lang="ru-RU" sz="1700" kern="1200" dirty="0"/>
        </a:p>
      </dsp:txBody>
      <dsp:txXfrm>
        <a:off x="4375940" y="1707721"/>
        <a:ext cx="2829141" cy="964007"/>
      </dsp:txXfrm>
    </dsp:sp>
    <dsp:sp modelId="{B1CA36CD-7FE2-4D43-A548-9A3643DFACA9}">
      <dsp:nvSpPr>
        <dsp:cNvPr id="0" name=""/>
        <dsp:cNvSpPr/>
      </dsp:nvSpPr>
      <dsp:spPr>
        <a:xfrm>
          <a:off x="4323789" y="2857419"/>
          <a:ext cx="2933443" cy="106830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Правила изучения навыков поведения в о время выступления</a:t>
          </a:r>
          <a:endParaRPr lang="ru-RU" sz="1700" kern="1200" dirty="0"/>
        </a:p>
      </dsp:txBody>
      <dsp:txXfrm>
        <a:off x="4375940" y="2909570"/>
        <a:ext cx="2829141" cy="9640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CA491-54FC-4108-B1C5-3E830B7317D5}">
      <dsp:nvSpPr>
        <dsp:cNvPr id="0" name=""/>
        <dsp:cNvSpPr/>
      </dsp:nvSpPr>
      <dsp:spPr>
        <a:xfrm>
          <a:off x="653472" y="0"/>
          <a:ext cx="7406022" cy="4248472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tint val="4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6FA5290-12A7-418D-89BE-A8C0813E1C71}">
      <dsp:nvSpPr>
        <dsp:cNvPr id="0" name=""/>
        <dsp:cNvSpPr/>
      </dsp:nvSpPr>
      <dsp:spPr>
        <a:xfrm>
          <a:off x="3828" y="1274541"/>
          <a:ext cx="1674098" cy="16993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Вступление, донесение общей идеи доклада</a:t>
          </a:r>
          <a:endParaRPr lang="ru-RU" sz="1300" kern="1200" dirty="0"/>
        </a:p>
      </dsp:txBody>
      <dsp:txXfrm>
        <a:off x="85551" y="1356264"/>
        <a:ext cx="1510652" cy="1535942"/>
      </dsp:txXfrm>
    </dsp:sp>
    <dsp:sp modelId="{883D2B71-403D-4FA7-B991-D90FD5F31E5C}">
      <dsp:nvSpPr>
        <dsp:cNvPr id="0" name=""/>
        <dsp:cNvSpPr/>
      </dsp:nvSpPr>
      <dsp:spPr>
        <a:xfrm>
          <a:off x="1761631" y="1274541"/>
          <a:ext cx="1674098" cy="16993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Описание</a:t>
          </a:r>
          <a:r>
            <a:rPr lang="ru-RU" sz="1300" kern="1200" baseline="0" dirty="0" smtClean="0"/>
            <a:t> истории рассматриваемой проблемы</a:t>
          </a:r>
          <a:endParaRPr lang="ru-RU" sz="1300" kern="1200" dirty="0"/>
        </a:p>
      </dsp:txBody>
      <dsp:txXfrm>
        <a:off x="1843354" y="1356264"/>
        <a:ext cx="1510652" cy="1535942"/>
      </dsp:txXfrm>
    </dsp:sp>
    <dsp:sp modelId="{EAAE800D-7845-4258-9DB3-F0AFB54EC0B6}">
      <dsp:nvSpPr>
        <dsp:cNvPr id="0" name=""/>
        <dsp:cNvSpPr/>
      </dsp:nvSpPr>
      <dsp:spPr>
        <a:xfrm>
          <a:off x="3519434" y="1274541"/>
          <a:ext cx="1674098" cy="16993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Рассмотрение уже приобретенного опыта в решении данного вопроса</a:t>
          </a:r>
          <a:endParaRPr lang="ru-RU" sz="1300" kern="1200" dirty="0"/>
        </a:p>
      </dsp:txBody>
      <dsp:txXfrm>
        <a:off x="3601157" y="1356264"/>
        <a:ext cx="1510652" cy="1535942"/>
      </dsp:txXfrm>
    </dsp:sp>
    <dsp:sp modelId="{88BE282B-F483-4E48-B196-3E39781773C6}">
      <dsp:nvSpPr>
        <dsp:cNvPr id="0" name=""/>
        <dsp:cNvSpPr/>
      </dsp:nvSpPr>
      <dsp:spPr>
        <a:xfrm>
          <a:off x="5277237" y="1274541"/>
          <a:ext cx="1674098" cy="16993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Предложения по решению данной проблемы</a:t>
          </a:r>
          <a:endParaRPr lang="ru-RU" sz="1300" kern="1200" dirty="0"/>
        </a:p>
      </dsp:txBody>
      <dsp:txXfrm>
        <a:off x="5358960" y="1356264"/>
        <a:ext cx="1510652" cy="1535942"/>
      </dsp:txXfrm>
    </dsp:sp>
    <dsp:sp modelId="{72ED1055-1C37-4560-B46F-897AE0300DBD}">
      <dsp:nvSpPr>
        <dsp:cNvPr id="0" name=""/>
        <dsp:cNvSpPr/>
      </dsp:nvSpPr>
      <dsp:spPr>
        <a:xfrm>
          <a:off x="7035040" y="1274541"/>
          <a:ext cx="1674098" cy="16993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Заключение</a:t>
          </a:r>
          <a:endParaRPr lang="ru-RU" sz="1300" kern="1200" dirty="0"/>
        </a:p>
      </dsp:txBody>
      <dsp:txXfrm>
        <a:off x="7116763" y="1356264"/>
        <a:ext cx="1510652" cy="1535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96255FF-55B4-44F5-A0CF-3795EC3E39A9}" type="datetimeFigureOut">
              <a:rPr lang="ru-RU" smtClean="0"/>
              <a:pPr/>
              <a:t>01.04.2013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74AAAAA-0E35-422B-8C72-5C5F15865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Правила подготовки и проведения публичного выступления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Выполнила студентка гр. 3142 Андреева Мария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Содержание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hlinkClick r:id="rId2" action="ppaction://hlinksldjump"/>
              </a:rPr>
              <a:t>Введение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Понятие «Публичное выступление»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Правила подготовки к публичному выступлению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Предварительная обработка навыков риторики</a:t>
            </a: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Непосредственная подготовка к публичному выступлению</a:t>
            </a:r>
            <a:endParaRPr lang="ru-RU" dirty="0" smtClean="0"/>
          </a:p>
          <a:p>
            <a:r>
              <a:rPr lang="ru-RU" dirty="0" smtClean="0">
                <a:hlinkClick r:id="rId7" action="ppaction://hlinksldjump"/>
              </a:rPr>
              <a:t>Правила изучения навыков поведения во время выступления</a:t>
            </a:r>
            <a:endParaRPr lang="ru-RU" dirty="0" smtClean="0"/>
          </a:p>
          <a:p>
            <a:r>
              <a:rPr lang="ru-RU" dirty="0" smtClean="0">
                <a:hlinkClick r:id="rId8" action="ppaction://hlinksldjump"/>
              </a:rPr>
              <a:t>Проведение выступления( поведение при выступлении, использование выразительных средств речи)</a:t>
            </a:r>
            <a:endParaRPr lang="ru-RU" dirty="0" smtClean="0"/>
          </a:p>
          <a:p>
            <a:r>
              <a:rPr lang="ru-RU" dirty="0" smtClean="0">
                <a:hlinkClick r:id="rId9" action="ppaction://hlinksldjump"/>
              </a:rPr>
              <a:t>Заключение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114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Введение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Речевое мастерство, ораторское искусство – совокупность операций по подготовке и произнесению публичной речи, проведению беседы, дискуссии с целью добиться желаемой реакции аудитории.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/>
              <a:t>  Не </a:t>
            </a:r>
            <a:r>
              <a:rPr lang="ru-RU" dirty="0" smtClean="0"/>
              <a:t>только умение подготовить речь, но и умение свободно держаться перед публикой, безукоризненно владеть голосом, жестом и мимикой и безошибочно реагировать на поведение аудитории – таковы объективные требования к стремящемуся произвести желаемое воздействие на слушателей.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Определение «публичного выступления»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Публичное выступление – это устное монологическое высказывание с целью оказания воздействия на аудиторию.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3717032"/>
            <a:ext cx="403244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Правила подготовки к публичному выступлению: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508892"/>
              </p:ext>
            </p:extLst>
          </p:nvPr>
        </p:nvGraphicFramePr>
        <p:xfrm>
          <a:off x="-180528" y="2060848"/>
          <a:ext cx="9324528" cy="4512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2200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Предварительная обработка навыков риторики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928802"/>
            <a:ext cx="8435280" cy="465313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Существует </a:t>
            </a:r>
            <a:r>
              <a:rPr lang="ru-RU" dirty="0"/>
              <a:t>несколько простых искусственных приемов, позволяющих привыкнуть к </a:t>
            </a:r>
            <a:r>
              <a:rPr lang="ru-RU" dirty="0" smtClean="0"/>
              <a:t>публичности:</a:t>
            </a:r>
          </a:p>
          <a:p>
            <a:pPr marL="109728" indent="0">
              <a:buNone/>
            </a:pPr>
            <a:r>
              <a:rPr lang="ru-RU" dirty="0" smtClean="0"/>
              <a:t>       1) Необходимо представить </a:t>
            </a:r>
            <a:r>
              <a:rPr lang="ru-RU" dirty="0"/>
              <a:t>себе любую </a:t>
            </a:r>
            <a:r>
              <a:rPr lang="ru-RU" dirty="0" smtClean="0"/>
              <a:t>группу. </a:t>
            </a:r>
          </a:p>
          <a:p>
            <a:pPr marL="109728" indent="0">
              <a:buNone/>
            </a:pPr>
            <a:r>
              <a:rPr lang="ru-RU" dirty="0" smtClean="0"/>
              <a:t>      2) Выбрать </a:t>
            </a:r>
            <a:r>
              <a:rPr lang="ru-RU" dirty="0"/>
              <a:t>конкретную тему и членов этой группы. </a:t>
            </a:r>
          </a:p>
          <a:p>
            <a:pPr marL="109728" indent="0">
              <a:buNone/>
            </a:pPr>
            <a:r>
              <a:rPr lang="ru-RU" dirty="0" smtClean="0"/>
              <a:t>Воображая </a:t>
            </a:r>
            <a:r>
              <a:rPr lang="ru-RU" dirty="0"/>
              <a:t>себе разную аудиторию, разные темы и ситуации, отрабатывают навыки публичного выступления. Впоследствии, если в реальности возникнут какие-либо нестандартные ситуации, выступающему человеку будет намного проще с ними справиться. 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      3) Краткое </a:t>
            </a:r>
            <a:r>
              <a:rPr lang="ru-RU" dirty="0"/>
              <a:t>изложение выбранного текста. За основу может быть взят любой  отрывок, газетная статья</a:t>
            </a:r>
            <a:r>
              <a:rPr lang="ru-RU" dirty="0" smtClean="0"/>
              <a:t>..</a:t>
            </a:r>
            <a:endParaRPr lang="ru-RU" dirty="0"/>
          </a:p>
          <a:p>
            <a:pPr marL="109728" indent="0">
              <a:buNone/>
            </a:pPr>
            <a:r>
              <a:rPr lang="ru-RU" dirty="0" smtClean="0"/>
              <a:t>      4) Возможное </a:t>
            </a:r>
            <a:r>
              <a:rPr lang="ru-RU" dirty="0"/>
              <a:t>применение аудио и видеозаписи. Это позволяет со стороны оценить себя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r>
              <a:rPr lang="ru-RU" dirty="0" smtClean="0"/>
              <a:t>      5) Выступление </a:t>
            </a:r>
            <a:r>
              <a:rPr lang="ru-RU" dirty="0"/>
              <a:t>можно сделать более лаконичным, с логическими обобщениями. Фразы должны быть более короткими и точными. </a:t>
            </a:r>
          </a:p>
          <a:p>
            <a:pPr marL="109728" indent="0">
              <a:buNone/>
            </a:pPr>
            <a:r>
              <a:rPr lang="ru-RU" dirty="0" smtClean="0"/>
              <a:t>      6) Не </a:t>
            </a:r>
            <a:r>
              <a:rPr lang="ru-RU" dirty="0"/>
              <a:t>следует пренебрегать уже накопленным опытом других людей. Стоит внимательно изучить их способы построения выступления, их способы выразительности при прочтении доклада. </a:t>
            </a:r>
          </a:p>
        </p:txBody>
      </p:sp>
    </p:spTree>
    <p:extLst>
      <p:ext uri="{BB962C8B-B14F-4D97-AF65-F5344CB8AC3E}">
        <p14:creationId xmlns:p14="http://schemas.microsoft.com/office/powerpoint/2010/main" xmlns="" val="136310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Непосредственная подготовка к публичному выступлению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8794" y="2071654"/>
            <a:ext cx="8229600" cy="478634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Выступление должно состоять из трех частей:</a:t>
            </a:r>
          </a:p>
          <a:p>
            <a:r>
              <a:rPr lang="ru-RU" dirty="0" smtClean="0"/>
              <a:t> 1. Вступление.</a:t>
            </a:r>
          </a:p>
          <a:p>
            <a:r>
              <a:rPr lang="ru-RU" dirty="0" smtClean="0"/>
              <a:t> 2. Основная часть.</a:t>
            </a:r>
          </a:p>
          <a:p>
            <a:r>
              <a:rPr lang="ru-RU" dirty="0" smtClean="0"/>
              <a:t> 3. Заключение.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Примерное распределение времени: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- вступление – 10-15%;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- основная часть – 60-65%;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- заключение – 20-30%.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434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Правила изучения навыков поведения во время выступления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Несоответствующее поведение во время чтения доклада будет отвлекать слушателей от основного смыла выступления. За этим надо четко следить, делая себе напоминающие записи рядом с текстом доклада</a:t>
            </a:r>
            <a:r>
              <a:rPr lang="ru-RU" dirty="0" smtClean="0"/>
              <a:t>. </a:t>
            </a:r>
            <a:r>
              <a:rPr lang="ru-RU" dirty="0"/>
              <a:t>Поведение должно быть спокойным, без лишней нервозности и соответствовать теме доклада и собравшейся аудитории.</a:t>
            </a:r>
          </a:p>
        </p:txBody>
      </p:sp>
    </p:spTree>
    <p:extLst>
      <p:ext uri="{BB962C8B-B14F-4D97-AF65-F5344CB8AC3E}">
        <p14:creationId xmlns:p14="http://schemas.microsoft.com/office/powerpoint/2010/main" xmlns="" val="409116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Проведение выступления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Существуют специальные средства для повышения выразительности речи. С их помощью обычный доклад превращается в живую интересную речь. Следует заранее сделать заготовку выступления, с пометками о разной тональности. Так же обозначить те места, где надо сделать кратковременную паузу или повысить высоту голоса. Основные моменты следует проговаривать более медленно, а комментарии к ним быстрее. Важную информацию следует произносить твердым и более громким голосом, акцентируя тем самым на ней внимание. Так же внимание слушателей можно концентрировать на важной мысли путем ее повторения в ходе выступления. </a:t>
            </a:r>
            <a:r>
              <a:rPr lang="ru-RU" dirty="0" smtClean="0"/>
              <a:t>В </a:t>
            </a:r>
            <a:r>
              <a:rPr lang="ru-RU" dirty="0"/>
              <a:t>текст доклада также можно включить риторические вопросы, где ответ может быть только однозначный:  да или нет. Это будет способствовать вовлечению слушателей в процесс и более активному их восприятию темы, поможет установить контакт с аудиторией. </a:t>
            </a:r>
          </a:p>
        </p:txBody>
      </p:sp>
    </p:spTree>
    <p:extLst>
      <p:ext uri="{BB962C8B-B14F-4D97-AF65-F5344CB8AC3E}">
        <p14:creationId xmlns:p14="http://schemas.microsoft.com/office/powerpoint/2010/main" xmlns="" val="76986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Приветствие и прощание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Представление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Прощание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0" y="2449512"/>
            <a:ext cx="4497388" cy="4622826"/>
          </a:xfrm>
        </p:spPr>
        <p:txBody>
          <a:bodyPr>
            <a:normAutofit fontScale="47500" lnSpcReduction="20000"/>
          </a:bodyPr>
          <a:lstStyle/>
          <a:p>
            <a:r>
              <a:rPr lang="ru-RU" sz="2900" dirty="0" smtClean="0"/>
              <a:t>В начале выступления необходимо представиться. Представление может осуществляться без посредника или при помощи посредника. В официальной обстановке может быть такое начало:</a:t>
            </a:r>
          </a:p>
          <a:p>
            <a:pPr>
              <a:buNone/>
            </a:pPr>
            <a:r>
              <a:rPr lang="ru-RU" sz="2900" dirty="0" smtClean="0"/>
              <a:t> </a:t>
            </a:r>
          </a:p>
          <a:p>
            <a:pPr>
              <a:buNone/>
            </a:pPr>
            <a:r>
              <a:rPr lang="ru-RU" sz="2900" dirty="0" smtClean="0"/>
              <a:t>         - Позвольте представиться!</a:t>
            </a:r>
          </a:p>
          <a:p>
            <a:pPr>
              <a:buNone/>
            </a:pPr>
            <a:endParaRPr lang="ru-RU" sz="2900" dirty="0" smtClean="0"/>
          </a:p>
          <a:p>
            <a:pPr>
              <a:buNone/>
            </a:pPr>
            <a:r>
              <a:rPr lang="ru-RU" sz="2900" dirty="0" smtClean="0"/>
              <a:t>         В этой форму оттенок официальности выражен очень ярко. Возможны и другие формы представления – менее официальные:</a:t>
            </a:r>
          </a:p>
          <a:p>
            <a:pPr>
              <a:buNone/>
            </a:pPr>
            <a:r>
              <a:rPr lang="ru-RU" sz="2900" dirty="0" smtClean="0"/>
              <a:t> </a:t>
            </a:r>
          </a:p>
          <a:p>
            <a:pPr>
              <a:buNone/>
            </a:pPr>
            <a:r>
              <a:rPr lang="ru-RU" sz="2900" dirty="0" smtClean="0"/>
              <a:t>         - Разрешите представиться!</a:t>
            </a:r>
          </a:p>
          <a:p>
            <a:pPr>
              <a:buNone/>
            </a:pPr>
            <a:endParaRPr lang="ru-RU" sz="2900" dirty="0" smtClean="0"/>
          </a:p>
          <a:p>
            <a:pPr>
              <a:buNone/>
            </a:pPr>
            <a:r>
              <a:rPr lang="ru-RU" sz="2900" dirty="0" smtClean="0"/>
              <a:t>          Говорящий как бы просит предварительное разрешение вступить в контакт, назвать себя. Далее, выступающий называет свою фамилию, имя и отчество в именительном падеже, а также (при необходимости) место работы, должность и профессию.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498975" cy="469426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Для делового общения характерны стилистически нейтральные стереотипы прощания: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     - До свидания!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     - Позвольте (разрешите) попрощаться…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Нужно иметь ввиду, что во многих случаях перед прощанием желательно поблагодарить собравшуюся публику.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     Еще одна особенность употребления речевых формул приветствия и прощания состоит в их сочетании с невербальными средствами (жест, улыбка), выражающими внимание, доброжелательность, готовность к контакту.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85728"/>
            <a:ext cx="77724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держаться во время выступления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Не стоит прятаться за трибуной, не стоит бояться передвигаться по сцене.</a:t>
            </a:r>
          </a:p>
          <a:p>
            <a:r>
              <a:rPr lang="ru-RU" dirty="0" smtClean="0"/>
              <a:t> Стоять нужно прями и перенести центр тяжести с пяток на носки.</a:t>
            </a:r>
          </a:p>
          <a:p>
            <a:r>
              <a:rPr lang="ru-RU" dirty="0" smtClean="0"/>
              <a:t> С отдельными слушателями можно наладить зрительный контакт. </a:t>
            </a:r>
          </a:p>
          <a:p>
            <a:r>
              <a:rPr lang="ru-RU" dirty="0" smtClean="0"/>
              <a:t>Выступление не должно быть монотонным, поэтому следует менять тембр голоса, подчеркивая новые и важные мысли.</a:t>
            </a:r>
          </a:p>
          <a:p>
            <a:r>
              <a:rPr lang="ru-RU" dirty="0" smtClean="0"/>
              <a:t> Очень важно контролировать скорость речи: при быстрой речи аудитория не воспринимает всего материала, а при медленной – люди отвлекаются.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Покуда человек молчит, неведом дар его – порок сокрыт. В этой цитате глубокий смысл: ведь заговорить можно абы как, и именно знания полученные из курса ораторского искусства необходимы нам, не только при защите магистерских диссертаций, но и для формирования из нас всесторонне развитых личностей, способных убедительно говорить и красиво выражать свои мысли.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33872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внимание!!!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708920"/>
            <a:ext cx="7560839" cy="3384376"/>
          </a:xfrm>
        </p:spPr>
      </p:pic>
    </p:spTree>
    <p:extLst>
      <p:ext uri="{BB962C8B-B14F-4D97-AF65-F5344CB8AC3E}">
        <p14:creationId xmlns:p14="http://schemas.microsoft.com/office/powerpoint/2010/main" xmlns="" val="37635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239</TotalTime>
  <Words>626</Words>
  <Application>Microsoft Office PowerPoint</Application>
  <PresentationFormat>Экран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Метро</vt:lpstr>
      <vt:lpstr>Правила подготовки и проведения публичного выступления</vt:lpstr>
      <vt:lpstr>Содержание</vt:lpstr>
      <vt:lpstr>Введение</vt:lpstr>
      <vt:lpstr>Определение «публичного выступления»</vt:lpstr>
      <vt:lpstr>Правила подготовки к публичному выступлению:</vt:lpstr>
      <vt:lpstr>Предварительная обработка навыков риторики</vt:lpstr>
      <vt:lpstr>Непосредственная подготовка к публичному выступлению</vt:lpstr>
      <vt:lpstr>Правила изучения навыков поведения во время выступления</vt:lpstr>
      <vt:lpstr>Проведение выступления</vt:lpstr>
      <vt:lpstr>Приветствие и прощание</vt:lpstr>
      <vt:lpstr>Как держаться во время выступления</vt:lpstr>
      <vt:lpstr>Заключение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подготовки и проведения публичного выступления</dc:title>
  <dc:creator>ПАХАН</dc:creator>
  <cp:lastModifiedBy>ПАХАН</cp:lastModifiedBy>
  <cp:revision>28</cp:revision>
  <dcterms:created xsi:type="dcterms:W3CDTF">2013-03-30T13:54:10Z</dcterms:created>
  <dcterms:modified xsi:type="dcterms:W3CDTF">2013-03-31T21:33:06Z</dcterms:modified>
</cp:coreProperties>
</file>