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</p:sldMasterIdLst>
  <p:notesMasterIdLst>
    <p:notesMasterId r:id="rId32"/>
  </p:notesMasterIdLst>
  <p:sldIdLst>
    <p:sldId id="256" r:id="rId2"/>
    <p:sldId id="259" r:id="rId3"/>
    <p:sldId id="269" r:id="rId4"/>
    <p:sldId id="270" r:id="rId5"/>
    <p:sldId id="271" r:id="rId6"/>
    <p:sldId id="272" r:id="rId7"/>
    <p:sldId id="273" r:id="rId8"/>
    <p:sldId id="258" r:id="rId9"/>
    <p:sldId id="274" r:id="rId10"/>
    <p:sldId id="275" r:id="rId11"/>
    <p:sldId id="276" r:id="rId12"/>
    <p:sldId id="277" r:id="rId13"/>
    <p:sldId id="278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79" r:id="rId29"/>
    <p:sldId id="280" r:id="rId30"/>
    <p:sldId id="268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33" autoAdjust="0"/>
  </p:normalViewPr>
  <p:slideViewPr>
    <p:cSldViewPr>
      <p:cViewPr varScale="1">
        <p:scale>
          <a:sx n="69" d="100"/>
          <a:sy n="69" d="100"/>
        </p:scale>
        <p:origin x="-14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9269B-9EBA-437A-843A-505EABAAA232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55E0C-B178-4590-ADFE-735BA03F90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7503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55E0C-B178-4590-ADFE-735BA03F90E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671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55E0C-B178-4590-ADFE-735BA03F90EA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333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07.06.2019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9.png"/><Relationship Id="rId18" Type="http://schemas.openxmlformats.org/officeDocument/2006/relationships/slide" Target="slide22.xml"/><Relationship Id="rId26" Type="http://schemas.openxmlformats.org/officeDocument/2006/relationships/slide" Target="slide26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21.xml"/><Relationship Id="rId17" Type="http://schemas.openxmlformats.org/officeDocument/2006/relationships/image" Target="../media/image11.png"/><Relationship Id="rId25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slide" Target="slide17.xml"/><Relationship Id="rId20" Type="http://schemas.openxmlformats.org/officeDocument/2006/relationships/slide" Target="slide23.xml"/><Relationship Id="rId29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11" Type="http://schemas.openxmlformats.org/officeDocument/2006/relationships/image" Target="../media/image8.jpeg"/><Relationship Id="rId24" Type="http://schemas.openxmlformats.org/officeDocument/2006/relationships/slide" Target="slide25.xml"/><Relationship Id="rId5" Type="http://schemas.openxmlformats.org/officeDocument/2006/relationships/image" Target="../media/image5.jpeg"/><Relationship Id="rId15" Type="http://schemas.openxmlformats.org/officeDocument/2006/relationships/image" Target="../media/image10.png"/><Relationship Id="rId23" Type="http://schemas.openxmlformats.org/officeDocument/2006/relationships/image" Target="../media/image14.jpeg"/><Relationship Id="rId28" Type="http://schemas.openxmlformats.org/officeDocument/2006/relationships/slide" Target="slide27.xml"/><Relationship Id="rId10" Type="http://schemas.openxmlformats.org/officeDocument/2006/relationships/slide" Target="slide20.xml"/><Relationship Id="rId19" Type="http://schemas.openxmlformats.org/officeDocument/2006/relationships/image" Target="../media/image12.png"/><Relationship Id="rId4" Type="http://schemas.openxmlformats.org/officeDocument/2006/relationships/slide" Target="slide18.xml"/><Relationship Id="rId9" Type="http://schemas.openxmlformats.org/officeDocument/2006/relationships/image" Target="../media/image7.png"/><Relationship Id="rId14" Type="http://schemas.openxmlformats.org/officeDocument/2006/relationships/slide" Target="slide15.xml"/><Relationship Id="rId22" Type="http://schemas.openxmlformats.org/officeDocument/2006/relationships/slide" Target="slide24.xml"/><Relationship Id="rId27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357158" y="928670"/>
            <a:ext cx="8429684" cy="15716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ОГБПОУ «Боровичский автомобильно-дорожный колледж»</a:t>
            </a:r>
            <a:r>
              <a:rPr lang="ru-RU" sz="2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33400" y="2500306"/>
            <a:ext cx="7854696" cy="285752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информационно-творческого проекта интерактивная карта «Народные промыслы и ремёсла Новгородчины»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777" y="5757251"/>
            <a:ext cx="2016223" cy="1100749"/>
          </a:xfrm>
          <a:prstGeom prst="rect">
            <a:avLst/>
          </a:prstGeom>
        </p:spPr>
      </p:pic>
      <p:pic>
        <p:nvPicPr>
          <p:cNvPr id="2" name="Russkaya+narodnaya+v+sovremennoy+obrabotke+Ne+voshod+solnca_muzlishko.ru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34000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57158" y="6002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95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40909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772400" cy="13624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571472" y="1571612"/>
            <a:ext cx="7929618" cy="407196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Участники проекта: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Королёва Анастасия и Удалова Кристина студентки группы 2131, специальности 54.02.01 «Дизайн (по отраслям)»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Продолжительность проекта: долгосрочный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Руководитель проекта: Канайкина Т.А.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56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772400" cy="13624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357158" y="2143116"/>
            <a:ext cx="8572560" cy="371477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«Работа хороша, если в ней польза и душа;</a:t>
            </a:r>
          </a:p>
          <a:p>
            <a:pPr algn="ctr"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 то золото, что дорого и  блестит,</a:t>
            </a:r>
          </a:p>
          <a:p>
            <a:pPr algn="ctr"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 то дорого, что руками мастера создано».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4348" y="928670"/>
            <a:ext cx="73581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Эпиграф:</a:t>
            </a:r>
          </a:p>
        </p:txBody>
      </p:sp>
    </p:spTree>
    <p:extLst>
      <p:ext uri="{BB962C8B-B14F-4D97-AF65-F5344CB8AC3E}">
        <p14:creationId xmlns:p14="http://schemas.microsoft.com/office/powerpoint/2010/main" xmlns="" val="37656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772400" cy="13624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530352" y="1428736"/>
            <a:ext cx="7772400" cy="496855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	Интерес к народным ремёслам в современном мире всё возрастает. А происходит это потому, что когда-то здесь образовалась брешь, пустота. И теперь возникла большая необходимость её заполнить. Наше сегодняшнее желание знать, какими же  были Новгородские промыслы и ремесла в древности и как развиваются сегодня. В этом кроется не только познавательный интерес, но еще и естественное стремление знать и помнить прошлое своего народа.</a:t>
            </a:r>
          </a:p>
          <a:p>
            <a:endParaRPr lang="ru-RU" sz="4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4348" y="821767"/>
            <a:ext cx="735811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37656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772400" cy="13624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530352" y="1818034"/>
            <a:ext cx="7772400" cy="4968552"/>
          </a:xfrm>
        </p:spPr>
        <p:txBody>
          <a:bodyPr>
            <a:normAutofit/>
          </a:bodyPr>
          <a:lstStyle/>
          <a:p>
            <a:pPr algn="just">
              <a:buClr>
                <a:schemeClr val="tx1"/>
              </a:buClr>
              <a:buFont typeface="Arial" pitchFamily="34" charset="0"/>
              <a:buChar char="•"/>
            </a:pPr>
            <a:r>
              <a:rPr lang="ru-RU" sz="3200" dirty="0" smtClean="0"/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Целью нашего  проекта является обращение к истокам нашей  народной культуры для приобщения к развитию народного ремесла.</a:t>
            </a:r>
          </a:p>
          <a:p>
            <a:pPr algn="just">
              <a:buClr>
                <a:schemeClr val="tx1"/>
              </a:buCl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Воспитание гражданина России, патриота малой Родины, знающего и любящего свой край и желающего принять активное участие в его развитии.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4348" y="925281"/>
            <a:ext cx="7358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Цели</a:t>
            </a:r>
          </a:p>
        </p:txBody>
      </p:sp>
    </p:spTree>
    <p:extLst>
      <p:ext uri="{BB962C8B-B14F-4D97-AF65-F5344CB8AC3E}">
        <p14:creationId xmlns:p14="http://schemas.microsoft.com/office/powerpoint/2010/main" xmlns="" val="37656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772400" cy="13624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530352" y="1889472"/>
            <a:ext cx="7772400" cy="4968552"/>
          </a:xfrm>
        </p:spPr>
        <p:txBody>
          <a:bodyPr>
            <a:normAutofit/>
          </a:bodyPr>
          <a:lstStyle/>
          <a:p>
            <a:pPr algn="just">
              <a:buClrTx/>
              <a:buFont typeface="Arial" pitchFamily="34" charset="0"/>
              <a:buChar char="•"/>
            </a:pPr>
            <a:r>
              <a:rPr lang="ru-RU" sz="3200" dirty="0" smtClean="0"/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Своей задачей мы ставим рассказать студентам о Новгородских промыслах и ремёслах. В ходе проекта будут представлены примеры современного творчества.</a:t>
            </a:r>
          </a:p>
          <a:p>
            <a:pPr algn="just">
              <a:buClrTx/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Сформировать представление о различных сторонах жизни нашего края.</a:t>
            </a:r>
          </a:p>
          <a:p>
            <a:pPr>
              <a:buClrTx/>
              <a:buFont typeface="Arial" pitchFamily="34" charset="0"/>
              <a:buChar char="•"/>
            </a:pPr>
            <a:endParaRPr lang="ru-RU" sz="3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4348" y="928670"/>
            <a:ext cx="7358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Задачи</a:t>
            </a:r>
          </a:p>
        </p:txBody>
      </p:sp>
    </p:spTree>
    <p:extLst>
      <p:ext uri="{BB962C8B-B14F-4D97-AF65-F5344CB8AC3E}">
        <p14:creationId xmlns:p14="http://schemas.microsoft.com/office/powerpoint/2010/main" xmlns="" val="37656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772400" cy="13624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530352" y="2818166"/>
            <a:ext cx="7772400" cy="2253908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Русские народные промыслы и ремёсла, возникшие в древние времена, интересны и востребованы в современном обществе.</a:t>
            </a:r>
          </a:p>
          <a:p>
            <a:pPr algn="just"/>
            <a:endParaRPr lang="ru-RU" sz="3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4348" y="1496785"/>
            <a:ext cx="7358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Гипотеза проекта</a:t>
            </a:r>
          </a:p>
        </p:txBody>
      </p:sp>
    </p:spTree>
    <p:extLst>
      <p:ext uri="{BB962C8B-B14F-4D97-AF65-F5344CB8AC3E}">
        <p14:creationId xmlns:p14="http://schemas.microsoft.com/office/powerpoint/2010/main" xmlns="" val="37656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5" name="Горизонтальный свиток 4"/>
          <p:cNvSpPr/>
          <p:nvPr/>
        </p:nvSpPr>
        <p:spPr>
          <a:xfrm>
            <a:off x="357158" y="857232"/>
            <a:ext cx="8358246" cy="53578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500" dirty="0" smtClean="0"/>
              <a:t> </a:t>
            </a: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Проведения лекций по истории народных ремесел Новгородчины</a:t>
            </a:r>
          </a:p>
          <a:p>
            <a:pPr algn="just"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Проведение мастер-классов для студентов колледжа</a:t>
            </a:r>
          </a:p>
          <a:p>
            <a:pPr algn="just"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Разработка и проведение урока среди учащихся «История народных промыслов Новгородчины»</a:t>
            </a:r>
          </a:p>
          <a:p>
            <a:pPr algn="just"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Проведение конкурса по созданию альбома народного ремесла Новгородчины среди студентов специальности «Дизайн»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915399"/>
            <a:ext cx="7358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План мероприятий по данному проекту </a:t>
            </a:r>
          </a:p>
        </p:txBody>
      </p:sp>
    </p:spTree>
    <p:extLst>
      <p:ext uri="{BB962C8B-B14F-4D97-AF65-F5344CB8AC3E}">
        <p14:creationId xmlns:p14="http://schemas.microsoft.com/office/powerpoint/2010/main" xmlns="" val="30496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5" name="Горизонтальный свиток 4"/>
          <p:cNvSpPr/>
          <p:nvPr/>
        </p:nvSpPr>
        <p:spPr>
          <a:xfrm>
            <a:off x="357158" y="857232"/>
            <a:ext cx="8358246" cy="53578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-274320" algn="just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творческой группы (на основе выполнения творческой исследовательской работы по предмету «История мировой культуры»)</a:t>
            </a:r>
          </a:p>
          <a:p>
            <a:pPr indent="-274320" algn="just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Подбор информации по промыслам и ремёслам, которые развивались на территории древней Новгородской земли и развиваются сегодня</a:t>
            </a:r>
          </a:p>
          <a:p>
            <a:pPr indent="-274320" algn="just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Систематизация собранных материалов по теме проекта</a:t>
            </a:r>
          </a:p>
          <a:p>
            <a:pPr indent="-274320" algn="just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информационных ресурсов, технических характеристик проекта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026367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Деятельность в рамках проекта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подготовительный этап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96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5" name="Горизонтальный свиток 4"/>
          <p:cNvSpPr/>
          <p:nvPr/>
        </p:nvSpPr>
        <p:spPr>
          <a:xfrm>
            <a:off x="357158" y="857232"/>
            <a:ext cx="8358246" cy="53578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74320" indent="-274320">
              <a:buClr>
                <a:schemeClr val="accent3"/>
              </a:buClr>
              <a:defRPr/>
            </a:pPr>
            <a:endParaRPr lang="ru-RU" dirty="0" smtClean="0"/>
          </a:p>
          <a:p>
            <a:pPr indent="-274320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презентации интерактивной карты «Народные промыслы и ремёсла Новгородчины»</a:t>
            </a:r>
          </a:p>
          <a:p>
            <a:pPr indent="-274320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материалов проекта на уроке дисциплины «История и культура Новгородчины» по теме «Народные промыслы и ремёсла Новгородчины»</a:t>
            </a:r>
          </a:p>
          <a:p>
            <a:pPr indent="-274320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внутриколледжных мероприятий с использованием интерактивной карты «Народные промыслы и ремёсла Новгородчины» согласно плану реализации</a:t>
            </a:r>
          </a:p>
          <a:p>
            <a:pPr marL="274320" indent="-274320">
              <a:buClr>
                <a:schemeClr val="accent3"/>
              </a:buClr>
              <a:defRPr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		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026367"/>
            <a:ext cx="7500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74320" algn="ctr">
              <a:buClr>
                <a:schemeClr val="accent3"/>
              </a:buClr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Деятельность в рамках проекта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основной этап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96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5" name="Горизонтальный свиток 4"/>
          <p:cNvSpPr/>
          <p:nvPr/>
        </p:nvSpPr>
        <p:spPr>
          <a:xfrm>
            <a:off x="357158" y="857232"/>
            <a:ext cx="8358246" cy="53578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-274320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Анкетирование студентов колледжа по пройденном материалу о народных промыслах и ремёслах Новгородчины</a:t>
            </a:r>
          </a:p>
          <a:p>
            <a:pPr indent="-274320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интерактивной карты «Народные промыслы и ремёсла Новгородчины» для проведения мероприятий в учебных заведениях города</a:t>
            </a:r>
          </a:p>
          <a:p>
            <a:pPr indent="-274320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перспектив дальнейшего развития проекта</a:t>
            </a:r>
          </a:p>
          <a:p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057145"/>
            <a:ext cx="764386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Деятельность в рамках проекта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заключительный этап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30496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5" name="Горизонтальный свиток 4"/>
          <p:cNvSpPr/>
          <p:nvPr/>
        </p:nvSpPr>
        <p:spPr>
          <a:xfrm>
            <a:off x="357158" y="857232"/>
            <a:ext cx="8358246" cy="53578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895633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 проекта</a:t>
            </a:r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/>
        </p:nvGraphicFramePr>
        <p:xfrm>
          <a:off x="1200156" y="1997542"/>
          <a:ext cx="7372372" cy="314597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099611"/>
                <a:gridCol w="1586575"/>
                <a:gridCol w="1843093"/>
                <a:gridCol w="1843093"/>
              </a:tblGrid>
              <a:tr h="505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</a:rPr>
                        <a:t>Название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</a:rPr>
                        <a:t>Количество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</a:rPr>
                        <a:t>Цена (руб.)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</a:rPr>
                        <a:t>Всего (руб.)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530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1.</a:t>
                      </a:r>
                      <a:r>
                        <a:rPr lang="ru-RU" sz="2000" kern="1200" baseline="0" dirty="0" smtClean="0"/>
                        <a:t> </a:t>
                      </a:r>
                      <a:r>
                        <a:rPr lang="ru-RU" sz="2000" kern="1200" dirty="0" smtClean="0"/>
                        <a:t>Проектор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1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30000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30000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5894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2. Компьютер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1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35000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35000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5894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3. </a:t>
                      </a:r>
                      <a:r>
                        <a:rPr lang="en-US" sz="2000" kern="1200" dirty="0" smtClean="0"/>
                        <a:t>DVD </a:t>
                      </a:r>
                      <a:r>
                        <a:rPr lang="ru-RU" sz="2000" kern="1200" dirty="0" smtClean="0"/>
                        <a:t>диски 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1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360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360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503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4. Канц. товары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300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4046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Итого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kern="1200" dirty="0" smtClean="0"/>
                        <a:t>65660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496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5" name="Горизонтальный свиток 4"/>
          <p:cNvSpPr/>
          <p:nvPr/>
        </p:nvSpPr>
        <p:spPr>
          <a:xfrm>
            <a:off x="357158" y="857232"/>
            <a:ext cx="8358246" cy="53578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-274320" algn="just">
              <a:buClr>
                <a:schemeClr val="accent3"/>
              </a:buClr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ходе разработки и освоения проекта были использованы следующие ресурсы: </a:t>
            </a:r>
          </a:p>
          <a:p>
            <a:pPr indent="-274320" algn="just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Информация о Новгородских промыслах и ремёслах</a:t>
            </a:r>
          </a:p>
          <a:p>
            <a:pPr indent="-274320" algn="just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Интеллектуальные возможности участников проекта</a:t>
            </a:r>
          </a:p>
          <a:p>
            <a:pPr indent="-274320" algn="just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Презентация проекта</a:t>
            </a:r>
          </a:p>
          <a:p>
            <a:pPr indent="-274320" algn="just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Техническое оборудование</a:t>
            </a:r>
          </a:p>
          <a:p>
            <a:pPr indent="-274320" algn="just"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Интерактивная карта «Народные промыслы и ремёсла Новгородчины»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928670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74320" algn="ctr">
              <a:buClr>
                <a:schemeClr val="accent3"/>
              </a:buClr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Результат-продукт</a:t>
            </a:r>
          </a:p>
        </p:txBody>
      </p:sp>
    </p:spTree>
    <p:extLst>
      <p:ext uri="{BB962C8B-B14F-4D97-AF65-F5344CB8AC3E}">
        <p14:creationId xmlns:p14="http://schemas.microsoft.com/office/powerpoint/2010/main" xmlns="" val="30496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571480"/>
            <a:ext cx="764386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Интерактивная карта</a:t>
            </a:r>
          </a:p>
          <a:p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72" y="1214422"/>
            <a:ext cx="7690714" cy="545924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3438" y="4500570"/>
            <a:ext cx="931310" cy="651917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6" name="Рисунок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00" y="3929066"/>
            <a:ext cx="842804" cy="842804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7" name="Рисунок 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1736" y="2285992"/>
            <a:ext cx="800463" cy="857256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8" name="Рисунок 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135419">
            <a:off x="1813597" y="2092001"/>
            <a:ext cx="937426" cy="6824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868" y="1571612"/>
            <a:ext cx="1106219" cy="1106219"/>
          </a:xfrm>
          <a:prstGeom prst="rect">
            <a:avLst/>
          </a:prstGeom>
        </p:spPr>
      </p:pic>
      <p:pic>
        <p:nvPicPr>
          <p:cNvPr id="10" name="Рисунок 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6050" y="1000108"/>
            <a:ext cx="857256" cy="999561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1" name="Рисунок 10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43306" y="2857496"/>
            <a:ext cx="866377" cy="859879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4" name="Блок-схема: узел 13"/>
          <p:cNvSpPr/>
          <p:nvPr/>
        </p:nvSpPr>
        <p:spPr>
          <a:xfrm>
            <a:off x="5429256" y="3500438"/>
            <a:ext cx="45719" cy="4571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6" name="Рисунок 15" descr="5655.750x0.png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214942" y="3000372"/>
            <a:ext cx="856644" cy="571504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13" name="Блок-схема: узел 12"/>
          <p:cNvSpPr/>
          <p:nvPr/>
        </p:nvSpPr>
        <p:spPr>
          <a:xfrm>
            <a:off x="2571736" y="4214818"/>
            <a:ext cx="71438" cy="71438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ankerkraut-red-hawaiian-salt-165-g-361387-en.jpg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643042" y="3571876"/>
            <a:ext cx="603198" cy="527102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7" name="Рисунок 16" descr="IMG_4212.JPG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285852" y="2500306"/>
            <a:ext cx="619359" cy="571504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18" name="Рисунок 17" descr="3d49bx0ak5ckbrpr4ni23eyfv.jpg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2780841" y="3714752"/>
            <a:ext cx="641577" cy="597976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20" name="Рисунок 19" descr="orig.jpeg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2214545" y="3214686"/>
            <a:ext cx="506317" cy="714380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21" name="Рисунок 20" descr="246389.jpg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 flipH="1">
            <a:off x="3714744" y="5572140"/>
            <a:ext cx="713990" cy="714323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27" name="Овал 26"/>
          <p:cNvSpPr/>
          <p:nvPr/>
        </p:nvSpPr>
        <p:spPr>
          <a:xfrm>
            <a:off x="3214678" y="5500702"/>
            <a:ext cx="50006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/>
          <p:cNvSpPr/>
          <p:nvPr/>
        </p:nvSpPr>
        <p:spPr>
          <a:xfrm>
            <a:off x="3500430" y="5500702"/>
            <a:ext cx="45719" cy="4571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105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357299"/>
            <a:ext cx="864399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Гончарное производство — изготовление бытовых изделий из глины — одно из древнейших. Гончарные промыслы концентрировались в местах, богатых залежами глины, преимущественно в сёлах. Часто изготовлением гончарной посуды были заняты целые волости, как, например, в Тверской области.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Технология изготовления гончарной посуды на протяжении веков почти не менялась. Мастера применяли ручной или ножной гончарный круг, на котором формовали изделие, то есть вытягивали форму, далее изделие подсушивалось и обжигалось в специальных печах.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территории Новгородского края существует фарфоровый завод 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Чудовский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или фарфоровый завод Кузнецова на Волхове. </a:t>
            </a:r>
            <a:r>
              <a:rPr lang="ru-RU" sz="1400" dirty="0" smtClean="0"/>
              <a:t>Фабрика И.Е.Кузнецова на Волхове была создана на рубеже веков..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Принадлежала она товариществу купца I гильдии Ивану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Емельяновичу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Кузнецову, члену знаменитой семьи Кузнецовых, которая владела в России 19 заводами по производству посуды. В целом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кузнецовский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фарфор не относился к разряду элитарных и был доступен горожанам со средним достатком. В оформлении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кузнецовского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фарфора не было никаких фривольностей. Духовно крепкие люди, купцы Кузнецовы, не шли на поводу у низменных вкусов, чего и в те времена хватало. К началу XX века Кузнецовы были фактически монополистами на рынке фарфора в России. Единственный завод, который был в состоянии оказывать им хоть какую-нибудь конкуренцию - императорский. В 1918 году фабрика была национализирована и получила название "Красный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фарфорист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", поселок был переименован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Краснофарфоровый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 присвоением ему в 1938 г. официального статуса рабочего поселка.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Сегодня под брендом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Кузнецовъ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выпускаются самые разные изделия из фарфора и керамики: от недорогой до эксклюзивной. Столовые, чайные, кофейные сервизы, кружки, тарелки, салатники, декоративные и сувенирные изделия,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промо-сувениры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заказ. Ассортимент постоянно обновляется, а вот качество фарфора остается неизменным – неизменно высоким.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28860" y="857232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Гончарное ремесло. Фарфор.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357422" y="714356"/>
            <a:ext cx="39394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Солецкая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глиняная игрушка.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85720" y="1643050"/>
            <a:ext cx="8143932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Небольшой городок Сольцы известен с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XIV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века. Он расположен близко к Новгороду и всегда был одним из новгородских посадов. В нём занимались выращиванием льна, а также гончарством, кустарным образом изготавливали кирпичи.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Как говорится «где глина — там и игрушка»</a:t>
            </a:r>
            <a:r>
              <a:rPr lang="ru-RU" sz="1400" dirty="0" smtClean="0"/>
              <a:t> и в </a:t>
            </a:r>
            <a:r>
              <a:rPr lang="ru-RU" sz="1400" dirty="0" err="1" smtClean="0"/>
              <a:t>Сольцах</a:t>
            </a:r>
            <a:r>
              <a:rPr lang="ru-RU" sz="1400" dirty="0" smtClean="0"/>
              <a:t> </a:t>
            </a:r>
            <a:r>
              <a:rPr lang="ru-RU" sz="1400" dirty="0" err="1" smtClean="0"/>
              <a:t>в</a:t>
            </a:r>
            <a:r>
              <a:rPr lang="ru-RU" sz="1400" dirty="0" smtClean="0"/>
              <a:t> былые времена делали игрушку в больших количествах и продавали на ярмарках по округе.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Игрушки лепили в больших количествах и обжигали в печах, где изготавливался кирпич. Местные старожилы ещё помнят, как выглядела </a:t>
            </a:r>
            <a:r>
              <a:rPr lang="ru-RU" sz="1400" dirty="0" err="1" smtClean="0"/>
              <a:t>Солецкая</a:t>
            </a:r>
            <a:r>
              <a:rPr lang="ru-RU" sz="1400" dirty="0" smtClean="0"/>
              <a:t> глиняная игрушка, выпускавшаяся в 1930-х в цехах </a:t>
            </a:r>
            <a:r>
              <a:rPr lang="ru-RU" sz="1400" dirty="0" err="1" smtClean="0"/>
              <a:t>разнопромысловой</a:t>
            </a:r>
            <a:r>
              <a:rPr lang="ru-RU" sz="1400" dirty="0" smtClean="0"/>
              <a:t> артели инвалидов. 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правило, игрушка должна вмещаться в ладонь, то есть быть не больше 9-12 сантиметров.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Помимо конкретных игрушек, которые были воссозданы по воспоминаниям, стали создаваться и другие. Так родился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мишка-варяжек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», несущий на спине короб-солонку, как символ Новгородской земли и города Сольцы. Петушки – свистульки с пунцовыми гребнями, выпуклой «колесом» грудью, раскрытыми или сложенными крыльями.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На сегодняшний день образ </a:t>
            </a:r>
            <a:r>
              <a:rPr lang="ru-RU" sz="1400" dirty="0" err="1" smtClean="0"/>
              <a:t>солецкой</a:t>
            </a:r>
            <a:r>
              <a:rPr lang="ru-RU" sz="1400" dirty="0" smtClean="0"/>
              <a:t> глиняной игрушки можно назвать сформированным. Специалисты и искусствоведы признали её в качестве восстановленного промысла.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Солецкая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глиняная игрушка жива до сегодняшнего дня и живы традиции и обработка глиняных изделий.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715272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00174"/>
            <a:ext cx="900115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Крестецкая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строчка — уникальный вид русской народной сквозной вышивки. Крупные формы всегда окружены россыпью мелких «паучков», ободков, составляющих единый декоративный узор.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Такой необычный орнамент, не встречающийся в других традиционных центрах русской народной вышивки, начал формироваться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Крестецком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крае Новгородской губернии на рубеже двух столетий – конца XVIII – начала XIX века. До 1890 года народный промысел не выходил за пределы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Рахинской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волости. Позднее им занялись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Крестецкой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Зайцевской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волостях. Строчкой украшались одежда, предметы убранства избы.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результате творческих поисков мастериц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крестецкой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строчке образовалось несколько основных видов прозрачных вышивок, каждая со своим определенным орнаментом: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тарлата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рассыпной гипюр, мыльный пузырь, «старинный гипюр»,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сновочные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мотивы, «вологодское стекло», мережки разных рисунков, среди которых выделяются широкие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сновочные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 красивыми узорами, по-местному –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подзорина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1911 году к белоснежным узорам новгородских мастериц пришла большая известность – их изделия экспонировались на Первой Показательной выставке художественных промыслов России в Петербурге.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Гордость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Крестецкой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строчки» – серебряная медаль, полученная на выставке в Берлине в 1914 году. Большим шагом вперед было создание в 1931 году экспериментальной мастерской, где традиционно работают лучшие специалисты промысла.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Уникальные образцы вышивки стали экспонатами ведущих музеев страны. Более 100 экспонатов, произведенных по старинной технологии, вошли в состав экспозиции Русского музея «Народный промысел “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Крестецкая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строчка”» в 2000 году. Постоянная экспозиция располагается в нескольких залах специализированного музея в Новгородском кремле.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Сегодня вышивальщицы фабрики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Крестецкая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строчка» продолжают бережно сохранять и развивать традиции промысла, который уже давно является брендом Новгородской области.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714356"/>
            <a:ext cx="2846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Крестецкая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строчка.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715272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142984"/>
            <a:ext cx="878684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Andale Sans UI"/>
                <a:cs typeface="Times New Roman" pitchFamily="18" charset="0"/>
              </a:rPr>
              <a:t>История возникновения и развития технологий металлообработки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Andale Sans UI"/>
                <a:cs typeface="Times New Roman" pitchFamily="18" charset="0"/>
              </a:rPr>
              <a:t>Роcсии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Andale Sans UI"/>
                <a:cs typeface="Times New Roman" pitchFamily="18" charset="0"/>
              </a:rPr>
              <a:t> не очень глубоко изучена. Доподлинно известно, что русские мастера уже в 10-м веке имели хорошо развитые навыки изготовления различных бытовых предметов, домашней и хозяйственной утвари и оружия.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Andale Sans UI"/>
                <a:cs typeface="Times New Roman" pitchFamily="18" charset="0"/>
              </a:rPr>
              <a:t>Два века спустя оружейники добавили в свой арсенал несложные токарные и сверлильные станки. Они вращали заготовку или режущий инструмент, работая на основе ручного привода.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Следующие три столетия оружейная промышленность очень развивалась, следовательно, понадобилось значительное усовершенствование производственных мощностей. И уже в 15-м веке при производстве оружия, мастера использовали модернизированные мощные станки, приводящие в действие от водяной мельницы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всей стране в дальнейшем распространилось производство валдайских колокольчиков, ставших по-настоящему национальным явлением. Для изготовления  была создана уникальная технология, отличная от литья церковных колоколов.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Современные исследователи выделяют три типа колоколов: западноевропейский, русский и восточноазиатский. Первые два типа непринципиально различаются между собой, представляя разновидности готической формы.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Перечисленные закономерности позволили перейти к изготовлению ансамблей колоколов с определенным звукорядом. С 1995 года началось возрождение бронзового литья и валдайских колокольчиков. Производитель - Валдайский завод, ставший правопреемником Новгородского опытно-экспериментального завода народных художественных промыслов. Художественное литье из сплавов латуни, бронзы и меди в виде самых различных форм и размеров сувенирных изделий в форме колокольчиков приобрело популярность на территории России и за ее пределами, получая многочисленные положительные отзывы о качестве продукции.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Сегодняшний день валдайских колокольчиков это завод металлоизделий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Олевс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», продолжатель традиций древнего промысла. Валдайский колокольчик – сувенир, который навсегда сохранит память о Новгородской земле. Его с гордостью можно преподнести кому-то в качестве презента или купить для собственной радости.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488" y="642918"/>
            <a:ext cx="2857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Обработка металла.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714356"/>
            <a:ext cx="3767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Обработка дерева. Береста.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428596" y="1214422"/>
            <a:ext cx="807246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Художественная обработка дерева восходит к глубокой древности. В России, богатой лесами, дерево всегда было одним из любимых материалов. Понимание его пластических качеств, красоты текстуры развивалось в творческом опыте многих поколений народных мастеров. Разнообразием приемов и техник художественной обработки дерева отличаются многие области страны. Топор, нож, кисть были главными инструментами в руках крестьянина. Плотницким искусством издревле славился Русский Север, прежде всего Новгород. Для росписи изделий применяются масляные, темперные и анилиновые краски. Некоторые художественные промыслы сохраняют свою специфическую технологию росписи, характерную только для данной местности, например, хохломская роспись, городецкая и др. Роспись может производиться как горячим способом (хохломская), так и холодным (городецкая).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 давних пор во всех лесных районах Новгородской земли была распространена резьба по бересте. 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Художественные изделия из бересты - оригинальный вид народного творчества. Береста привлекала внимание народных умельцев тем, что при обработке она сохраняла свои свойства. Береста - это верхний тонкий слой березовой коры нежного розовато-кремового цвета. Ее древнее название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бересто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известно с XV-XVI вв. Этот материал издавна применялся для изготовления посуды благодаря своим свойствам: прочности, гибкости, устойчивости к гниению. Береста не пропускает воду, в ведерках и туесах из бересты молоко не киснет и сохраняется холодным в жаркое время года. Из хрупкого на первый взгляд материала во многих северных районах изготавливались лодки-берестянки, летние жилища, головные уборы, коврики и многие другие изделия. С XI века бересту использовали для письма, спустя века до нас дошли знаменитые новгородские берестяные грамоты.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Надобность в изделиях из бересты высокохудожественного уровня сохраняется и сегодня. Береста считается главным сувениром Великого Новгорода, который стараются привезти все гости города.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1802" y="785794"/>
            <a:ext cx="2527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Обработка кости.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1500174"/>
            <a:ext cx="87868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Древние люди использовали бивни как топливо, изготавливали наконечники стрел, украшения, ритуальные предметы. Со временем резьба по кости выделилась в самостоятельный вид художественного творчества.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Резьба по кости в России достигла расцвета в XII – XVIII веках, когда сформировались основные художественные школы русской резьбы. Истоки русской резьбы по кости, вероятно, находятся в древнем Новгороде, где в ходе археологических исследований было найдено много костяных изделий. Со временем это искусство проникло на Север, где были благоприятные условия для его процветания не только из-за достаточного количества местного сырья, но и из-за того, что Север был главными воротами, через которые проходили купеческие караваны на Запад и Восток. Русские резчики заимствовали и отчасти переосмысляли европейские мотивы, которые черпали из гравюр петровской эпохи, книжной миниатюры.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Главным материалом косторезного производства были кости крупных домашних животных, а также рога оленей и лосей, иногда использовали рога быков, туров и даже моржовую кость. Чтобы превратить кость домашнего животного в поделочный полуфабрикат, ее необходимо было обезжирить, а затем распрямить. После длительного процесса выравнивания кости в щелоке ее под сильными прессами расправляли в пластины.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Одно из древнейших ремёсел это художественная обработка кости и рога. Сегодня это ремесло набирает обороты и пользуется спросом. В Великом Новгороде наряду  с мастерами существует специализированная мастерская.  Это показатель того что данное ремесло  интересное и востребованное.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00174"/>
            <a:ext cx="857252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 все времена глину использовали при строительстве жилья, из глиняной посуды ели, керамические изделия украшали быт, глиной лечились, наши предки в глиняном горшке хоронили прах своих близких, дети всех народов играли глиняными игрушками. Изделия из керамики привлекают внимание посетителей во всех музеях мира, а история развития керамики до сих пор является одним из интереснейших разделов науки.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Гончарное ремесло на Руси зародилось еще в доисторическую эпоху и при раскопках археологи до сих пор находят различные горшки, кувшины, сковороды, корчаги и другую утварь, слепленную вручную. Позже, с появлением гончарного круга, ремесло превратилось в промысел и глиняную посуду стали использовать повсеместно.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это время появилось множество гончарных мастерских, имеющих свое «фирменное» клеймо. Изделия каждой мастерской отличались друг от друга по форме, размерам, технологии обжига. Гончарство в те времена было самым почетным и важным промыслом, который постоянно развивался и совершенствовался. Однако на смену глине со временем пришел металл и глиняную посуду заменила оловянная, серебряная, а позже пластмассовая. И могло так случиться, что древнее ремесло исчезло бы навсегда…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 история, как известно, развивается по спирали, и в наш век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нанотехнологий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люди стали вновь испытывать интерес к гончарству, как к искусству. Изделия современных гончаров по-прежнему вызывают восторг и восхищение, а спрос на ручную керамику постоянно растет. Раскупают все: копилки, статуэтки, кувшины, тарелки. «Глиняных дел» мастера дают мастер-классы. И можно надеяться, что гончарное искусство, которое столь популярно в настоящее время, не забудется и не исчезнет с лица земли.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00364" y="857232"/>
            <a:ext cx="27867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Гончарное ремесло.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14422"/>
            <a:ext cx="91440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Гончарный промысел возник на берегах Мсты в незапамятные времена. Первое письменное упоминание промысле мы находим в Новгородских писцовых книгах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Бежецкой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пятины за 1564 г.: «по речке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Сушанке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берегу глина, варят из нее горшки царя и великого князя крестьяне из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Деревской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пятины.»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свидетельству И. Пушкарева в 1840-е гг. : « всех ремесленников в городе до 250 человек, из числа их одних горшечников до 80 человек». Гончары держали в секрете рецепты изготовления цветных глазурей. Для изготовления желтой глазури соду, использовали свинец кварц, селитру и известь негашеную, а для красно-коричневых полив (глазурей) брали сурик, кварц, белый песок, текло, селитру и буру эта глазурь не разлагалась даже от действия самых сильных кислот». На протяжении XVIII и первой половины XIX века предметом интереса и поисков ученых и промышленников в Боровичском крае был бурый уголь, который залегает попутно с глинами. Впервые серьёзное внимание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боровичские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огнепостоянные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глины« обратил внимание русский металлург Александр Андреевич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Иосса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B 1855 году он исследовал в Петербурге лаборатории департамента горных и соляных дел различные сорта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боровичских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огнеупорных глин и, дал им высокую оценку, рекомендован к применению: «Наша глина, добываемая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Боровицком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уезде, хороша и надо только умеючи с ней обойтись чтобы ею заменить материал, привозимый нам из-за границы».</a:t>
            </a:r>
          </a:p>
          <a:p>
            <a:endParaRPr lang="ru-RU" dirty="0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286116" y="785794"/>
            <a:ext cx="3090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Гончарный промысел.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571612"/>
            <a:ext cx="86439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Новгородских летописях впервые Сольцы упоминаются в 1390 году, который и считается годом основания города: " В 1390 году ходили новгородцы с князем Семёном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Ольгердовичем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псковичей и стояли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Сольцах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...». Но чем же могли эту зависимость новгородцы поддерживать? Конечно, солью, которая была в те времена на вес золота, и которой на Псковской земле не было. А возить из Европы было делом дорогим и не прибыльным. Надо сказать, в средние века соль являлась дорогим продуктом, подавалась к столу только знатным гостям. Остальные расходились с пира "не солоно хлебавши". Именно отсюда и пошло такое выражение.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Издревле на Новгородских землях занимались добычей соли из минеральной воды, ключом бьющей из-под земли. Этими солевыми источниками богаты земли юго-западнее озера Ильмень. Самыми известными местами солеварения были Старая Русса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Сольск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Итак, на левом берегу реки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Шелонь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из минеральной ключевой воды ещё с древности стали варить соль. О целебных свойствах этой воды было известно давно, ею лечили многие заболевания.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Солеваренная печь представляла из себя большой каменный очаг. Сверху на камень ставили прямоугольную железную сковороду, противень 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црен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Каждое утро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црен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выливали 100 литров воды, к вечеру вода выкипала, на дне образовывался соляной осадок. Его снимали и выкладывали на просушку. Из 100 литров воды выпаривали около двух килограммов соли. На вид она рыжая, в ней присутствуют соли магния и калия. На вкус нежная и насыщенная, легкорастворимая на языке. Безусловно, когда старорусское солеварение стало "русским промыслом" (так в новгородских летописях именовали этот промысел), для солеварения стали массово вырубать дубовые и сосновые леса. Древесный уголь использовался только хорошего качества.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14678" y="857232"/>
            <a:ext cx="1941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Солеварение.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3240" y="857232"/>
            <a:ext cx="25437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Лоскутное шитье.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571612"/>
            <a:ext cx="864399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Лоскутное шитье — хорошо забытое, старое ремесло. Оно пришло к нам из древности, имеет многовековую историю и богатые традиции. Изделия из лоскутков различных тканей всегда занимали почетное место в народном быту. Одеяла, покрывала, коврики не только использовались по своему прямому назначению, но и украшали интерьер деревенского дома. Порой из вороха разноцветных, никому не нужных обрезков тканей, специально ничего не выкраивая, можно было создать что-нибудь полезное и нужное, оригинальное и красивое. Широкую популярность лоскутные изделия завоевали в России в середине XIX века. Именно в это время появляется большое количество ярких, дешевых фабричных тканей. В сельский и городской быт входят ситцевые сарафаны, рубахи, фартуки, платки, занавески. Начинают появляться и вещи, сделанные из лоскутков. С появлением швейных машин работа с лоскутом стала другой, родились новые лоскутные схемы и способы их сборки. Современное лоскутное шитье – яркое художественное явление, вобравшее в себя богатые традиции лоскутного ремесла, дошедшие до нас. В силу своей демократичности оно популярно и сегодня у многих народов. Близок и любим этот вид декоративно-прикладного творчества и у новгородских рукодельниц. Тщательно изучая традиции лоскутного шитья и сохраняя их для потомков, мастерицы неустанно ищут новое в этом удивительном и нестареющем виде декоративно-прикладного творчества.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Суть творчества новгородских рукодельниц выражают строчки: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«Когда, устав от суеты,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      От каждодневной маяты,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        Сажусь я ткани разбирать,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     С души своей печаль снимать,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      Я воплощаю в жизнь мечту…».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6116" y="714356"/>
            <a:ext cx="15778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Ткачество.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214422"/>
            <a:ext cx="87154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Всю историю ткачества на Руси можно рассказать по предметам крестьянского быта. Условия натурального хозяйства заставляли создавать домашнюю обстановку, утварь, орудия труда и одежду своими руками. Узоры орнамента создавались благодаря использованию различных приемов переплетения нитей в самой ткани. Для будничных одежд – мужских и женских рубах, портов, сарафанов или юбок – использовалась наиболее распространенная ткань – пестрядь. Узоры пестряди для одежды были в клетку, полоску, очень сдержанной расцветки. Праздничную одежду, в частности женские или мужские рубахи, шили из холста белого цвета, подолы могли украшаться красной полосой тканого узора. Тканые узорные полотенца, подзоры и женские рубахи изготавливались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браной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двухуточной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техникой тканья. Техника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браного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двухуточного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тканья очень трудоемка и требовала от ткачихи большого внимания – малейшая оплошность при отсчете нитей вызывала искажение всего рисунка. Слово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бранина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происходит от словосочетания «брать нить».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Бранина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ткалась как красным по белому, так и белым по белому.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Новгородской губернии ткацкий промысел был распространен с давних времен. Об этом свидетельствуют Новгородские писцовые книги конца XV – начала XVI века. На ставах ручного изготовления ткались холсты,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бранина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полотно, кисея, пестрядь, салфетки, пояса, половики. В 1895 году была открыта первая в Новгородской губернии школа – мастерская по ткачеству, была приглашена ткачиха, владевшая опытом работы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самопряхе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усовершенствованном ткацком ставе с «челноком-самолетом».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Открытая Старорусская уездная земская школа-мастерская по ткачеству ежегодно выпускала 5 – 8 мастериц. При этом каждая из них бесплатно получала став с «челноком-самолетом» как меру поддержания и поощрения кустарному ткачеству населения уезда. По завершении школы–мастерской ее выпускницы разъезжались по домам и на местах организовывали обучение своих односельчан ткачеству.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785794"/>
            <a:ext cx="3916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Музыкальные инструменты.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1214422"/>
            <a:ext cx="88583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Игра на музыкальных инструментах занимала значительное место в жизни древних восточных славян: помогала в трудовых процессах, сопровождала семейные и календарные обряды, служила средством оповещения, широко использовалась в войске, звучала в семейном быту, на общинных праздниках. В самой ранней из сохранившихся русских летописей — «Повести временных лет» (XII в.), в исторических эпизодах, относящихся к 968, 1015, 1068 и 1074 гг., упоминаются трубы, гусли, сопели, бубны, говорится о скоморохах, о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плясании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и игре на музыкальных инструментах.</a:t>
            </a:r>
            <a:r>
              <a:rPr lang="ru-RU" sz="1400" dirty="0" smtClean="0"/>
              <a:t>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древнем Новгороде, центре скоморошеского искусства XI – XVI веков, были известны многие музыкальные инструменты, о чем свидетельствуют археологические раскопки и литературные источники. Среди скоморохов, или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глумцов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глумотворцев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смехотворцев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водились музыканты разных специальностей: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гудцы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играли на струнных инструментах (гуслях, гудках), а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свирцы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на всех духовых (кроме труб, исполнителей на которых называли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трубачеями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»). Обнаруженные археологами древние музыкальные инструменты являются подлинными вещественными доказательствами бытования их на Руси.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Первопоселенцы Новгорода, бояре, старейшины родов, были окружены первоклассными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гудцами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музыкантами, которые играли на красивейших и самых сложных для своего времени музыкальных инструментах, в частности, на духовых свистковых – сопелях и струнных смычковых – гудках. Кобылки, или подставки, трехструнных гудков первой половины X века – это древнейшие в Европе материальные свидетельства игры на смычковых инструментах. Тип лирообразных гуслей нагляднейшим образом указывает на преемственность славянами культурного опыта древнейших цивилизаций.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Традиция изготовления отдельных музыкальных инструментов – гуслей, балалаек, гармоник, пастушьих сигнальных рожков, существовала в крестьянском быту Новгородской губернии вплоть до 30-х годов ХХ столетия. Крестьяне владели секретами «построения музыкальных орудий» и приемами игры на них.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1802" y="714356"/>
            <a:ext cx="27361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Пушной промысел.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142984"/>
            <a:ext cx="878687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Пушной промысел — охота на млекопитающих, обладающих ценным мехом, с последующей обработкой (выделкой) и торговлей их выделанными шкурками (пушниной). Исторически пушной промысел был важным двигателем освоения территорий нынешнего севера России славянами. Жители Марева испокон веков занимались пушным промыслом. В России пушнина имела значение денег, валюты, равной по ценности серебру и золоту. Ею выдавали жалованье, платили налоги, рассчитывались при сделках, одаривали иноземных послов и отправляли в подарок иностранным государям. В XVII веке прибыль от экспорта «мягкой рухляди» составляла не менее четверти всех доходов, поступавших в государственную казну.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Российская пушнина долгое время доминировала на европейских и азиатских рынках. Свидетельством этого является тот факт, что слово «соболь» в Европе всегда произносилось по-русски. Спрос на русские меха в Европе был чрезвычайно высок, а положение монопольного продавца позволяло русским купцам диктовать высокие цены. Русская пушнина представляла собой предмет роскоши, которым отделывалась верхняя одежда европейских королей и аристократов. В этом качестве чаще всего применялись горностай, соболь и лиса. Современные меховые жилетки из чернобурки, например, такие, как носят сейчас: немного приталенные, удлиненные, с декоративными застежками были популярны в Европе еще в средние века. Они являлись полноценной зимней одеждой европейцев, защищающей от холода. В России такие жилетки служили только как дополнительная одежда для дома, которую могли позволить себе представители знатных княжеско-боярских родов.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Ни один боярин не мог показаться на улице без шубы. Она являлась обязательным элементом гардероба знатного человека в средневековой Руси. Шубы того времени не были похожи на современные, поскольку шились мехом вовнутрь. Лицевая сторона изготавливалась из роскошных тканей иностранного производства – бархата или парчи. Нередко такие изделия назывались душегреями, поскольку теплый мех прилегал непосредственно к телу, к душе. 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7643834" y="6000768"/>
            <a:ext cx="785818" cy="642918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5" name="Горизонтальный свиток 4"/>
          <p:cNvSpPr/>
          <p:nvPr/>
        </p:nvSpPr>
        <p:spPr>
          <a:xfrm>
            <a:off x="357158" y="857232"/>
            <a:ext cx="8358246" cy="53578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результате проведения работы по приобщению студентов к декоративно-прикладному искусству у них появится желание больше узнать о промыслах и ремёслах, которые развиваются на Новгородчине</a:t>
            </a:r>
          </a:p>
          <a:p>
            <a:pPr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Знакомство с произведениями народных мастеров, с историей промыслов и ремёсел сформирует у студентов уважение и любовь к Родине, истории своего народа.</a:t>
            </a:r>
          </a:p>
          <a:p>
            <a:pPr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Студенты получат возможность самореализации в новых сферах профессиональной подготовки, а также реализации своих творческих возможностей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928670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Результат-эффект</a:t>
            </a:r>
          </a:p>
        </p:txBody>
      </p:sp>
    </p:spTree>
    <p:extLst>
      <p:ext uri="{BB962C8B-B14F-4D97-AF65-F5344CB8AC3E}">
        <p14:creationId xmlns:p14="http://schemas.microsoft.com/office/powerpoint/2010/main" xmlns="" val="30496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037" y="5757251"/>
            <a:ext cx="2016223" cy="1100749"/>
          </a:xfrm>
          <a:prstGeom prst="rect">
            <a:avLst/>
          </a:prstGeom>
        </p:spPr>
      </p:pic>
      <p:sp>
        <p:nvSpPr>
          <p:cNvPr id="5" name="Горизонтальный свиток 4"/>
          <p:cNvSpPr/>
          <p:nvPr/>
        </p:nvSpPr>
        <p:spPr>
          <a:xfrm>
            <a:off x="357158" y="857232"/>
            <a:ext cx="8358246" cy="53578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Народные художественные промыслы; Искусство - Москва, 2010. </a:t>
            </a:r>
          </a:p>
          <a:p>
            <a:pPr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Некрасова М.А. Народное искусство России. Народное творчество как мир целостности. - М.: Искусство, 2011.</a:t>
            </a:r>
          </a:p>
          <a:p>
            <a:pPr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Попова О.С., Каплан Н.И. Русские художественные промыслы. - М.: Феникс, 2014.</a:t>
            </a:r>
          </a:p>
          <a:p>
            <a:pPr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Русские художественные промыслы; Мир энциклопедий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Аванта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+,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Астрель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Москва, 2010. </a:t>
            </a:r>
          </a:p>
          <a:p>
            <a:pPr>
              <a:buClr>
                <a:schemeClr val="accent3"/>
              </a:buClr>
              <a:buFont typeface="Wingdings" pitchFamily="2" charset="2"/>
              <a:buChar char="§"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mezenart.ru/prom-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ren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/2012</a:t>
            </a:r>
          </a:p>
          <a:p>
            <a:pPr>
              <a:buClr>
                <a:schemeClr val="accent3"/>
              </a:buClr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www.kommersant.ru/dos/3320454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928670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Информационные ресурсы</a:t>
            </a:r>
          </a:p>
        </p:txBody>
      </p:sp>
    </p:spTree>
    <p:extLst>
      <p:ext uri="{BB962C8B-B14F-4D97-AF65-F5344CB8AC3E}">
        <p14:creationId xmlns:p14="http://schemas.microsoft.com/office/powerpoint/2010/main" xmlns="" val="30496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28662" y="2928934"/>
            <a:ext cx="7772400" cy="150971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Спасибо за  внимание!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229724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436</TotalTime>
  <Words>3468</Words>
  <Application>Microsoft Office PowerPoint</Application>
  <PresentationFormat>Экран (4:3)</PresentationFormat>
  <Paragraphs>176</Paragraphs>
  <Slides>30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ОГБПОУ «Боровичский автомобильно-дорожный колледж» </vt:lpstr>
      <vt:lpstr>  </vt:lpstr>
      <vt:lpstr>  </vt:lpstr>
      <vt:lpstr>  </vt:lpstr>
      <vt:lpstr>  </vt:lpstr>
      <vt:lpstr>  </vt:lpstr>
      <vt:lpstr> 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Ткачество</dc:title>
  <dc:creator>User</dc:creator>
  <cp:lastModifiedBy>БАДК</cp:lastModifiedBy>
  <cp:revision>61</cp:revision>
  <dcterms:created xsi:type="dcterms:W3CDTF">2018-06-12T12:35:34Z</dcterms:created>
  <dcterms:modified xsi:type="dcterms:W3CDTF">2019-06-07T08:40:46Z</dcterms:modified>
</cp:coreProperties>
</file>