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98E93-DFDF-4013-A1B4-53E4411E5A5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94F82-6CD9-463C-86B2-2F62251D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0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AE9DEC7-A6FB-43B6-9D2A-0BBE3F8853E2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D90241-6FB7-452A-81A2-BC5A03CB9A24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1800" smtClean="0"/>
              <a:t>Рабочий лист (таблица) предназначен для хранения и обработки информации. Он состоит 256 строк и 16384 строк, обозначенных буквами (А, В, С...) и цифрами (1,2,3...), расположенных соответственно в заголовочной части таблицы и первой колонке. Пересечение столбца и строки образуют </a:t>
            </a:r>
            <a:r>
              <a:rPr lang="ru-RU" sz="1800" b="1" smtClean="0"/>
              <a:t>ЯЧЕЙКУ </a:t>
            </a:r>
            <a:r>
              <a:rPr lang="ru-RU" sz="1800" smtClean="0"/>
              <a:t>- основной элемент электронной таблицы для хранения данных. Каждая ячейка имеет свой уникальный адрес, состоящий из имени столбца и номера строки, на пересечении которых она находится.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736B5-FB44-47A6-8914-0330C0244A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5000">
    <p:sndAc>
      <p:stSnd loop="1">
        <p:snd r:embed="rId1" name="В жизни так бывает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FD7DE9A-1847-4FDF-8483-B26E659B11A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8C778EC-DBA3-4976-9D42-A2DF6DFBE52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Табличный процессор</a:t>
            </a:r>
            <a:br>
              <a:rPr lang="ru-RU" smtClean="0"/>
            </a:br>
            <a:r>
              <a:rPr lang="en-US" b="1" smtClean="0"/>
              <a:t>Excel</a:t>
            </a:r>
            <a:endParaRPr lang="ru-RU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Назначение и возможности </a:t>
            </a:r>
            <a:r>
              <a:rPr lang="en-US" smtClean="0"/>
              <a:t>Excel</a:t>
            </a:r>
            <a:endParaRPr lang="ru-RU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EXCEL</a:t>
            </a:r>
            <a:r>
              <a:rPr lang="ru-RU" smtClean="0"/>
              <a:t>    – это   наиболее   популярный   табличный   процессор   фирмы   </a:t>
            </a:r>
            <a:r>
              <a:rPr lang="en-US" smtClean="0"/>
              <a:t>Microsoft</a:t>
            </a:r>
            <a:r>
              <a:rPr lang="ru-RU" smtClean="0"/>
              <a:t>   </a:t>
            </a:r>
            <a:r>
              <a:rPr lang="en-US" smtClean="0"/>
              <a:t>Office</a:t>
            </a:r>
            <a:r>
              <a:rPr lang="ru-RU" smtClean="0"/>
              <a:t>, предназначенный для работы с электронными таблицами.</a:t>
            </a:r>
          </a:p>
          <a:p>
            <a:pPr algn="just" eaLnBrk="1" hangingPunct="1"/>
            <a:r>
              <a:rPr lang="ru-RU" smtClean="0"/>
              <a:t>В первую очередь он используется для подготовки документов, требующих математических расчетов: сводок, ведомостей, отчетов, смет и т.д.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Преимущество </a:t>
            </a:r>
            <a:r>
              <a:rPr lang="en-US" smtClean="0"/>
              <a:t>Excel</a:t>
            </a:r>
            <a:endParaRPr 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indent="-26988" algn="just" eaLnBrk="1" hangingPunct="1">
              <a:buFont typeface="Wingdings" pitchFamily="2" charset="2"/>
              <a:buNone/>
              <a:defRPr/>
            </a:pPr>
            <a:r>
              <a:rPr lang="ru-RU" dirty="0" smtClean="0"/>
              <a:t>преимуществом табличного процессора является возможность многократного использования документа с различными данными, так как после замены исходных величин результаты рассчитываются автоматически.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11188" y="28575"/>
            <a:ext cx="8086725" cy="952500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ИНТЕРФЕЙС </a:t>
            </a:r>
            <a:r>
              <a:rPr lang="en-US" sz="3200" b="1" smtClean="0"/>
              <a:t>MICROSOFT EXCEL </a:t>
            </a:r>
            <a:r>
              <a:rPr lang="ru-RU" sz="3200" b="1" smtClean="0"/>
              <a:t>2010</a:t>
            </a:r>
          </a:p>
        </p:txBody>
      </p:sp>
      <p:pic>
        <p:nvPicPr>
          <p:cNvPr id="6147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052513"/>
            <a:ext cx="8569325" cy="55451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Рабочий лист и его элементы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3763" r="28125" b="5904"/>
          <a:stretch>
            <a:fillRect/>
          </a:stretch>
        </p:blipFill>
        <p:spPr>
          <a:xfrm>
            <a:off x="539750" y="1773238"/>
            <a:ext cx="7210425" cy="4213225"/>
          </a:xfrm>
          <a:ln>
            <a:solidFill>
              <a:schemeClr val="tx1"/>
            </a:solidFill>
          </a:ln>
        </p:spPr>
      </p:pic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7092950" y="2133600"/>
            <a:ext cx="1871663" cy="647700"/>
          </a:xfrm>
          <a:prstGeom prst="wedgeRectCallout">
            <a:avLst>
              <a:gd name="adj1" fmla="val -102333"/>
              <a:gd name="adj2" fmla="val 1313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i="1"/>
              <a:t>Электронная таблица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 rot="5272806" flipH="1">
            <a:off x="2843213" y="4365625"/>
            <a:ext cx="865188" cy="1150937"/>
          </a:xfrm>
          <a:prstGeom prst="wedgeRectCallout">
            <a:avLst>
              <a:gd name="adj1" fmla="val -84806"/>
              <a:gd name="adj2" fmla="val 161935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ctr"/>
            <a:r>
              <a:rPr lang="ru-RU" b="1" i="1"/>
              <a:t>Ярлыки</a:t>
            </a:r>
          </a:p>
          <a:p>
            <a:pPr algn="ctr"/>
            <a:r>
              <a:rPr lang="ru-RU" b="1" i="1"/>
              <a:t>листов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rot="5272806" flipH="1">
            <a:off x="2084387" y="2093913"/>
            <a:ext cx="1012825" cy="1225550"/>
          </a:xfrm>
          <a:prstGeom prst="wedgeRectCallout">
            <a:avLst>
              <a:gd name="adj1" fmla="val 68194"/>
              <a:gd name="adj2" fmla="val 134745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ctr"/>
            <a:r>
              <a:rPr lang="ru-RU" b="1" i="1"/>
              <a:t>Текущая</a:t>
            </a:r>
          </a:p>
          <a:p>
            <a:pPr algn="ctr"/>
            <a:r>
              <a:rPr lang="ru-RU" b="1" i="1"/>
              <a:t>Ячейка</a:t>
            </a:r>
          </a:p>
          <a:p>
            <a:pPr algn="ctr"/>
            <a:r>
              <a:rPr lang="ru-RU" b="1" i="1"/>
              <a:t>(Адрес А1)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 animBg="1"/>
      <p:bldP spid="21509" grpId="0" animBg="1"/>
      <p:bldP spid="21510" grpId="0" animBg="1"/>
      <p:bldP spid="215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/>
              <a:t>Типы данных, </a:t>
            </a:r>
            <a:br>
              <a:rPr lang="ru-RU" sz="4000" b="1" smtClean="0"/>
            </a:br>
            <a:r>
              <a:rPr lang="ru-RU" sz="4000" b="1" smtClean="0"/>
              <a:t>используемых в </a:t>
            </a:r>
            <a:r>
              <a:rPr lang="en-US" sz="4000" b="1" smtClean="0"/>
              <a:t>EXCEL</a:t>
            </a:r>
            <a:endParaRPr lang="ru-RU" sz="4000" b="1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88645" indent="-342900">
              <a:lnSpc>
                <a:spcPct val="90000"/>
              </a:lnSpc>
            </a:pPr>
            <a:r>
              <a:rPr lang="ru-RU" sz="2400" i="1" dirty="0" smtClean="0"/>
              <a:t> текстовые строки</a:t>
            </a:r>
            <a:r>
              <a:rPr lang="ru-RU" sz="2400" dirty="0" smtClean="0"/>
              <a:t> - это любая последовательность символов, которая используется в следующих случаях:</a:t>
            </a:r>
          </a:p>
          <a:p>
            <a:pPr indent="-28575" eaLnBrk="1" hangingPunct="1">
              <a:lnSpc>
                <a:spcPct val="90000"/>
              </a:lnSpc>
              <a:buFontTx/>
              <a:buChar char="-"/>
            </a:pPr>
            <a:r>
              <a:rPr lang="ru-RU" sz="2400" dirty="0" smtClean="0"/>
              <a:t> для заголовков таблиц; - для заголовков строк и столбцов; </a:t>
            </a:r>
          </a:p>
          <a:p>
            <a:pPr indent="-28575" eaLnBrk="1" hangingPunct="1">
              <a:lnSpc>
                <a:spcPct val="90000"/>
              </a:lnSpc>
              <a:buFontTx/>
              <a:buChar char="-"/>
            </a:pPr>
            <a:r>
              <a:rPr lang="ru-RU" sz="2400" dirty="0" smtClean="0"/>
              <a:t>для комментариев</a:t>
            </a:r>
          </a:p>
          <a:p>
            <a:pPr indent="-28575" eaLnBrk="1" hangingPunct="1">
              <a:lnSpc>
                <a:spcPct val="90000"/>
              </a:lnSpc>
              <a:buFontTx/>
              <a:buChar char="-"/>
            </a:pPr>
            <a:endParaRPr lang="ru-RU" sz="2400" dirty="0" smtClean="0"/>
          </a:p>
          <a:p>
            <a:pPr indent="-28575" eaLnBrk="1" hangingPunct="1">
              <a:lnSpc>
                <a:spcPct val="90000"/>
              </a:lnSpc>
            </a:pPr>
            <a:r>
              <a:rPr lang="ru-RU" sz="2400" i="1" dirty="0" smtClean="0"/>
              <a:t> числовые величины</a:t>
            </a:r>
            <a:r>
              <a:rPr lang="ru-RU" sz="2400" dirty="0" smtClean="0"/>
              <a:t> — это числовая константа, дата или формула, результатом которой является число.</a:t>
            </a:r>
          </a:p>
          <a:p>
            <a:pPr indent="-2857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/>
              <a:t>	</a:t>
            </a:r>
            <a:r>
              <a:rPr lang="ru-RU" sz="2400" i="1" dirty="0" smtClean="0"/>
              <a:t>При вводе данных</a:t>
            </a:r>
            <a:r>
              <a:rPr lang="ru-RU" sz="2400" dirty="0" smtClean="0"/>
              <a:t> </a:t>
            </a:r>
            <a:r>
              <a:rPr lang="ru-RU" sz="2400" i="1" dirty="0" smtClean="0"/>
              <a:t>текст по умолчанию выравнивается по левому краю ячейки, а числа по правому.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mtClean="0"/>
              <a:t>Адресация ячеек</a:t>
            </a:r>
            <a:r>
              <a:rPr lang="en-US" smtClean="0"/>
              <a:t>: </a:t>
            </a:r>
            <a:r>
              <a:rPr lang="ru-RU" smtClean="0"/>
              <a:t>обозначение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91513" cy="4624388"/>
          </a:xfrm>
        </p:spPr>
        <p:txBody>
          <a:bodyPr>
            <a:normAutofit fontScale="92500"/>
          </a:bodyPr>
          <a:lstStyle/>
          <a:p>
            <a:pPr algn="just" eaLnBrk="1" hangingPunct="1">
              <a:defRPr/>
            </a:pPr>
            <a:r>
              <a:rPr lang="ru-RU" sz="2800" dirty="0" smtClean="0"/>
              <a:t>С помощью адресов ячеек можно использовать данные одной или нескольких ячеек. </a:t>
            </a:r>
            <a:endParaRPr lang="en-US" sz="2800"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Например</a:t>
            </a:r>
            <a:r>
              <a:rPr lang="ru-RU" sz="2800" dirty="0" smtClean="0"/>
              <a:t>, адрес </a:t>
            </a:r>
            <a:r>
              <a:rPr lang="en-US" sz="2800" b="1" dirty="0" smtClean="0"/>
              <a:t>D</a:t>
            </a:r>
            <a:r>
              <a:rPr lang="ru-RU" sz="2800" b="1" dirty="0" smtClean="0"/>
              <a:t>5</a:t>
            </a:r>
            <a:r>
              <a:rPr lang="ru-RU" sz="2800" dirty="0" smtClean="0"/>
              <a:t> указывает на ячейку, расположенную на пересечении столбца </a:t>
            </a:r>
            <a:r>
              <a:rPr lang="en-US" sz="2800" dirty="0" smtClean="0"/>
              <a:t>D</a:t>
            </a:r>
            <a:r>
              <a:rPr lang="ru-RU" sz="2800" dirty="0" smtClean="0"/>
              <a:t> и пятой строки. </a:t>
            </a:r>
            <a:endParaRPr lang="en-US" sz="2800" dirty="0" smtClean="0"/>
          </a:p>
          <a:p>
            <a:pPr algn="just" eaLnBrk="1" hangingPunct="1">
              <a:defRPr/>
            </a:pPr>
            <a:r>
              <a:rPr lang="ru-RU" sz="2800" dirty="0" smtClean="0"/>
              <a:t>Диапазон </a:t>
            </a:r>
            <a:r>
              <a:rPr lang="en-US" sz="2800" dirty="0" smtClean="0">
                <a:solidFill>
                  <a:srgbClr val="FF0000"/>
                </a:solidFill>
              </a:rPr>
              <a:t>C</a:t>
            </a:r>
            <a:r>
              <a:rPr lang="ru-RU" sz="2800" dirty="0" smtClean="0">
                <a:solidFill>
                  <a:srgbClr val="FF0000"/>
                </a:solidFill>
              </a:rPr>
              <a:t>1:</a:t>
            </a:r>
            <a:r>
              <a:rPr lang="en-US" sz="2800" dirty="0" smtClean="0">
                <a:solidFill>
                  <a:srgbClr val="FF0000"/>
                </a:solidFill>
              </a:rPr>
              <a:t>F</a:t>
            </a:r>
            <a:r>
              <a:rPr lang="ru-RU" sz="2800" dirty="0" smtClean="0">
                <a:solidFill>
                  <a:srgbClr val="FF0000"/>
                </a:solidFill>
              </a:rPr>
              <a:t>1</a:t>
            </a:r>
            <a:r>
              <a:rPr lang="ru-RU" sz="2800" dirty="0" smtClean="0"/>
              <a:t> указывает на блок из четырех ячеек в первой строке.</a:t>
            </a:r>
          </a:p>
          <a:p>
            <a:pPr algn="just" eaLnBrk="1" hangingPunct="1">
              <a:defRPr/>
            </a:pPr>
            <a:r>
              <a:rPr lang="ru-RU" sz="2800" dirty="0" smtClean="0"/>
              <a:t>Адрес ячейки можно рассматривать как имя переменной, которое пригодно для использования в формулах, например</a:t>
            </a:r>
            <a:r>
              <a:rPr lang="en-US" sz="2800" dirty="0" smtClean="0"/>
              <a:t>: </a:t>
            </a:r>
            <a:r>
              <a:rPr lang="en-US" sz="2800" b="1" dirty="0" smtClean="0"/>
              <a:t>=A1+D1</a:t>
            </a:r>
            <a:r>
              <a:rPr lang="ru-RU" sz="2800" dirty="0" smtClean="0"/>
              <a:t> </a:t>
            </a:r>
          </a:p>
          <a:p>
            <a:pPr eaLnBrk="1" hangingPunct="1">
              <a:defRPr/>
            </a:pPr>
            <a:endParaRPr lang="ru-RU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Правила ввода формул в Е</a:t>
            </a:r>
            <a:r>
              <a:rPr lang="en-US" smtClean="0"/>
              <a:t>xcel</a:t>
            </a:r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507413" cy="4479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/>
              <a:t>Например, формулами в </a:t>
            </a:r>
            <a:r>
              <a:rPr lang="en-US" sz="2400" smtClean="0"/>
              <a:t>Excel</a:t>
            </a:r>
            <a:r>
              <a:rPr lang="ru-RU" sz="2400" smtClean="0"/>
              <a:t> являются следующие выражения: </a:t>
            </a:r>
            <a:r>
              <a:rPr lang="ru-RU" sz="2400" b="1" smtClean="0"/>
              <a:t>  200*В5=1000 (если в ячейке В5 находится число 5)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/>
              <a:t>  = А8/В4 = 25  (если в ячейке А8 находится число 100, а в В4 - число 4). </a:t>
            </a:r>
            <a:endParaRPr lang="en-US" sz="24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/>
              <a:t>Примечание</a:t>
            </a:r>
            <a:r>
              <a:rPr lang="ru-RU" sz="2000" smtClean="0"/>
              <a:t>: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smtClean="0"/>
              <a:t>Если   формула должна начинаться с адреса ячейки, то перед координатой первой ячейки необходимо ввести знак </a:t>
            </a:r>
            <a:r>
              <a:rPr lang="ru-RU" sz="2200" b="1" smtClean="0"/>
              <a:t>= (РАВНО),</a:t>
            </a:r>
            <a:r>
              <a:rPr lang="ru-RU" sz="2200" smtClean="0"/>
              <a:t> иначе </a:t>
            </a:r>
            <a:r>
              <a:rPr lang="en-US" sz="2200" smtClean="0"/>
              <a:t>Excel</a:t>
            </a:r>
            <a:r>
              <a:rPr lang="ru-RU" sz="2200" smtClean="0"/>
              <a:t> воспримет введенную формулу как текстовую строку: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smtClean="0"/>
              <a:t>Если   результат   вычислений    не    помещается    в   ячейке,    </a:t>
            </a:r>
            <a:r>
              <a:rPr lang="en-US" sz="2200" smtClean="0"/>
              <a:t>Excel</a:t>
            </a:r>
            <a:r>
              <a:rPr lang="ru-RU" sz="2200" smtClean="0"/>
              <a:t>    выводит   на   экран последовательность символов (####). Чтобы увидеть значение такой формулы, необходимо увеличить ширину ячейки.</a:t>
            </a:r>
            <a:r>
              <a:rPr lang="en-US" sz="2200" smtClean="0"/>
              <a:t> </a:t>
            </a:r>
            <a:endParaRPr lang="ru-RU" sz="2200" smtClean="0"/>
          </a:p>
          <a:p>
            <a:pPr algn="just" eaLnBrk="1" hangingPunct="1">
              <a:lnSpc>
                <a:spcPct val="80000"/>
              </a:lnSpc>
            </a:pPr>
            <a:r>
              <a:rPr lang="en-US" sz="2200" smtClean="0"/>
              <a:t>Excel</a:t>
            </a:r>
            <a:r>
              <a:rPr lang="ru-RU" sz="2200" smtClean="0"/>
              <a:t> вычисляет формулу каждый раз, когда изменяется содержимое таблицы.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33400"/>
            <a:ext cx="8147050" cy="879475"/>
          </a:xfrm>
        </p:spPr>
        <p:txBody>
          <a:bodyPr/>
          <a:lstStyle/>
          <a:p>
            <a:pPr algn="ctr" eaLnBrk="1" hangingPunct="1"/>
            <a:r>
              <a:rPr lang="ru-RU" smtClean="0"/>
              <a:t>Виды адресации ячеек</a:t>
            </a:r>
            <a:r>
              <a:rPr lang="en-US" smtClean="0"/>
              <a:t>:</a:t>
            </a:r>
            <a:endParaRPr lang="ru-RU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28800"/>
            <a:ext cx="8964612" cy="476885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Адресация ячеек может быть </a:t>
            </a:r>
            <a:r>
              <a:rPr lang="ru-RU" sz="2800" i="1" dirty="0" smtClean="0"/>
              <a:t>относительной </a:t>
            </a:r>
            <a:r>
              <a:rPr lang="ru-RU" sz="2800" dirty="0" smtClean="0"/>
              <a:t>и </a:t>
            </a:r>
            <a:r>
              <a:rPr lang="ru-RU" sz="2800" i="1" dirty="0" smtClean="0"/>
              <a:t>абсолютной.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dirty="0" smtClean="0">
                <a:hlinkClick r:id="rId2" action="ppaction://hlinksldjump"/>
              </a:rPr>
              <a:t>Относительная адресация </a:t>
            </a:r>
            <a:r>
              <a:rPr lang="ru-RU" sz="2400" dirty="0" smtClean="0"/>
              <a:t>используется более часто.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	При редактировании таблицы относительные адреса автоматически преобразуются так, чтобы вычисления по формулам происходили без ошибок.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	Обозначение относительной адресации – </a:t>
            </a:r>
            <a:r>
              <a:rPr lang="ru-RU" sz="2400" dirty="0" smtClean="0">
                <a:solidFill>
                  <a:srgbClr val="FF0000"/>
                </a:solidFill>
              </a:rPr>
              <a:t>В2, </a:t>
            </a:r>
            <a:r>
              <a:rPr lang="en-US" sz="2400" dirty="0" smtClean="0">
                <a:solidFill>
                  <a:srgbClr val="FF0000"/>
                </a:solidFill>
              </a:rPr>
              <a:t>D4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dirty="0" smtClean="0">
                <a:hlinkClick r:id="rId3" action="ppaction://hlinksldjump"/>
              </a:rPr>
              <a:t>Абсолютная адресация </a:t>
            </a:r>
            <a:r>
              <a:rPr lang="ru-RU" sz="2400" dirty="0" smtClean="0"/>
              <a:t>не обеспечивает автоматическую коррекцию адресов ячеек (не изменяется при любых преобразованиях листа). Иногда не должна изменяться часть адреса. В таких случаях в адресе используется знак доллара: </a:t>
            </a:r>
            <a:r>
              <a:rPr lang="ru-RU" sz="2400" dirty="0" smtClean="0">
                <a:solidFill>
                  <a:srgbClr val="FF0000"/>
                </a:solidFill>
              </a:rPr>
              <a:t>$В$2, $С8, </a:t>
            </a:r>
            <a:r>
              <a:rPr lang="en-US" sz="2400" dirty="0" smtClean="0">
                <a:solidFill>
                  <a:srgbClr val="FF0000"/>
                </a:solidFill>
              </a:rPr>
              <a:t>D</a:t>
            </a:r>
            <a:r>
              <a:rPr lang="ru-RU" sz="2400" dirty="0" smtClean="0">
                <a:solidFill>
                  <a:srgbClr val="FF0000"/>
                </a:solidFill>
              </a:rPr>
              <a:t>$4. 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Для автоматического изменения относительной адресации ячейки на абсолютную и обратно используется клавиша </a:t>
            </a:r>
            <a:r>
              <a:rPr lang="en-US" sz="2000" b="1" dirty="0" smtClean="0"/>
              <a:t>F</a:t>
            </a:r>
            <a:r>
              <a:rPr lang="ru-RU" sz="2000" b="1" dirty="0" smtClean="0"/>
              <a:t>4.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smtClean="0"/>
              <a:t>Пример использования относительной адресации ячеек 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 cstate="print"/>
          <a:srcRect l="-2214" t="2861" r="79175" b="40836"/>
          <a:stretch>
            <a:fillRect/>
          </a:stretch>
        </p:blipFill>
        <p:spPr bwMode="auto">
          <a:xfrm>
            <a:off x="539750" y="1844675"/>
            <a:ext cx="4033838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5003800" y="1752600"/>
            <a:ext cx="3816350" cy="2800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/>
              <a:t>В формуле использовалась относительная адресация к ячейке </a:t>
            </a:r>
            <a:r>
              <a:rPr lang="ru-RU" sz="2200" b="1"/>
              <a:t>= А2</a:t>
            </a:r>
            <a:r>
              <a:rPr lang="en-US" sz="2200" b="1"/>
              <a:t>^2</a:t>
            </a:r>
            <a:r>
              <a:rPr lang="ru-RU" sz="2200"/>
              <a:t>, так как необходимо, чтобы она автоматически изменялась при ее копировании на остальные ячейки расчетной таблицы.</a:t>
            </a:r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 flipV="1">
            <a:off x="3635375" y="2349500"/>
            <a:ext cx="12969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4787900" y="4508500"/>
            <a:ext cx="41767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chemeClr val="bg2"/>
                </a:solidFill>
              </a:rPr>
              <a:t>Какая расчетная формула появится при копировании </a:t>
            </a:r>
          </a:p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chemeClr val="bg2"/>
                </a:solidFill>
              </a:rPr>
              <a:t>в ячейке В9</a:t>
            </a:r>
            <a:r>
              <a:rPr lang="en-US" sz="2400" b="1" i="1">
                <a:solidFill>
                  <a:schemeClr val="bg2"/>
                </a:solidFill>
              </a:rPr>
              <a:t>?</a:t>
            </a:r>
            <a:endParaRPr lang="ru-RU" sz="2400" b="1" i="1">
              <a:solidFill>
                <a:schemeClr val="bg2"/>
              </a:solidFill>
            </a:endParaRPr>
          </a:p>
          <a:p>
            <a:pPr>
              <a:spcBef>
                <a:spcPct val="50000"/>
              </a:spcBef>
            </a:pPr>
            <a:endParaRPr lang="ru-RU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smtClean="0"/>
              <a:t>Пример использования 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ru-RU" sz="4000" smtClean="0"/>
              <a:t>абсолютной адресации ячеек</a:t>
            </a: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8118" b="50656"/>
          <a:stretch>
            <a:fillRect/>
          </a:stretch>
        </p:blipFill>
        <p:spPr>
          <a:xfrm>
            <a:off x="457200" y="1916113"/>
            <a:ext cx="5915025" cy="4686300"/>
          </a:xfrm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516688" y="1916113"/>
            <a:ext cx="2305050" cy="2713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 расчетной формуле </a:t>
            </a:r>
            <a:r>
              <a:rPr lang="ru-RU" b="1"/>
              <a:t>=В5</a:t>
            </a:r>
            <a:r>
              <a:rPr lang="en-US" b="1"/>
              <a:t>/$B$10</a:t>
            </a:r>
          </a:p>
          <a:p>
            <a:pPr>
              <a:spcBef>
                <a:spcPct val="50000"/>
              </a:spcBef>
            </a:pPr>
            <a:r>
              <a:rPr lang="ru-RU"/>
              <a:t>Используется 2 вида адресации ячеек</a:t>
            </a:r>
            <a:r>
              <a:rPr lang="en-US"/>
              <a:t>:</a:t>
            </a:r>
            <a:endParaRPr lang="ru-RU"/>
          </a:p>
          <a:p>
            <a:pPr>
              <a:spcBef>
                <a:spcPct val="50000"/>
              </a:spcBef>
            </a:pPr>
            <a:r>
              <a:rPr lang="ru-RU" b="1"/>
              <a:t>В5</a:t>
            </a:r>
            <a:r>
              <a:rPr lang="ru-RU"/>
              <a:t> –относительная (изменяемая)</a:t>
            </a:r>
          </a:p>
          <a:p>
            <a:pPr>
              <a:spcBef>
                <a:spcPct val="50000"/>
              </a:spcBef>
            </a:pPr>
            <a:r>
              <a:rPr lang="en-US" b="1"/>
              <a:t>$B$10</a:t>
            </a:r>
            <a:r>
              <a:rPr lang="ru-RU"/>
              <a:t> – абсолютная (постоянная)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4932363" y="2924175"/>
            <a:ext cx="1584325" cy="172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443663" y="4724400"/>
            <a:ext cx="244951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chemeClr val="bg2"/>
                </a:solidFill>
              </a:rPr>
              <a:t>Какая формула будет в ячейке С9</a:t>
            </a:r>
            <a:r>
              <a:rPr lang="en-US" b="1" i="1">
                <a:solidFill>
                  <a:schemeClr val="bg2"/>
                </a:solidFill>
              </a:rPr>
              <a:t> </a:t>
            </a:r>
            <a:r>
              <a:rPr lang="ru-RU" b="1" i="1">
                <a:solidFill>
                  <a:schemeClr val="bg2"/>
                </a:solidFill>
              </a:rPr>
              <a:t>после копирования этой формулы</a:t>
            </a:r>
            <a:r>
              <a:rPr lang="en-US" b="1" i="1">
                <a:solidFill>
                  <a:schemeClr val="bg2"/>
                </a:solidFill>
              </a:rPr>
              <a:t>?</a:t>
            </a:r>
          </a:p>
          <a:p>
            <a:pPr algn="ctr">
              <a:spcBef>
                <a:spcPct val="50000"/>
              </a:spcBef>
            </a:pPr>
            <a:r>
              <a:rPr lang="ru-RU" b="1" i="1">
                <a:solidFill>
                  <a:schemeClr val="bg2"/>
                </a:solidFill>
              </a:rPr>
              <a:t>А также в ячейке </a:t>
            </a:r>
            <a:r>
              <a:rPr lang="en-US" b="1" i="1">
                <a:solidFill>
                  <a:schemeClr val="bg2"/>
                </a:solidFill>
              </a:rPr>
              <a:t>D5?</a:t>
            </a:r>
            <a:endParaRPr lang="ru-RU" b="1" i="1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Автозаполнение</a:t>
            </a:r>
            <a:r>
              <a:rPr lang="en-US" b="1" smtClean="0"/>
              <a:t> </a:t>
            </a:r>
            <a:r>
              <a:rPr lang="ru-RU" b="1" smtClean="0"/>
              <a:t>ячеек</a:t>
            </a:r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828800"/>
            <a:ext cx="8435975" cy="4695825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200" b="1" smtClean="0">
                <a:hlinkClick r:id="rId2" action="ppaction://hlinksldjump"/>
              </a:rPr>
              <a:t>Автозаполнение</a:t>
            </a:r>
            <a:r>
              <a:rPr lang="ru-RU" sz="2200" smtClean="0"/>
              <a:t> - эффективный прием, который позволяет избежать повторного ввода формул в больших таблицах. </a:t>
            </a:r>
            <a:r>
              <a:rPr lang="ru-RU" sz="2200" i="1" smtClean="0"/>
              <a:t>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smtClean="0"/>
              <a:t>При автозаполнении относительные ссылки автоматически корректируются при перемещении формул из одной ячейки в другую.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smtClean="0"/>
              <a:t>Делается это с помощью маленького черного квадратика, который находится в правом нижнем углу рамки, окружающей выделенную ячейку. Этот квадратик называется </a:t>
            </a:r>
            <a:r>
              <a:rPr lang="ru-RU" sz="2200" b="1" i="1" smtClean="0"/>
              <a:t>маркером</a:t>
            </a:r>
            <a:r>
              <a:rPr lang="ru-RU" sz="2200" i="1" smtClean="0"/>
              <a:t> автозаполнения </a:t>
            </a:r>
            <a:r>
              <a:rPr lang="ru-RU" sz="2200" smtClean="0"/>
              <a:t>и играет важную роль при вводе данных в рабочие листы, установите на него указатель - он должен превратиться в черный крестик.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smtClean="0"/>
              <a:t> Маркер заполнения можно использовать не только при копировании формул.  В программу заложен также алгоритм заполнения текстовых последовательностей, например: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i="1" smtClean="0"/>
              <a:t>Понедельник Вторник Среда Четверг Пятница Суббота...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i="1" smtClean="0"/>
              <a:t>Квартал 1 Квартал 2 Квартал 3 Квартал 4 </a:t>
            </a:r>
            <a:r>
              <a:rPr lang="ru-RU" sz="2200" smtClean="0"/>
              <a:t>и многие другие.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Пример автозаполнения</a:t>
            </a: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726" r="77122" b="36424"/>
          <a:stretch>
            <a:fillRect/>
          </a:stretch>
        </p:blipFill>
        <p:spPr>
          <a:xfrm>
            <a:off x="827088" y="1916113"/>
            <a:ext cx="4176712" cy="4965700"/>
          </a:xfrm>
        </p:spPr>
      </p:pic>
      <p:sp>
        <p:nvSpPr>
          <p:cNvPr id="15364" name="Line 5"/>
          <p:cNvSpPr>
            <a:spLocks noChangeShapeType="1"/>
          </p:cNvSpPr>
          <p:nvPr/>
        </p:nvSpPr>
        <p:spPr bwMode="auto">
          <a:xfrm flipV="1">
            <a:off x="3598863" y="3433763"/>
            <a:ext cx="1441450" cy="601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3563938" y="4000500"/>
            <a:ext cx="71437" cy="714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5003800" y="3213100"/>
            <a:ext cx="2808288" cy="37623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Маркер автозаполнения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78850" cy="1143000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Способы выделения  различных элементов таблицы:</a:t>
            </a:r>
            <a:endParaRPr lang="ru-RU" sz="3200" smtClean="0"/>
          </a:p>
        </p:txBody>
      </p:sp>
      <p:graphicFrame>
        <p:nvGraphicFramePr>
          <p:cNvPr id="36950" name="Group 86"/>
          <p:cNvGraphicFramePr>
            <a:graphicFrameLocks noGrp="1"/>
          </p:cNvGraphicFramePr>
          <p:nvPr>
            <p:ph type="tbl" idx="1"/>
          </p:nvPr>
        </p:nvGraphicFramePr>
        <p:xfrm>
          <a:off x="468313" y="1773238"/>
          <a:ext cx="8675687" cy="5184887"/>
        </p:xfrm>
        <a:graphic>
          <a:graphicData uri="http://schemas.openxmlformats.org/drawingml/2006/table">
            <a:tbl>
              <a:tblPr/>
              <a:tblGrid>
                <a:gridCol w="2879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959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76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 таблицы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Способ выделения (выполняемые действия)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ячейка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щелчок мыши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строка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щелкнуть мышью по номеру (цифре) строки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03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столбец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щелкнуть мышью по заголовку (букве) столбца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10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блок смежных ячеек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щелкнуть мышью по левой верхней ячейке блока, удерживая нажатой левую кнопку мыши перетащить указатель до правой нижней ячейке блока, а затем отпустить кнопку мыши.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10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несколько несмежных блоков ячеек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выделить первый блок смежных ячеек, нажать и удерживать клавишу &lt;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Ctrl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&gt;, выделить следующий блок ячеек и т.д., а в конце отпустить клавишу &lt;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Ctrl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&gt;.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1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весь лист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щелкнуть мышью по серой кнопке в левом верхнем углу листа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ndAc>
      <p:stSnd loop="1">
        <p:snd r:embed="rId2" name="В жизни так бывает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971550" y="188913"/>
            <a:ext cx="7715250" cy="16557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>
                <a:solidFill>
                  <a:schemeClr val="tx1"/>
                </a:solidFill>
              </a:rPr>
              <a:t/>
            </a:r>
            <a:br>
              <a:rPr lang="ru-RU" b="1" smtClean="0">
                <a:solidFill>
                  <a:schemeClr val="tx1"/>
                </a:solidFill>
              </a:rPr>
            </a:br>
            <a:r>
              <a:rPr lang="ru-RU" b="1" smtClean="0">
                <a:solidFill>
                  <a:schemeClr val="tx1"/>
                </a:solidFill>
              </a:rPr>
              <a:t/>
            </a:r>
            <a:br>
              <a:rPr lang="ru-RU" b="1" smtClean="0">
                <a:solidFill>
                  <a:schemeClr val="tx1"/>
                </a:solidFill>
              </a:rPr>
            </a:br>
            <a:r>
              <a:rPr lang="ru-RU" b="1" smtClean="0">
                <a:solidFill>
                  <a:schemeClr val="tx1"/>
                </a:solidFill>
              </a:rPr>
              <a:t>Форматирование данных</a:t>
            </a:r>
            <a:br>
              <a:rPr lang="ru-RU" b="1" smtClean="0">
                <a:solidFill>
                  <a:schemeClr val="tx1"/>
                </a:solidFill>
              </a:rPr>
            </a:br>
            <a:endParaRPr lang="ru-RU" smtClean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268413"/>
            <a:ext cx="8496300" cy="4824412"/>
          </a:xfrm>
        </p:spPr>
        <p:txBody>
          <a:bodyPr>
            <a:noAutofit/>
          </a:bodyPr>
          <a:lstStyle/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Основные </a:t>
            </a:r>
            <a:r>
              <a:rPr lang="ru-RU" sz="2800" dirty="0"/>
              <a:t>средства для форматирования ячеек расположены в группах</a:t>
            </a:r>
            <a:r>
              <a:rPr lang="ru-RU" sz="2800" b="1" dirty="0"/>
              <a:t> Шрифт, Выравнивание, </a:t>
            </a:r>
            <a:r>
              <a:rPr lang="ru-RU" sz="2800" b="1" dirty="0" smtClean="0"/>
              <a:t> </a:t>
            </a:r>
            <a:r>
              <a:rPr lang="ru-RU" sz="2800" b="1" dirty="0"/>
              <a:t>Число, Ячейки</a:t>
            </a:r>
            <a:r>
              <a:rPr lang="ru-RU" sz="2800" dirty="0"/>
              <a:t> вкладки</a:t>
            </a:r>
            <a:r>
              <a:rPr lang="ru-RU" sz="2800" b="1" dirty="0"/>
              <a:t> Главная.</a:t>
            </a:r>
            <a:endParaRPr lang="ru-RU" sz="2800" dirty="0"/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ru-RU" sz="2800" dirty="0"/>
              <a:t>Чтобы быстро изменить </a:t>
            </a:r>
            <a:r>
              <a:rPr lang="ru-RU" sz="2800" dirty="0" smtClean="0"/>
              <a:t>формат ячейки </a:t>
            </a:r>
            <a:r>
              <a:rPr lang="ru-RU" sz="2800" dirty="0"/>
              <a:t>на вкладке </a:t>
            </a:r>
            <a:r>
              <a:rPr lang="ru-RU" sz="2800" b="1" dirty="0"/>
              <a:t>Главная</a:t>
            </a:r>
            <a:r>
              <a:rPr lang="ru-RU" sz="2800" dirty="0"/>
              <a:t> в группе</a:t>
            </a:r>
            <a:r>
              <a:rPr lang="ru-RU" sz="2800" b="1" dirty="0"/>
              <a:t> Число</a:t>
            </a:r>
            <a:r>
              <a:rPr lang="ru-RU" sz="2800" dirty="0"/>
              <a:t> из раскрывающегося списка</a:t>
            </a:r>
            <a:r>
              <a:rPr lang="ru-RU" sz="2800" b="1" dirty="0"/>
              <a:t> Общий</a:t>
            </a:r>
            <a:r>
              <a:rPr lang="ru-RU" sz="2800" dirty="0"/>
              <a:t> выбирают нужный формат. </a:t>
            </a:r>
            <a:endParaRPr lang="ru-RU" sz="2800" dirty="0" smtClean="0"/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ru-RU" sz="2800" dirty="0" smtClean="0"/>
              <a:t>Если </a:t>
            </a:r>
            <a:r>
              <a:rPr lang="ru-RU" sz="2800" dirty="0"/>
              <a:t>ячейке необходимо задать более сложный формат (выбрать не только вид данных, но и выравнивание в ячейке, шрифты, заливку, установить защиту и т.д.) вызывают диалоговое окно</a:t>
            </a:r>
            <a:r>
              <a:rPr lang="ru-RU" sz="2800" b="1" dirty="0"/>
              <a:t> Формат ячеек</a:t>
            </a:r>
            <a:r>
              <a:rPr lang="ru-RU" sz="2800" dirty="0"/>
              <a:t> </a:t>
            </a:r>
            <a:r>
              <a:rPr lang="ru-RU" sz="2800" b="1" dirty="0"/>
              <a:t>	</a:t>
            </a:r>
            <a:endParaRPr lang="ru-RU" sz="28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7850187" cy="7191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>
                <a:solidFill>
                  <a:schemeClr val="tx1"/>
                </a:solidFill>
              </a:rPr>
              <a:t>Основные виды форматов чисел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713787" cy="4897437"/>
          </a:xfrm>
        </p:spPr>
        <p:txBody>
          <a:bodyPr>
            <a:normAutofit/>
          </a:bodyPr>
          <a:lstStyle/>
          <a:p>
            <a:pPr marL="514350" indent="-514350" algn="just" eaLnBrk="1" hangingPunct="1">
              <a:buFont typeface="Times New Roman" pitchFamily="18" charset="0"/>
              <a:buAutoNum type="arabicPeriod"/>
            </a:pPr>
            <a:r>
              <a:rPr lang="ru-RU" b="1" smtClean="0"/>
              <a:t>Общий</a:t>
            </a:r>
            <a:r>
              <a:rPr lang="ru-RU" smtClean="0"/>
              <a:t> формат используется для отображения текстовых и числовых значений произвольного ти­па.</a:t>
            </a:r>
          </a:p>
          <a:p>
            <a:pPr marL="514350" indent="-514350" algn="just" eaLnBrk="1" hangingPunct="1">
              <a:buFont typeface="Times New Roman" pitchFamily="18" charset="0"/>
              <a:buAutoNum type="arabicPeriod"/>
            </a:pPr>
            <a:r>
              <a:rPr lang="ru-RU" b="1" smtClean="0"/>
              <a:t>Числовой</a:t>
            </a:r>
            <a:r>
              <a:rPr lang="ru-RU" smtClean="0"/>
              <a:t> формат - наиболее общий способ представления чисел. </a:t>
            </a:r>
          </a:p>
          <a:p>
            <a:pPr marL="514350" indent="-514350" algn="just" eaLnBrk="1" hangingPunct="1">
              <a:buFont typeface="Times New Roman" pitchFamily="18" charset="0"/>
              <a:buAutoNum type="arabicPeriod"/>
            </a:pPr>
            <a:r>
              <a:rPr lang="ru-RU" b="1" smtClean="0"/>
              <a:t>Денежный</a:t>
            </a:r>
            <a:r>
              <a:rPr lang="ru-RU" smtClean="0"/>
              <a:t> формат - для отображения денежных величин. Можно выбрать количество знаков по­сле запятой, обозначение денежного знака (р., $, </a:t>
            </a:r>
            <a:r>
              <a:rPr lang="en-US" smtClean="0"/>
              <a:t>kr</a:t>
            </a:r>
            <a:r>
              <a:rPr lang="ru-RU" smtClean="0"/>
              <a:t>, €, £ и т.д.).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>
          <a:xfrm>
            <a:off x="468313" y="533400"/>
            <a:ext cx="8218487" cy="8794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mtClean="0">
                <a:solidFill>
                  <a:schemeClr val="tx1"/>
                </a:solidFill>
              </a:rPr>
              <a:t>Основные виды форматов чисел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412875"/>
            <a:ext cx="8569325" cy="5040313"/>
          </a:xfrm>
        </p:spPr>
        <p:txBody>
          <a:bodyPr>
            <a:noAutofit/>
          </a:bodyPr>
          <a:lstStyle/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2800" b="1" dirty="0" smtClean="0"/>
              <a:t>4. Финансовый</a:t>
            </a:r>
            <a:r>
              <a:rPr lang="ru-RU" sz="2800" dirty="0" smtClean="0"/>
              <a:t> </a:t>
            </a:r>
            <a:r>
              <a:rPr lang="ru-RU" sz="2800" dirty="0"/>
              <a:t>формат - для выравнивания денежных величин по разделителю целой и дробной ча­сти. Можно выбрать количество знаков после запятой, обозначение денежного знака (р., $, </a:t>
            </a:r>
            <a:r>
              <a:rPr lang="en-US" sz="2800" dirty="0" err="1"/>
              <a:t>kr</a:t>
            </a:r>
            <a:r>
              <a:rPr lang="ru-RU" sz="2800" dirty="0"/>
              <a:t>, €, £ и т.д.).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5. Формат</a:t>
            </a:r>
            <a:r>
              <a:rPr lang="ru-RU" sz="2800" b="1" dirty="0" smtClean="0"/>
              <a:t> </a:t>
            </a:r>
            <a:r>
              <a:rPr lang="ru-RU" sz="2800" b="1" dirty="0"/>
              <a:t>Дата -</a:t>
            </a:r>
            <a:r>
              <a:rPr lang="ru-RU" sz="2800" dirty="0"/>
              <a:t> служит для отображения дат и времени, представленных числами, в виде дат. Можно выбрать тип даты (10.02.05; 10 </a:t>
            </a:r>
            <a:r>
              <a:rPr lang="ru-RU" sz="2800" dirty="0" err="1"/>
              <a:t>фев</a:t>
            </a:r>
            <a:r>
              <a:rPr lang="ru-RU" sz="2800" dirty="0"/>
              <a:t>; 10 </a:t>
            </a:r>
            <a:r>
              <a:rPr lang="ru-RU" sz="2800" dirty="0" err="1"/>
              <a:t>фев</a:t>
            </a:r>
            <a:r>
              <a:rPr lang="ru-RU" sz="2800" dirty="0"/>
              <a:t> 05; 2005, февраль и т.д.), язык.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6. Формат</a:t>
            </a:r>
            <a:r>
              <a:rPr lang="ru-RU" sz="2800" b="1" dirty="0" smtClean="0"/>
              <a:t> </a:t>
            </a:r>
            <a:r>
              <a:rPr lang="ru-RU" sz="2800" b="1" dirty="0"/>
              <a:t>Время -</a:t>
            </a:r>
            <a:r>
              <a:rPr lang="ru-RU" sz="2800" dirty="0"/>
              <a:t> </a:t>
            </a:r>
            <a:r>
              <a:rPr lang="ru-RU" sz="2800" dirty="0" smtClean="0"/>
              <a:t>Можно </a:t>
            </a:r>
            <a:r>
              <a:rPr lang="ru-RU" sz="2800" dirty="0"/>
              <a:t>выбрать тип времени (1:30 </a:t>
            </a:r>
            <a:r>
              <a:rPr lang="en-US" sz="2800" dirty="0"/>
              <a:t>PM</a:t>
            </a:r>
            <a:r>
              <a:rPr lang="ru-RU" sz="2800" dirty="0"/>
              <a:t>; 13:30:55; 10.02.03 1:30 </a:t>
            </a:r>
            <a:r>
              <a:rPr lang="en-US" sz="2800" dirty="0"/>
              <a:t>PM</a:t>
            </a:r>
            <a:r>
              <a:rPr lang="ru-RU" sz="2800" dirty="0"/>
              <a:t>; и т.д.), язык.</a:t>
            </a:r>
          </a:p>
          <a:p>
            <a:pPr eaLnBrk="1" hangingPunct="1">
              <a:defRPr/>
            </a:pPr>
            <a:endParaRPr lang="ru-RU" sz="2800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1"/>
          <p:cNvSpPr>
            <a:spLocks noGrp="1"/>
          </p:cNvSpPr>
          <p:nvPr>
            <p:ph type="title"/>
          </p:nvPr>
        </p:nvSpPr>
        <p:spPr>
          <a:xfrm>
            <a:off x="611188" y="476250"/>
            <a:ext cx="7923212" cy="9366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>
                <a:solidFill>
                  <a:schemeClr val="tx1"/>
                </a:solidFill>
              </a:rPr>
              <a:t>Основные виды форматов чисел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611188" y="1341438"/>
            <a:ext cx="8208962" cy="5040312"/>
          </a:xfrm>
        </p:spPr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ru-RU" sz="2400" b="1" smtClean="0"/>
              <a:t>7. Процентный</a:t>
            </a:r>
            <a:r>
              <a:rPr lang="ru-RU" sz="2400" smtClean="0"/>
              <a:t> формат - в этом формате значение ячеек умножается на 100 и выводится на экран с символом процента. Можно определять количество знаков после запятой.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2400" b="1" smtClean="0"/>
              <a:t>8. Дробный</a:t>
            </a:r>
            <a:r>
              <a:rPr lang="ru-RU" sz="2400" smtClean="0"/>
              <a:t> формат - для представления чисел в виде дроби. Можно выбирать тип вывода (простой дробью, дробью до двух цифр, половинными долями и т.д.).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2400" b="1" smtClean="0"/>
              <a:t>9. Экспоненциальный</a:t>
            </a:r>
            <a:r>
              <a:rPr lang="ru-RU" sz="2400" smtClean="0"/>
              <a:t> формат - представление очень больших и очень маленьких чисел в виде мантиссы (с одним разрядом слева от точки). Например, число 12345 запишется как </a:t>
            </a:r>
            <a:r>
              <a:rPr lang="ru-RU" sz="2400" b="1" smtClean="0"/>
              <a:t>1.2345.Е+04 или 1.23Е+04 </a:t>
            </a:r>
            <a:r>
              <a:rPr lang="ru-RU" sz="2400" smtClean="0"/>
              <a:t>(в зависимости от выбранного количества разрядов).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>
                <a:solidFill>
                  <a:schemeClr val="tx1"/>
                </a:solidFill>
              </a:rPr>
              <a:t>Изменение ширины столбца</a:t>
            </a:r>
            <a:br>
              <a:rPr lang="ru-RU" sz="4000" b="1" smtClean="0">
                <a:solidFill>
                  <a:schemeClr val="tx1"/>
                </a:solidFill>
              </a:rPr>
            </a:br>
            <a:endParaRPr lang="ru-RU" sz="4000" smtClean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052513"/>
            <a:ext cx="8569325" cy="5472112"/>
          </a:xfrm>
        </p:spPr>
        <p:txBody>
          <a:bodyPr>
            <a:noAutofit/>
          </a:bodyPr>
          <a:lstStyle/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Если </a:t>
            </a:r>
            <a:r>
              <a:rPr lang="ru-RU" sz="2400" dirty="0"/>
              <a:t>введенные данные превосходят ширину ячейки, то та часть, которая не помещается, отображается справа в пустой ячейке; если же соседняя ячейка занята, то ее это часть не видна.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ru-RU" sz="2400" b="1" dirty="0"/>
              <a:t>Чтобы изменить ширину столбца, нужно навести курсор на границу столбца </a:t>
            </a:r>
            <a:r>
              <a:rPr lang="ru-RU" sz="2400" dirty="0"/>
              <a:t>(появится двунаправ­ленная стрелка), и </a:t>
            </a:r>
            <a:r>
              <a:rPr lang="ru-RU" sz="2400" b="1" dirty="0"/>
              <a:t>удерживая нажатой левую кнопку мыши, передвинуть границу столбца. В случае, когда данные не могут поместиться в ячейку, она заполняется знаками #.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ru-RU" sz="2400" dirty="0" smtClean="0"/>
              <a:t>Наведите </a:t>
            </a:r>
            <a:r>
              <a:rPr lang="ru-RU" sz="2400" dirty="0"/>
              <a:t>курсор на границу столбца (появится двунаправленная стрелка) и дважды щелкните левой кнопкой мыши по ней.</a:t>
            </a:r>
          </a:p>
          <a:p>
            <a:pPr eaLnBrk="1" hangingPunct="1">
              <a:defRPr/>
            </a:pPr>
            <a:endParaRPr lang="ru-RU" sz="2400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/>
              <a:t>Контрольные вопросы</a:t>
            </a:r>
            <a:r>
              <a:rPr lang="en-US" sz="4000" b="1" smtClean="0"/>
              <a:t>: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052736"/>
            <a:ext cx="7776864" cy="5112568"/>
          </a:xfrm>
        </p:spPr>
        <p:txBody>
          <a:bodyPr>
            <a:normAutofit fontScale="85000" lnSpcReduction="1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Назначение и преимущество </a:t>
            </a:r>
            <a:r>
              <a:rPr lang="en-US" sz="2800" dirty="0" smtClean="0"/>
              <a:t>Excel?</a:t>
            </a:r>
            <a:endParaRPr lang="ru-RU" sz="2800" dirty="0" smtClean="0"/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Назовите основные элементы интерфейса </a:t>
            </a:r>
            <a:r>
              <a:rPr lang="en-US" sz="2800" dirty="0" smtClean="0"/>
              <a:t>Excel</a:t>
            </a:r>
            <a:r>
              <a:rPr lang="ru-RU" sz="2800" dirty="0" smtClean="0"/>
              <a:t>, отличные от других программ?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Какие типы  данных бывают в </a:t>
            </a:r>
            <a:r>
              <a:rPr lang="en-US" sz="2800" dirty="0" smtClean="0"/>
              <a:t>Excel</a:t>
            </a:r>
            <a:r>
              <a:rPr lang="ru-RU" sz="2800" dirty="0" smtClean="0"/>
              <a:t>, и как их отредактировать?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Какие виды адресаций ячеек бывают, когда они применяются и как ее быстро переключать?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Каковы </a:t>
            </a:r>
            <a:r>
              <a:rPr lang="ru-RU" sz="2800" dirty="0" smtClean="0"/>
              <a:t>правила задания формул, ввода функций?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Как и когда используется прием </a:t>
            </a:r>
            <a:r>
              <a:rPr lang="ru-RU" sz="2800" dirty="0" err="1" smtClean="0"/>
              <a:t>автозаполнения</a:t>
            </a:r>
            <a:r>
              <a:rPr lang="ru-RU" sz="2800" dirty="0" smtClean="0"/>
              <a:t>?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Как выделить различные элементы: строку, столбец, блок ячеек, несмежные блоки, рабочий лист?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Какие форматы чисел существуют</a:t>
            </a:r>
            <a:r>
              <a:rPr lang="en-US" sz="2800" dirty="0" smtClean="0"/>
              <a:t>?</a:t>
            </a:r>
            <a:endParaRPr lang="ru-RU" sz="2800" dirty="0" smtClean="0"/>
          </a:p>
          <a:p>
            <a:pPr algn="just" eaLnBrk="1" hangingPunct="1">
              <a:lnSpc>
                <a:spcPct val="90000"/>
              </a:lnSpc>
            </a:pPr>
            <a:r>
              <a:rPr lang="ru-RU" sz="2800" dirty="0" smtClean="0"/>
              <a:t>Технология построения диаграмм</a:t>
            </a:r>
            <a:r>
              <a:rPr lang="en-US" sz="2800" dirty="0" smtClean="0"/>
              <a:t>?</a:t>
            </a:r>
            <a:endParaRPr lang="ru-RU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65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8500"/>
                            </p:stCondLst>
                            <p:childTnLst>
                              <p:par>
                                <p:cTn id="27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500"/>
                            </p:stCondLst>
                            <p:childTnLst>
                              <p:par>
                                <p:cTn id="31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72500"/>
                            </p:stCondLst>
                            <p:childTnLst>
                              <p:par>
                                <p:cTn id="35" presetID="8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53</TotalTime>
  <Words>1264</Words>
  <Application>Microsoft Office PowerPoint</Application>
  <PresentationFormat>Экран (4:3)</PresentationFormat>
  <Paragraphs>109</Paragraphs>
  <Slides>20</Slides>
  <Notes>2</Notes>
  <HiddenSlides>20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Изящная</vt:lpstr>
      <vt:lpstr>Табличный процессор Excel</vt:lpstr>
      <vt:lpstr>Назначение и возможности Excel</vt:lpstr>
      <vt:lpstr>Преимущество Excel</vt:lpstr>
      <vt:lpstr>ИНТЕРФЕЙС MICROSOFT EXCEL 2010</vt:lpstr>
      <vt:lpstr>Рабочий лист и его элементы</vt:lpstr>
      <vt:lpstr>Типы данных,  используемых в EXCEL</vt:lpstr>
      <vt:lpstr>Адресация ячеек: обозначение</vt:lpstr>
      <vt:lpstr>Правила ввода формул в Еxcel</vt:lpstr>
      <vt:lpstr>Виды адресации ячеек:</vt:lpstr>
      <vt:lpstr>Пример использования относительной адресации ячеек </vt:lpstr>
      <vt:lpstr>Пример использования  абсолютной адресации ячеек</vt:lpstr>
      <vt:lpstr>Автозаполнение ячеек</vt:lpstr>
      <vt:lpstr>Пример автозаполнения</vt:lpstr>
      <vt:lpstr>Способы выделения  различных элементов таблицы:</vt:lpstr>
      <vt:lpstr>  Форматирование данных </vt:lpstr>
      <vt:lpstr>Основные виды форматов чисел</vt:lpstr>
      <vt:lpstr>Основные виды форматов чисел</vt:lpstr>
      <vt:lpstr>Основные виды форматов чисел</vt:lpstr>
      <vt:lpstr>Изменение ширины столбца </vt:lpstr>
      <vt:lpstr>Контрольные вопросы: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Табличный процессор Excel</dc:title>
  <dc:creator>admin</dc:creator>
  <cp:lastModifiedBy>badk</cp:lastModifiedBy>
  <cp:revision>4</cp:revision>
  <dcterms:created xsi:type="dcterms:W3CDTF">2018-04-25T06:18:28Z</dcterms:created>
  <dcterms:modified xsi:type="dcterms:W3CDTF">2021-02-16T06:24:06Z</dcterms:modified>
</cp:coreProperties>
</file>