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6"/>
  </p:notesMasterIdLst>
  <p:sldIdLst>
    <p:sldId id="256" r:id="rId2"/>
    <p:sldId id="287" r:id="rId3"/>
    <p:sldId id="278" r:id="rId4"/>
    <p:sldId id="270" r:id="rId5"/>
    <p:sldId id="271" r:id="rId6"/>
    <p:sldId id="272" r:id="rId7"/>
    <p:sldId id="273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79" r:id="rId20"/>
    <p:sldId id="280" r:id="rId21"/>
    <p:sldId id="281" r:id="rId22"/>
    <p:sldId id="283" r:id="rId23"/>
    <p:sldId id="284" r:id="rId24"/>
    <p:sldId id="285" r:id="rId25"/>
    <p:sldId id="286" r:id="rId26"/>
    <p:sldId id="274" r:id="rId27"/>
    <p:sldId id="275" r:id="rId28"/>
    <p:sldId id="276" r:id="rId29"/>
    <p:sldId id="277" r:id="rId30"/>
    <p:sldId id="288" r:id="rId31"/>
    <p:sldId id="289" r:id="rId32"/>
    <p:sldId id="290" r:id="rId33"/>
    <p:sldId id="291" r:id="rId34"/>
    <p:sldId id="292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C23F"/>
    <a:srgbClr val="5E8E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5" autoAdjust="0"/>
    <p:restoredTop sz="94660"/>
  </p:normalViewPr>
  <p:slideViewPr>
    <p:cSldViewPr>
      <p:cViewPr varScale="1">
        <p:scale>
          <a:sx n="109" d="100"/>
          <a:sy n="109" d="100"/>
        </p:scale>
        <p:origin x="174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AF6BC-BB86-4DC7-8BB6-D1229ACBE332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D84D1-F1AD-46FA-BD1C-AD8674335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46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D84D1-F1AD-46FA-BD1C-AD867433571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770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D84D1-F1AD-46FA-BD1C-AD867433571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584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94242C7-F976-4F55-B505-DE393484A7B4}" type="slidenum">
              <a:rPr lang="ru-RU" altLang="ru-RU"/>
              <a:pPr/>
              <a:t>30</a:t>
            </a:fld>
            <a:endParaRPr lang="ru-RU" altLang="ru-RU"/>
          </a:p>
        </p:txBody>
      </p:sp>
      <p:sp>
        <p:nvSpPr>
          <p:cNvPr id="48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49398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F8A81C-33DC-44E2-91D5-1342050C876D}" type="slidenum">
              <a:rPr lang="ru-RU" altLang="ru-RU"/>
              <a:pPr/>
              <a:t>31</a:t>
            </a:fld>
            <a:endParaRPr lang="ru-RU" altLang="ru-RU"/>
          </a:p>
        </p:txBody>
      </p:sp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6197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0FA88A7-FA0F-4711-AA75-34F0480E7FC7}" type="slidenum">
              <a:rPr lang="ru-RU" altLang="ru-RU"/>
              <a:pPr/>
              <a:t>32</a:t>
            </a:fld>
            <a:endParaRPr lang="ru-RU" altLang="ru-RU"/>
          </a:p>
        </p:txBody>
      </p:sp>
      <p:sp>
        <p:nvSpPr>
          <p:cNvPr id="47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0748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0FA88A7-FA0F-4711-AA75-34F0480E7FC7}" type="slidenum">
              <a:rPr lang="ru-RU" altLang="ru-RU"/>
              <a:pPr/>
              <a:t>33</a:t>
            </a:fld>
            <a:endParaRPr lang="ru-RU" altLang="ru-RU"/>
          </a:p>
        </p:txBody>
      </p:sp>
      <p:sp>
        <p:nvSpPr>
          <p:cNvPr id="47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69377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0FA88A7-FA0F-4711-AA75-34F0480E7FC7}" type="slidenum">
              <a:rPr lang="ru-RU" altLang="ru-RU"/>
              <a:pPr/>
              <a:t>34</a:t>
            </a:fld>
            <a:endParaRPr lang="ru-RU" altLang="ru-RU"/>
          </a:p>
        </p:txBody>
      </p:sp>
      <p:sp>
        <p:nvSpPr>
          <p:cNvPr id="47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57430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89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5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01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73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1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06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42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41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28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19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8935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735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3798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488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55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0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442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3356992"/>
            <a:ext cx="6480048" cy="2013208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73C23F"/>
                </a:solidFill>
              </a:rPr>
              <a:t/>
            </a:r>
            <a:br>
              <a:rPr lang="ru-RU" sz="3200" dirty="0" smtClean="0">
                <a:solidFill>
                  <a:srgbClr val="73C23F"/>
                </a:solidFill>
              </a:rPr>
            </a:br>
            <a:r>
              <a:rPr lang="ru-RU" sz="3200" dirty="0">
                <a:solidFill>
                  <a:srgbClr val="73C23F"/>
                </a:solidFill>
              </a:rPr>
              <a:t/>
            </a:r>
            <a:br>
              <a:rPr lang="ru-RU" sz="3200" dirty="0">
                <a:solidFill>
                  <a:srgbClr val="73C23F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Урок по теме:</a:t>
            </a:r>
            <a:r>
              <a:rPr lang="ru-RU" sz="3200" dirty="0" smtClean="0">
                <a:solidFill>
                  <a:srgbClr val="73C23F"/>
                </a:solidFill>
              </a:rPr>
              <a:t/>
            </a:r>
            <a:br>
              <a:rPr lang="ru-RU" sz="3200" dirty="0" smtClean="0">
                <a:solidFill>
                  <a:srgbClr val="73C23F"/>
                </a:solidFill>
              </a:rPr>
            </a:br>
            <a:r>
              <a:rPr lang="ru-RU" sz="3200" dirty="0" smtClean="0">
                <a:solidFill>
                  <a:srgbClr val="73C23F"/>
                </a:solidFill>
              </a:rPr>
              <a:t>Экологический кризис. Глобальные экологические проблемы.</a:t>
            </a:r>
            <a:endParaRPr lang="ru-RU" sz="3200" dirty="0">
              <a:solidFill>
                <a:srgbClr val="73C23F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903044"/>
            <a:ext cx="3524114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555776" y="5799588"/>
            <a:ext cx="3733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Прищепова Юлия Александровна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86978" y="6406410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2020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262389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ОГБПОУ «Боровичский Автомобильно Дорожный Колледж»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68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584683"/>
            <a:ext cx="6347714" cy="6264696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ru-RU" sz="1900" dirty="0" smtClean="0">
                <a:solidFill>
                  <a:srgbClr val="73C23F"/>
                </a:solidFill>
              </a:rPr>
              <a:t>Экологический кризис </a:t>
            </a:r>
            <a:r>
              <a:rPr lang="ru-RU" dirty="0" smtClean="0"/>
              <a:t>– особый тип экологической ситуации, когда среда обитания одного из видов или популяции изменяется так, что ставит под сомнение его дальнейшее существование.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900" dirty="0" smtClean="0">
                <a:solidFill>
                  <a:srgbClr val="5E8E3F"/>
                </a:solidFill>
              </a:rPr>
              <a:t>Основные причины кризаса:</a:t>
            </a:r>
          </a:p>
          <a:p>
            <a:pPr>
              <a:lnSpc>
                <a:spcPct val="110000"/>
              </a:lnSpc>
            </a:pPr>
            <a:r>
              <a:rPr lang="ru-RU" sz="1900" dirty="0" smtClean="0">
                <a:solidFill>
                  <a:srgbClr val="73C23F"/>
                </a:solidFill>
              </a:rPr>
              <a:t>Абиотические: </a:t>
            </a:r>
            <a:r>
              <a:rPr lang="ru-RU" dirty="0" smtClean="0"/>
              <a:t>качество окружающей среды деградирует по сравнению с потребностими вида после изменения абиотических факторов(например, увеличение температуры).</a:t>
            </a:r>
          </a:p>
          <a:p>
            <a:pPr>
              <a:lnSpc>
                <a:spcPct val="110000"/>
              </a:lnSpc>
            </a:pPr>
            <a:r>
              <a:rPr lang="ru-RU" sz="1900" dirty="0" smtClean="0">
                <a:solidFill>
                  <a:srgbClr val="73C23F"/>
                </a:solidFill>
              </a:rPr>
              <a:t>Биотические:</a:t>
            </a:r>
            <a:r>
              <a:rPr lang="ru-RU" sz="1900" dirty="0" smtClean="0"/>
              <a:t> </a:t>
            </a:r>
            <a:r>
              <a:rPr lang="ru-RU" dirty="0" smtClean="0"/>
              <a:t>окружающая среда становится сложной для выживания вида из-за увеличенного давления со стороны хищников или из-за перенаселения.</a:t>
            </a:r>
          </a:p>
          <a:p>
            <a:pPr>
              <a:lnSpc>
                <a:spcPct val="110000"/>
              </a:lnSpc>
            </a:pPr>
            <a:r>
              <a:rPr lang="ru-RU" sz="1900" dirty="0" smtClean="0">
                <a:solidFill>
                  <a:srgbClr val="73C23F"/>
                </a:solidFill>
              </a:rPr>
              <a:t>Антропогенные: </a:t>
            </a:r>
            <a:r>
              <a:rPr lang="ru-RU" dirty="0" smtClean="0"/>
              <a:t>состояние окружающей среды ухудшается в результате деятельности человека.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900" dirty="0" smtClean="0">
                <a:solidFill>
                  <a:srgbClr val="5E8E3F"/>
                </a:solidFill>
              </a:rPr>
              <a:t>Кризис может быть:</a:t>
            </a:r>
          </a:p>
          <a:p>
            <a:pPr>
              <a:lnSpc>
                <a:spcPct val="110000"/>
              </a:lnSpc>
            </a:pPr>
            <a:r>
              <a:rPr lang="ru-RU" dirty="0" smtClean="0"/>
              <a:t>Глобальным;</a:t>
            </a:r>
          </a:p>
          <a:p>
            <a:pPr>
              <a:lnSpc>
                <a:spcPct val="110000"/>
              </a:lnSpc>
            </a:pPr>
            <a:r>
              <a:rPr lang="ru-RU" dirty="0" smtClean="0"/>
              <a:t>Локальным.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849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7639172" cy="1296144"/>
          </a:xfrm>
        </p:spPr>
        <p:txBody>
          <a:bodyPr>
            <a:noAutofit/>
          </a:bodyPr>
          <a:lstStyle/>
          <a:p>
            <a:r>
              <a:rPr lang="ru-RU" sz="2500" dirty="0" smtClean="0">
                <a:solidFill>
                  <a:srgbClr val="73C23F"/>
                </a:solidFill>
                <a:cs typeface="Times New Roman" panose="02020603050405020304" pitchFamily="18" charset="0"/>
              </a:rPr>
              <a:t>В настоящее время глобальный экологический кризис включает в себя основные проблемы:</a:t>
            </a:r>
            <a:endParaRPr lang="ru-RU" sz="2500" dirty="0">
              <a:solidFill>
                <a:srgbClr val="73C23F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93269" y="1916832"/>
            <a:ext cx="7416824" cy="3312368"/>
          </a:xfrm>
        </p:spPr>
        <p:txBody>
          <a:bodyPr>
            <a:normAutofit/>
          </a:bodyPr>
          <a:lstStyle/>
          <a:p>
            <a:pPr lvl="0"/>
            <a:r>
              <a:rPr lang="ru-RU" sz="2100" dirty="0">
                <a:solidFill>
                  <a:schemeClr val="tx1"/>
                </a:solidFill>
              </a:rPr>
              <a:t>Нарушение озонового слоя</a:t>
            </a:r>
          </a:p>
          <a:p>
            <a:pPr lvl="0"/>
            <a:r>
              <a:rPr lang="ru-RU" sz="2100" dirty="0">
                <a:solidFill>
                  <a:schemeClr val="tx1"/>
                </a:solidFill>
              </a:rPr>
              <a:t>Изменение климата</a:t>
            </a:r>
          </a:p>
          <a:p>
            <a:pPr lvl="0"/>
            <a:r>
              <a:rPr lang="ru-RU" sz="2100" dirty="0">
                <a:solidFill>
                  <a:schemeClr val="tx1"/>
                </a:solidFill>
              </a:rPr>
              <a:t>Кислотные дожди</a:t>
            </a:r>
          </a:p>
          <a:p>
            <a:pPr lvl="0"/>
            <a:r>
              <a:rPr lang="ru-RU" sz="2100" dirty="0">
                <a:solidFill>
                  <a:schemeClr val="tx1"/>
                </a:solidFill>
              </a:rPr>
              <a:t>Опустынивание и исчезновение лесов</a:t>
            </a:r>
          </a:p>
          <a:p>
            <a:pPr lvl="0"/>
            <a:r>
              <a:rPr lang="ru-RU" sz="2100" dirty="0">
                <a:solidFill>
                  <a:schemeClr val="tx1"/>
                </a:solidFill>
              </a:rPr>
              <a:t>Загрязнение свинцом</a:t>
            </a:r>
          </a:p>
          <a:p>
            <a:pPr lvl="0"/>
            <a:r>
              <a:rPr lang="ru-RU" sz="2100" dirty="0">
                <a:solidFill>
                  <a:schemeClr val="tx1"/>
                </a:solidFill>
              </a:rPr>
              <a:t>Загрязнение Мирового океана</a:t>
            </a:r>
          </a:p>
          <a:p>
            <a:pPr lvl="0"/>
            <a:r>
              <a:rPr lang="ru-RU" sz="2100" dirty="0">
                <a:solidFill>
                  <a:schemeClr val="tx1"/>
                </a:solidFill>
              </a:rPr>
              <a:t>Демографическая проблема </a:t>
            </a:r>
          </a:p>
          <a:p>
            <a:endParaRPr lang="ru-RU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24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196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Нарушение озонового слоя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Суть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44574"/>
            <a:ext cx="3102581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3707904" y="2276872"/>
            <a:ext cx="37444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Озон(</a:t>
            </a:r>
            <a:r>
              <a:rPr lang="en-US" dirty="0"/>
              <a:t>O</a:t>
            </a:r>
            <a:r>
              <a:rPr lang="ru-RU" sz="1050" dirty="0"/>
              <a:t>3</a:t>
            </a:r>
            <a:r>
              <a:rPr lang="ru-RU" dirty="0"/>
              <a:t>) – газ синего цвета, сильный окислитель. Озоновый экран играет защитную роль для всех организмов, препятствуя проникновению на поверхность планеты ультрафиолетового</a:t>
            </a:r>
          </a:p>
          <a:p>
            <a:r>
              <a:rPr lang="ru-RU" dirty="0"/>
              <a:t>излучения. </a:t>
            </a:r>
          </a:p>
          <a:p>
            <a:r>
              <a:rPr lang="ru-RU" dirty="0" smtClean="0"/>
              <a:t>                         </a:t>
            </a:r>
            <a:r>
              <a:rPr lang="en-US" dirty="0" smtClean="0"/>
              <a:t>Cl</a:t>
            </a:r>
            <a:r>
              <a:rPr lang="en-US" dirty="0"/>
              <a:t>·</a:t>
            </a:r>
            <a:br>
              <a:rPr lang="en-US" dirty="0"/>
            </a:br>
            <a:r>
              <a:rPr lang="ru-RU" dirty="0"/>
              <a:t>2</a:t>
            </a:r>
            <a:r>
              <a:rPr lang="en-US" dirty="0"/>
              <a:t>O3 </a:t>
            </a:r>
            <a:r>
              <a:rPr lang="ru-RU" dirty="0" smtClean="0"/>
              <a:t>                 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ru-RU" dirty="0" smtClean="0">
                <a:sym typeface="Wingdings" panose="05000000000000000000" pitchFamily="2" charset="2"/>
              </a:rPr>
              <a:t>                 </a:t>
            </a:r>
            <a:r>
              <a:rPr lang="en-US" dirty="0" smtClean="0"/>
              <a:t>3O2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                        </a:t>
            </a:r>
            <a:r>
              <a:rPr lang="en-US" dirty="0">
                <a:sym typeface="Wingdings" panose="05000000000000000000" pitchFamily="2" charset="2"/>
              </a:rPr>
              <a:t></a:t>
            </a:r>
            <a:endParaRPr lang="ru-RU" dirty="0"/>
          </a:p>
          <a:p>
            <a:r>
              <a:rPr lang="en-US" dirty="0"/>
              <a:t>         </a:t>
            </a:r>
            <a:endParaRPr lang="ru-RU" dirty="0"/>
          </a:p>
          <a:p>
            <a:r>
              <a:rPr lang="ru-RU" dirty="0"/>
              <a:t> </a:t>
            </a:r>
          </a:p>
          <a:p>
            <a:pPr algn="just"/>
            <a:endParaRPr lang="ru-RU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5445224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 Расчетным </a:t>
            </a:r>
            <a:r>
              <a:rPr lang="ru-RU" dirty="0"/>
              <a:t>путем показано, что один атом хлора способен превратить в кислород 100000 молекул озона.</a:t>
            </a:r>
          </a:p>
        </p:txBody>
      </p:sp>
    </p:spTree>
    <p:extLst>
      <p:ext uri="{BB962C8B-B14F-4D97-AF65-F5344CB8AC3E}">
        <p14:creationId xmlns:p14="http://schemas.microsoft.com/office/powerpoint/2010/main" val="309137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Нарушение озонового слоя.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Источники проблемы.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44" y="1905241"/>
            <a:ext cx="3463282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69692" y="2060848"/>
            <a:ext cx="3672408" cy="3240360"/>
          </a:xfrm>
        </p:spPr>
        <p:txBody>
          <a:bodyPr>
            <a:normAutofit/>
          </a:bodyPr>
          <a:lstStyle/>
          <a:p>
            <a:pPr lvl="0"/>
            <a:r>
              <a:rPr lang="ru-RU" sz="1600" dirty="0">
                <a:solidFill>
                  <a:schemeClr val="tx1"/>
                </a:solidFill>
              </a:rPr>
              <a:t>Применение ХФУ или фреонов в холодильниках, аэрозольных </a:t>
            </a:r>
            <a:r>
              <a:rPr lang="ru-RU" sz="1600" dirty="0" smtClean="0">
                <a:solidFill>
                  <a:schemeClr val="tx1"/>
                </a:solidFill>
              </a:rPr>
              <a:t>баллончиках</a:t>
            </a:r>
            <a:r>
              <a:rPr lang="ru-RU" sz="1600" dirty="0">
                <a:solidFill>
                  <a:schemeClr val="tx1"/>
                </a:solidFill>
              </a:rPr>
              <a:t>, кондиционерах, при производстве пористых пластмасс, растворителей в электронной промышленности.</a:t>
            </a:r>
          </a:p>
          <a:p>
            <a:pPr lvl="0"/>
            <a:r>
              <a:rPr lang="ru-RU" sz="1600" dirty="0">
                <a:solidFill>
                  <a:schemeClr val="tx1"/>
                </a:solidFill>
              </a:rPr>
              <a:t>Запуск спутников, ракет и высотных самолётов.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4794689"/>
            <a:ext cx="6315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 результате они попадают в атмосферу, высвобождая свободные атомы хлора</a:t>
            </a:r>
            <a:r>
              <a:rPr lang="ru-RU" dirty="0" smtClean="0"/>
              <a:t>.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Впервые «озоновая дыра» была обнаружена над южным полюсом осенью 1985г.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659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467600" cy="117240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Нарушение озонового слоя.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Последствия.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1560" y="4293096"/>
            <a:ext cx="6704556" cy="1728192"/>
          </a:xfrm>
        </p:spPr>
        <p:txBody>
          <a:bodyPr>
            <a:normAutofit/>
          </a:bodyPr>
          <a:lstStyle/>
          <a:p>
            <a:pPr lvl="0"/>
            <a:r>
              <a:rPr lang="ru-RU" dirty="0">
                <a:solidFill>
                  <a:schemeClr val="tx1"/>
                </a:solidFill>
              </a:rPr>
              <a:t>Нарушение деятельности экосистем гидросферы (гибель фитопланктона, зоопланктона); 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</a:rPr>
              <a:t>Увеличение </a:t>
            </a:r>
            <a:r>
              <a:rPr lang="ru-RU" dirty="0">
                <a:solidFill>
                  <a:schemeClr val="tx1"/>
                </a:solidFill>
              </a:rPr>
              <a:t>случаев слепоты из-за катаракты, что может привести к подавлению </a:t>
            </a:r>
            <a:r>
              <a:rPr lang="ru-RU" dirty="0" smtClean="0">
                <a:solidFill>
                  <a:schemeClr val="tx1"/>
                </a:solidFill>
              </a:rPr>
              <a:t>иммунной </a:t>
            </a:r>
            <a:r>
              <a:rPr lang="ru-RU" dirty="0">
                <a:solidFill>
                  <a:schemeClr val="tx1"/>
                </a:solidFill>
              </a:rPr>
              <a:t>системы организма;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Онкологические заболевания кожи.</a:t>
            </a:r>
          </a:p>
        </p:txBody>
      </p:sp>
      <p:pic>
        <p:nvPicPr>
          <p:cNvPr id="1026" name="Picture 2" descr="Озоновый слой Земли, что это такое, зачем он нужен, причины и последствия  разруш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138" y="1433050"/>
            <a:ext cx="4812396" cy="2607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33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Нарушение озонового слоя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Меры по предотвращению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492667"/>
            <a:ext cx="4320480" cy="21619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0" y="4077072"/>
            <a:ext cx="7457256" cy="1833067"/>
          </a:xfrm>
        </p:spPr>
        <p:txBody>
          <a:bodyPr>
            <a:normAutofit/>
          </a:bodyPr>
          <a:lstStyle/>
          <a:p>
            <a:pPr lvl="0"/>
            <a:r>
              <a:rPr lang="ru-RU" dirty="0">
                <a:solidFill>
                  <a:schemeClr val="tx1"/>
                </a:solidFill>
              </a:rPr>
              <a:t>16 сентября 1987 года был принят </a:t>
            </a:r>
            <a:r>
              <a:rPr lang="ru-RU" dirty="0" err="1" smtClean="0">
                <a:solidFill>
                  <a:schemeClr val="tx1"/>
                </a:solidFill>
              </a:rPr>
              <a:t>Монреальский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протокол по веществам, разрушающим озоновый слой; в этот день по инициативе ООН отмечается как </a:t>
            </a:r>
            <a:r>
              <a:rPr lang="ru-RU" i="1" dirty="0">
                <a:solidFill>
                  <a:schemeClr val="tx1"/>
                </a:solidFill>
              </a:rPr>
              <a:t>Международный день защиты озонового слоя</a:t>
            </a:r>
            <a:r>
              <a:rPr lang="ru-RU" dirty="0">
                <a:solidFill>
                  <a:schemeClr val="tx1"/>
                </a:solidFill>
              </a:rPr>
              <a:t>. В 2000 год установлен как дата полного исключения ХФУ.</a:t>
            </a:r>
          </a:p>
        </p:txBody>
      </p:sp>
    </p:spTree>
    <p:extLst>
      <p:ext uri="{BB962C8B-B14F-4D97-AF65-F5344CB8AC3E}">
        <p14:creationId xmlns:p14="http://schemas.microsoft.com/office/powerpoint/2010/main" val="130650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5471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Изменение климата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Суть проблемы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4509120"/>
            <a:ext cx="61460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Подъем температуры на поверхности планеты в результате тепловой энергии, которая появляется в атмосфере из-за парниковых газов(</a:t>
            </a:r>
            <a:r>
              <a:rPr lang="en-US" dirty="0"/>
              <a:t>CO</a:t>
            </a:r>
            <a:r>
              <a:rPr lang="ru-RU" sz="1400" dirty="0"/>
              <a:t>2</a:t>
            </a:r>
            <a:r>
              <a:rPr lang="ru-RU" dirty="0"/>
              <a:t> , </a:t>
            </a:r>
            <a:r>
              <a:rPr lang="en-US" dirty="0"/>
              <a:t>CH</a:t>
            </a:r>
            <a:r>
              <a:rPr lang="ru-RU" sz="1200" dirty="0"/>
              <a:t>4</a:t>
            </a:r>
            <a:r>
              <a:rPr lang="ru-RU" dirty="0"/>
              <a:t> , Фреоны).</a:t>
            </a:r>
          </a:p>
          <a:p>
            <a:pPr algn="ctr"/>
            <a:r>
              <a:rPr lang="ru-RU" dirty="0"/>
              <a:t>Некоторые ученые изменение климата, связывают с усилением солнечной активности.</a:t>
            </a:r>
          </a:p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478" y="1628800"/>
            <a:ext cx="2952328" cy="23745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4497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3066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Изменение климата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Источники проблемы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7615" y="3933056"/>
            <a:ext cx="6738681" cy="25202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Нарушение биохимического круговорота углерода в биосфере за счет: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Сведение лесов и использование ископаемого топлива(каждый год сжигается около 2 </a:t>
            </a:r>
            <a:r>
              <a:rPr lang="ru-RU" dirty="0" err="1">
                <a:solidFill>
                  <a:schemeClr val="tx1"/>
                </a:solidFill>
              </a:rPr>
              <a:t>млрд.т</a:t>
            </a:r>
            <a:r>
              <a:rPr lang="ru-RU" dirty="0">
                <a:solidFill>
                  <a:schemeClr val="tx1"/>
                </a:solidFill>
              </a:rPr>
              <a:t> ископаемого топлива, а в атмосферу попадает почти 5,5 </a:t>
            </a:r>
            <a:r>
              <a:rPr lang="ru-RU" dirty="0" err="1">
                <a:solidFill>
                  <a:schemeClr val="tx1"/>
                </a:solidFill>
              </a:rPr>
              <a:t>млрд.т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CO</a:t>
            </a:r>
            <a:r>
              <a:rPr lang="ru-RU" dirty="0">
                <a:solidFill>
                  <a:schemeClr val="tx1"/>
                </a:solidFill>
              </a:rPr>
              <a:t>2 );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Лесные пожары;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Сжигание углеродного ископаемого топлива (уголь, торф, нефть, газ);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Извержение вулканов.</a:t>
            </a:r>
          </a:p>
        </p:txBody>
      </p:sp>
      <p:pic>
        <p:nvPicPr>
          <p:cNvPr id="6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124744"/>
            <a:ext cx="3657600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1924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0208" y="18864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Изменение климата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Последствия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331640"/>
            <a:ext cx="4098377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1259632" y="4077072"/>
            <a:ext cx="63367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Угроза для экосистем и биоразнообразия;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Повышение уровня моря;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Таяние ледников;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Изменение частоты и интенсивности выпадения осадков;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Опустынивание, сокращение запаса грунтовых вод.</a:t>
            </a:r>
          </a:p>
        </p:txBody>
      </p:sp>
    </p:spTree>
    <p:extLst>
      <p:ext uri="{BB962C8B-B14F-4D97-AF65-F5344CB8AC3E}">
        <p14:creationId xmlns:p14="http://schemas.microsoft.com/office/powerpoint/2010/main" val="45928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2213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Изменение климата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Меры по предотвращению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979" y="1844824"/>
            <a:ext cx="2923633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20210" y="1916832"/>
            <a:ext cx="3888432" cy="25462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На сегодняшний день основным мировым соглашением о противодействии глобальному потеплению является Киотский протокол (согласован в 1977 г., вступил в силу в 2005 г.), дополнение к Рамочной конвенции ООН об изменении климата.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625" y="4149080"/>
            <a:ext cx="69847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Сокращение выбросов углекислого и других парниковых газов в атмосферу Земли.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Восстановление равновесия в биохимическом цикле углерода за счёт увеличения фотосинтезирующей растительной биомассы.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dirty="0" smtClean="0"/>
              <a:t>Увеличение </a:t>
            </a:r>
            <a:r>
              <a:rPr lang="ru-RU" dirty="0"/>
              <a:t>КПД использования горючего.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dirty="0"/>
              <a:t>Внедрение новых видов экологически чистой энергии.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dirty="0"/>
              <a:t>Прекращение сведения лесов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dirty="0"/>
              <a:t>Организация и поддержка кампаний по посадке деревьев.</a:t>
            </a:r>
          </a:p>
        </p:txBody>
      </p:sp>
    </p:spTree>
    <p:extLst>
      <p:ext uri="{BB962C8B-B14F-4D97-AF65-F5344CB8AC3E}">
        <p14:creationId xmlns:p14="http://schemas.microsoft.com/office/powerpoint/2010/main" val="14465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6800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Кислотные дожди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Суть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916832"/>
            <a:ext cx="3657600" cy="20852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43980" y="4365104"/>
            <a:ext cx="7313240" cy="1756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Кислотные дожди (туманы, снег) представляют собой осадки с повышенной кислотностью. Наблюдается понижение </a:t>
            </a:r>
            <a:r>
              <a:rPr lang="en-US" dirty="0">
                <a:solidFill>
                  <a:schemeClr val="tx1"/>
                </a:solidFill>
              </a:rPr>
              <a:t>pH</a:t>
            </a:r>
            <a:r>
              <a:rPr lang="ru-RU" dirty="0">
                <a:solidFill>
                  <a:schemeClr val="tx1"/>
                </a:solidFill>
              </a:rPr>
              <a:t> дождевых осадков из-за загрязнений воздуха кислотными оксидами, обычно оксидами серы и оксидами азота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</a:rPr>
              <a:t>SO</a:t>
            </a:r>
            <a:r>
              <a:rPr lang="en-US" sz="12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 + H</a:t>
            </a:r>
            <a:r>
              <a:rPr lang="en-US" sz="12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O 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H</a:t>
            </a:r>
            <a:r>
              <a:rPr lang="en-US" sz="1200" dirty="0" smtClean="0">
                <a:solidFill>
                  <a:schemeClr val="tx1"/>
                </a:solidFill>
                <a:sym typeface="Wingdings" panose="05000000000000000000" pitchFamily="2" charset="2"/>
              </a:rPr>
              <a:t>2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SO</a:t>
            </a:r>
            <a:r>
              <a:rPr lang="en-US" sz="1200" dirty="0" smtClean="0">
                <a:solidFill>
                  <a:schemeClr val="tx1"/>
                </a:solidFill>
                <a:sym typeface="Wingdings" panose="05000000000000000000" pitchFamily="2" charset="2"/>
              </a:rPr>
              <a:t>3</a:t>
            </a:r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72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4419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Кислотные дожди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Источники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22" y="2204864"/>
            <a:ext cx="3657600" cy="205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14800" y="2332037"/>
            <a:ext cx="3657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Выбрасываемые в атмосферу оксиды серы и азота реагируют с парами воды.  В результате этой реакции образуются кислоты – серная и азотная. Часть оксидов превращаются в кислоты, отчего и осадки становятся кислыми.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9592" y="4523062"/>
            <a:ext cx="7272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Обычно кислотность на 2/3 обусловлена присутствием серной и на 1/3 азотной кислот. Кислотность осадков зависит как от количества кислот, так и от количества воды, в которой они растворены.</a:t>
            </a:r>
          </a:p>
        </p:txBody>
      </p:sp>
    </p:spTree>
    <p:extLst>
      <p:ext uri="{BB962C8B-B14F-4D97-AF65-F5344CB8AC3E}">
        <p14:creationId xmlns:p14="http://schemas.microsoft.com/office/powerpoint/2010/main" val="294423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196" y="26045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Кислотные дожди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Последствия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5" y="1768157"/>
            <a:ext cx="3264363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91377" y="4581128"/>
            <a:ext cx="7313240" cy="17610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Изменение уровня жизни в водоёмах и в почве, а как результат – к исчезновению рыб и усыхания лесов. На человека это явление оказывает влияние, в первую очередь, в качестве аллергических заболеваний органов дыхания.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646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Кислотные дожди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Меры по предотвращению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628800"/>
            <a:ext cx="3657600" cy="24389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65920" y="4221088"/>
            <a:ext cx="7529264" cy="16890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Основная мера – подщелачивание путём известкования почв и озёр, а также сокращение выбросов кислотообразующих веществ за счёт изменения стратегии производства, что возможно при замене топлива на электростанциях, строительство альтернативных электростанций, поиске новых источников энергии, экономии энергии, совершенствовании старых и внедрении безотходных технологий.</a:t>
            </a:r>
          </a:p>
          <a:p>
            <a:pPr marL="0" indent="0">
              <a:buNone/>
            </a:pPr>
            <a:endParaRPr lang="ru-RU" dirty="0"/>
          </a:p>
          <a:p>
            <a:pPr marL="36576" indent="0" algn="just">
              <a:buNone/>
            </a:pP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902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Опустынивание и исчезновение лесов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Суть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34" y="2260510"/>
            <a:ext cx="3657600" cy="2392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2838" y="2420888"/>
            <a:ext cx="3657600" cy="384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Распространение пустынь в целом ряде случаев определяется многими природными факторами и является естественным процессом, связанным с уменьшением увлажнённости территории, 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36576" indent="0" algn="just">
              <a:buNone/>
            </a:pP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0984" y="4904618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однако уже многие годы человек активно влияет на усиление этого процесса.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19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467600" cy="10129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Опустынивание и исчезновение лесов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Источники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780928"/>
            <a:ext cx="3611880" cy="24106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1917611"/>
            <a:ext cx="4049216" cy="4137323"/>
          </a:xfrm>
        </p:spPr>
        <p:txBody>
          <a:bodyPr>
            <a:normAutofit lnSpcReduction="10000"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Нехватка водных ресурсов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Климатические изменения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chemeClr val="tx1"/>
                </a:solidFill>
              </a:rPr>
              <a:t>Перепас</a:t>
            </a:r>
            <a:r>
              <a:rPr lang="ru-RU" dirty="0">
                <a:solidFill>
                  <a:schemeClr val="tx1"/>
                </a:solidFill>
              </a:rPr>
              <a:t> скота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Биологическая гибель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Засоление грунта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Понижение уровня подземных вод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Прекращение мелиоративных работ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Нерациональная деятельность человека относительно использования земли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418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Опустынивание и исчезновение лесов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Последствия и меры по предотвращению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560" y="1700808"/>
            <a:ext cx="3657600" cy="24370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6396" y="4725144"/>
            <a:ext cx="7529264" cy="140101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Современные потери продуктивных земель приведут к тому, что к концу столетия мир может лишиться почти 1/3 своих пахотных земель.</a:t>
            </a:r>
          </a:p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Соблюдение Конвенции ООН по борьбе с опустыниванием; проведение практических мероприятий по борьбе с деградацией почв и опустыниванием; восстановление плодородия почв.</a:t>
            </a:r>
          </a:p>
        </p:txBody>
      </p:sp>
    </p:spTree>
    <p:extLst>
      <p:ext uri="{BB962C8B-B14F-4D97-AF65-F5344CB8AC3E}">
        <p14:creationId xmlns:p14="http://schemas.microsoft.com/office/powerpoint/2010/main" val="331638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0805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Загрязнение свинцом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Суть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528" y="1250840"/>
            <a:ext cx="365760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2892" y="4653136"/>
            <a:ext cx="7848872" cy="13290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Проблема загрязнения окружающей среды свинцом и его соединениями является для России наиболее острой и опасной. Свинец поставляет цветня металлургия, причём 94% этого металла выбрасывается в атмосферу.</a:t>
            </a:r>
          </a:p>
          <a:p>
            <a:pPr marL="0" indent="0" algn="ctr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66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Загрязнение свинцом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Источники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348880"/>
            <a:ext cx="3395972" cy="2307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00600" y="2493913"/>
            <a:ext cx="4121224" cy="2980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В настоящее время можно перечислить очень много областей применения свинца: производство аккумуляторов, </a:t>
            </a:r>
            <a:r>
              <a:rPr lang="ru-RU" dirty="0" err="1" smtClean="0">
                <a:solidFill>
                  <a:schemeClr val="tx1"/>
                </a:solidFill>
              </a:rPr>
              <a:t>освинцовка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внутренней поверхности химической аппаратуры, трубы для перекачки кислот: сточные трубы химических лабораторий, 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944" y="4725144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военная техника, производство электрических кабелей и т.д. – всё это требует много чистого свинца.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998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168" y="-25714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Загрязнение свинцом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Последствия </a:t>
            </a:r>
            <a:r>
              <a:rPr lang="ru-RU" dirty="0" smtClean="0">
                <a:solidFill>
                  <a:schemeClr val="tx1"/>
                </a:solidFill>
              </a:rPr>
              <a:t>и меры </a:t>
            </a:r>
            <a:r>
              <a:rPr lang="ru-RU" dirty="0">
                <a:solidFill>
                  <a:schemeClr val="tx1"/>
                </a:solidFill>
              </a:rPr>
              <a:t>по предотвращению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679" y="1484784"/>
            <a:ext cx="2812577" cy="21094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5536" y="3584871"/>
            <a:ext cx="7488832" cy="3993307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ru-RU" dirty="0">
                <a:solidFill>
                  <a:schemeClr val="tx1"/>
                </a:solidFill>
              </a:rPr>
              <a:t>Свинец активно влияет на синтез белка, энергетический баланс клетки и её генетический аппарат. Многие факты говорят в пользу </a:t>
            </a:r>
            <a:r>
              <a:rPr lang="ru-RU" dirty="0" err="1">
                <a:solidFill>
                  <a:schemeClr val="tx1"/>
                </a:solidFill>
              </a:rPr>
              <a:t>денатурационного</a:t>
            </a:r>
            <a:r>
              <a:rPr lang="ru-RU" dirty="0">
                <a:solidFill>
                  <a:schemeClr val="tx1"/>
                </a:solidFill>
              </a:rPr>
              <a:t> механизма действия. Свинец нарушает синтез </a:t>
            </a:r>
            <a:r>
              <a:rPr lang="ru-RU" dirty="0" err="1">
                <a:solidFill>
                  <a:schemeClr val="tx1"/>
                </a:solidFill>
              </a:rPr>
              <a:t>порфиринов</a:t>
            </a:r>
            <a:r>
              <a:rPr lang="ru-RU" dirty="0">
                <a:solidFill>
                  <a:schemeClr val="tx1"/>
                </a:solidFill>
              </a:rPr>
              <a:t>, угнетая ряд ферментов, участвующих в их обмене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Совершенствование производственных технологий: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Изменение технологии производства свинца и его сплавов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Проведение технического перевооружения  аккумуляторных заводов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Отказ от использования свинцовых пигментов в </a:t>
            </a:r>
            <a:r>
              <a:rPr lang="ru-RU" dirty="0" smtClean="0">
                <a:solidFill>
                  <a:schemeClr val="tx1"/>
                </a:solidFill>
              </a:rPr>
              <a:t>производстве</a:t>
            </a:r>
            <a:endParaRPr lang="ru-RU" dirty="0">
              <a:solidFill>
                <a:schemeClr val="tx1"/>
              </a:solidFill>
            </a:endParaRPr>
          </a:p>
          <a:p>
            <a:pPr marL="36576" indent="0" algn="ctr">
              <a:buNone/>
            </a:pP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279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Загрязнение Мирового океана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Суть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772816"/>
            <a:ext cx="3657600" cy="28138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5968" y="4912964"/>
            <a:ext cx="7385248" cy="1112987"/>
          </a:xfrm>
        </p:spPr>
        <p:txBody>
          <a:bodyPr>
            <a:noAutofit/>
          </a:bodyPr>
          <a:lstStyle/>
          <a:p>
            <a:pPr marL="36576" indent="0" algn="just">
              <a:buNone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Развитие цивилизации привело к усилению загрязнения Мирового океана. Ситуация начала ухудшаться примерно с середины ХХ века, что было связано с развитием химической и нефтеперерабатывающей промышленности.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346235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Загрязнение </a:t>
            </a:r>
            <a:r>
              <a:rPr lang="ru-RU" dirty="0">
                <a:solidFill>
                  <a:schemeClr val="tx1"/>
                </a:solidFill>
              </a:rPr>
              <a:t>М</a:t>
            </a:r>
            <a:r>
              <a:rPr lang="ru-RU" dirty="0" smtClean="0">
                <a:solidFill>
                  <a:schemeClr val="tx1"/>
                </a:solidFill>
              </a:rPr>
              <a:t>ирового океана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Источники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348880"/>
            <a:ext cx="3657600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7584" y="2348880"/>
            <a:ext cx="3657600" cy="387789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нефть и нефтепродукты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сточные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воды; химикаты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тяжелые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металлы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радиоактивные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отходы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пластмассовые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отходы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ртуть.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75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Загрязнение Мирового океана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Последствия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780928"/>
            <a:ext cx="3657600" cy="2057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7544" y="1844824"/>
            <a:ext cx="3657600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Нарушение устойчивости экосистем;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Насыщение воды «биогенными элементами»;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Снижение биологической продуктивности;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Вымирание морских животных;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Появление мутагенеза (</a:t>
            </a:r>
            <a:r>
              <a:rPr lang="ru-RU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мутирование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и канцерогенеза (развитие опухолей);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Загрязнение прибрежных районов.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453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Загрязнение Мирового океана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Меры по предотвращению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765" y="2636912"/>
            <a:ext cx="3816424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7565" y="2132856"/>
            <a:ext cx="3905200" cy="452596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очистительных сооружений;</a:t>
            </a:r>
          </a:p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экологически чистых судов;</a:t>
            </a:r>
          </a:p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Урегулирование отлова водных обитателей;</a:t>
            </a:r>
          </a:p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Охрана водных пространств от загрязнения;</a:t>
            </a:r>
          </a:p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Штрафы за сброс отходов и загрязнение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540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Демографическая проблема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Суть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75" y="2245418"/>
            <a:ext cx="3817649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83224" y="1988840"/>
            <a:ext cx="3977208" cy="4525963"/>
          </a:xfrm>
        </p:spPr>
        <p:txBody>
          <a:bodyPr>
            <a:normAutofit/>
          </a:bodyPr>
          <a:lstStyle/>
          <a:p>
            <a:pPr marL="36576" indent="0" algn="just">
              <a:buNone/>
            </a:pP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настоящее время значительное внимание уделяется демографической проблеме, то есть экологическим проблемам народонаселения. За последние десятилетия стал очевидным ускоряющийся рост населения Земли, что входит в противоречие с законами экологического и биологического равновесия. </a:t>
            </a: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4797152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Ещё в прошлом веке многодетные семьи были характерны для большинства государств. Сейчас же в конце другого столетия во многих странах живут главным образом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малодетные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бездетные семьи, но этот факт не мешает неуклонному росту населения Земли.</a:t>
            </a:r>
          </a:p>
        </p:txBody>
      </p:sp>
    </p:spTree>
    <p:extLst>
      <p:ext uri="{BB962C8B-B14F-4D97-AF65-F5344CB8AC3E}">
        <p14:creationId xmlns:p14="http://schemas.microsoft.com/office/powerpoint/2010/main" val="121307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Демографическая проблема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Источники проблемы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700808"/>
            <a:ext cx="3048000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2952" y="4437112"/>
            <a:ext cx="7632848" cy="1905075"/>
          </a:xfrm>
        </p:spPr>
        <p:txBody>
          <a:bodyPr>
            <a:normAutofit fontScale="70000" lnSpcReduction="20000"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низкий уровень образования; </a:t>
            </a:r>
            <a:endParaRPr lang="ru-RU" sz="23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общинное </a:t>
            </a:r>
            <a:r>
              <a:rPr lang="ru-RU" sz="2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владение землей (земельный надел тем больше, чем больше людей находится в общине</a:t>
            </a:r>
            <a:r>
              <a:rPr lang="ru-RU" sz="2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algn="just">
              <a:buFont typeface="Arial" pitchFamily="34" charset="0"/>
              <a:buChar char="•"/>
            </a:pPr>
            <a:r>
              <a:rPr lang="ru-RU" sz="2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низкая </a:t>
            </a:r>
            <a:r>
              <a:rPr lang="ru-RU" sz="2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производительность труда в основной отрасли экономике – в сельском хозяйстве</a:t>
            </a:r>
            <a:r>
              <a:rPr lang="ru-RU" sz="2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ru-RU" sz="2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религиозные </a:t>
            </a:r>
            <a:r>
              <a:rPr lang="ru-RU" sz="2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традиции и верования, ориентированные </a:t>
            </a:r>
            <a:r>
              <a:rPr lang="ru-RU" sz="2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многодетность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571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Демографическая проблема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Последствия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132856"/>
            <a:ext cx="3087688" cy="31907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67944" y="2697150"/>
            <a:ext cx="3657600" cy="2808311"/>
          </a:xfrm>
        </p:spPr>
        <p:txBody>
          <a:bodyPr>
            <a:normAutofit/>
          </a:bodyPr>
          <a:lstStyle/>
          <a:p>
            <a:pPr marL="36576" indent="0" algn="just">
              <a:buNone/>
            </a:pP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 народонаселения резко расширил масштабы и объёмы хозяйственной деятельности, что привело к потере естественной устойчивости </a:t>
            </a:r>
            <a:r>
              <a:rPr lang="ru-RU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биоты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нарушению экологической ниши человека.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859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Демографическая проблема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Меры по предотвращению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611560" y="1556792"/>
            <a:ext cx="7776864" cy="4536504"/>
          </a:xfrm>
        </p:spPr>
        <p:txBody>
          <a:bodyPr>
            <a:noAutofit/>
          </a:bodyPr>
          <a:lstStyle/>
          <a:p>
            <a:pPr algn="just" fontAlgn="base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воплощение демографической политики;</a:t>
            </a:r>
          </a:p>
          <a:p>
            <a:pPr algn="just" fontAlgn="base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урегулирование численности жителей, посредством осуществления планирования семьи;</a:t>
            </a:r>
          </a:p>
          <a:p>
            <a:pPr algn="just" fontAlgn="base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осуществление новообразований, носящих социально-экономический характер, которые приведут к увеличению уровня жизни и, кроме того, стабилизируют численность жителей посредством уменьшения рождаемости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just" fontAlgn="base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осуществление мероприятий по сбору, анализу и огласке сведений о состоянии демографической ситуации;</a:t>
            </a:r>
          </a:p>
          <a:p>
            <a:pPr algn="just" fontAlgn="base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предписаний для государств-членов ООН и международного сообщества по реализации демографической политики;</a:t>
            </a:r>
          </a:p>
          <a:p>
            <a:pPr algn="just" fontAlgn="base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существующих проблем населения, синтезирование экономических, социальных, демографических и экологических процессов;</a:t>
            </a:r>
          </a:p>
          <a:p>
            <a:pPr algn="just" fontAlgn="base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мероприятий, имеющих межправительственный характер, по 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населению</a:t>
            </a:r>
            <a:r>
              <a:rPr lang="ru-RU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586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1438" y="844550"/>
            <a:ext cx="4464050" cy="3295650"/>
          </a:xfrm>
          <a:ln/>
        </p:spPr>
        <p:txBody>
          <a:bodyPr tIns="7239">
            <a:normAutofit fontScale="90000"/>
          </a:bodyPr>
          <a:lstStyle/>
          <a:p>
            <a:pPr algn="l">
              <a:lnSpc>
                <a:spcPct val="97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altLang="ru-RU" sz="1900">
                <a:latin typeface="Trebuchet MS" panose="020B0603020202020204" pitchFamily="34" charset="0"/>
                <a:cs typeface="Times New Roman" panose="02020603050405020304" pitchFamily="18" charset="0"/>
              </a:rPr>
              <a:t>1. Экологические проблемы планетарного масштаба, которые влияют на качество жизни всех людей на Земле </a:t>
            </a:r>
            <a:br>
              <a:rPr lang="ru-RU" altLang="ru-RU" sz="190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ru-RU" altLang="ru-RU" sz="1900">
                <a:latin typeface="Trebuchet MS" panose="020B0603020202020204" pitchFamily="34" charset="0"/>
                <a:cs typeface="Times New Roman" panose="02020603050405020304" pitchFamily="18" charset="0"/>
              </a:rPr>
              <a:t>2. Глобальная проблема человечества, связанная с продолжающимся значительным приростом населения Земли.</a:t>
            </a:r>
            <a:br>
              <a:rPr lang="ru-RU" altLang="ru-RU" sz="190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ru-RU" altLang="ru-RU" sz="1900">
                <a:latin typeface="Trebuchet MS" panose="020B0603020202020204" pitchFamily="34" charset="0"/>
                <a:cs typeface="Times New Roman" panose="02020603050405020304" pitchFamily="18" charset="0"/>
              </a:rPr>
              <a:t>3. Слой атмосферы, защищающий Землю от ультрафиолетового излучения Солнца.</a:t>
            </a:r>
            <a: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-41275" y="3890963"/>
            <a:ext cx="4505325" cy="276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239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7000"/>
              </a:lnSpc>
            </a:pPr>
            <a:r>
              <a:rPr lang="ru-RU" altLang="ru-RU" sz="1900">
                <a:latin typeface="Trebuchet MS" panose="020B0603020202020204" pitchFamily="34" charset="0"/>
                <a:cs typeface="Times New Roman" panose="02020603050405020304" pitchFamily="18" charset="0"/>
              </a:rPr>
              <a:t>4. Осадки с повышенной кислотностью</a:t>
            </a:r>
          </a:p>
          <a:p>
            <a:pPr>
              <a:lnSpc>
                <a:spcPct val="97000"/>
              </a:lnSpc>
            </a:pPr>
            <a:r>
              <a:rPr lang="ru-RU" altLang="ru-RU" sz="1900">
                <a:latin typeface="Trebuchet MS" panose="020B0603020202020204" pitchFamily="34" charset="0"/>
                <a:cs typeface="Times New Roman" panose="02020603050405020304" pitchFamily="18" charset="0"/>
              </a:rPr>
              <a:t>5. Повышение температуры поверхности Земли по причине нагрева нижних слоёв атмосферы скоплением парниковых газов – это … эффект. </a:t>
            </a:r>
            <a:br>
              <a:rPr lang="ru-RU" altLang="ru-RU" sz="190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ru-RU" altLang="ru-RU" sz="1900">
                <a:latin typeface="Trebuchet MS" panose="020B0603020202020204" pitchFamily="34" charset="0"/>
                <a:cs typeface="Times New Roman" panose="02020603050405020304" pitchFamily="18" charset="0"/>
              </a:rPr>
              <a:t>6. Природная маслянистая горючая жидкость со специфическим запахом</a:t>
            </a:r>
            <a:r>
              <a:rPr lang="ru-RU" altLang="ru-RU" sz="2000">
                <a:latin typeface="Trebuchet MS" panose="020B0603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3315" name="Group 3"/>
          <p:cNvGraphicFramePr>
            <a:graphicFrameLocks noGrp="1"/>
          </p:cNvGraphicFramePr>
          <p:nvPr/>
        </p:nvGraphicFramePr>
        <p:xfrm>
          <a:off x="4570413" y="336550"/>
          <a:ext cx="4319587" cy="6024570"/>
        </p:xfrm>
        <a:graphic>
          <a:graphicData uri="http://schemas.openxmlformats.org/drawingml/2006/table">
            <a:tbl>
              <a:tblPr/>
              <a:tblGrid>
                <a:gridCol w="392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21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21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21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21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211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68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2.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4.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5.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3.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6.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1.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Г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Л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О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Б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А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Л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Ь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Н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Ы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Е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1000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3871" name="Text Box 559"/>
          <p:cNvSpPr txBox="1">
            <a:spLocks noChangeArrowheads="1"/>
          </p:cNvSpPr>
          <p:nvPr/>
        </p:nvSpPr>
        <p:spPr bwMode="auto">
          <a:xfrm>
            <a:off x="0" y="360363"/>
            <a:ext cx="4802188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619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7000"/>
              </a:lnSpc>
            </a:pPr>
            <a:r>
              <a:rPr lang="ru-RU" altLang="ru-RU" sz="2000">
                <a:solidFill>
                  <a:srgbClr val="73C23F"/>
                </a:solidFill>
                <a:latin typeface="Trebuchet MS" panose="020B0603020202020204" pitchFamily="34" charset="0"/>
              </a:rPr>
              <a:t>Глобальные экологические проблемы.</a:t>
            </a:r>
          </a:p>
        </p:txBody>
      </p:sp>
    </p:spTree>
    <p:extLst>
      <p:ext uri="{BB962C8B-B14F-4D97-AF65-F5344CB8AC3E}">
        <p14:creationId xmlns:p14="http://schemas.microsoft.com/office/powerpoint/2010/main" val="154273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7" name="Group 1"/>
          <p:cNvGraphicFramePr>
            <a:graphicFrameLocks noGrp="1"/>
          </p:cNvGraphicFramePr>
          <p:nvPr/>
        </p:nvGraphicFramePr>
        <p:xfrm>
          <a:off x="1773238" y="614363"/>
          <a:ext cx="4319587" cy="6024570"/>
        </p:xfrm>
        <a:graphic>
          <a:graphicData uri="http://schemas.openxmlformats.org/drawingml/2006/table">
            <a:tbl>
              <a:tblPr/>
              <a:tblGrid>
                <a:gridCol w="392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21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21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21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21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211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68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2.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Д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4.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5.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Е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3.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К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П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М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О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И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А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6.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О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З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С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Р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Н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1.</a:t>
                      </a: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Г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Л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О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Б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А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Л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Ь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Н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Ы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Е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Р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Н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О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И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Ф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А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О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Т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К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Т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Ф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В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Н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О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Ь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И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Ы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Ы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В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Ч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Й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Е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Ы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Е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Й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С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К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А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1000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</a:rPr>
                        <a:t>Я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</a:tabLst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46800" marB="46800" horzOverflow="overflow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4893" name="Text Box 557"/>
          <p:cNvSpPr txBox="1">
            <a:spLocks noChangeArrowheads="1"/>
          </p:cNvSpPr>
          <p:nvPr/>
        </p:nvSpPr>
        <p:spPr bwMode="auto">
          <a:xfrm>
            <a:off x="1773238" y="228600"/>
            <a:ext cx="4802187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619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7000"/>
              </a:lnSpc>
            </a:pPr>
            <a:r>
              <a:rPr lang="ru-RU" altLang="ru-RU" sz="2000" dirty="0">
                <a:solidFill>
                  <a:srgbClr val="73C23F"/>
                </a:solidFill>
                <a:latin typeface="Trebuchet MS" panose="020B0603020202020204" pitchFamily="34" charset="0"/>
              </a:rPr>
              <a:t>Глобальные экологические </a:t>
            </a:r>
            <a:r>
              <a:rPr lang="ru-RU" altLang="ru-RU" sz="2000" dirty="0" smtClean="0">
                <a:solidFill>
                  <a:srgbClr val="73C23F"/>
                </a:solidFill>
                <a:latin typeface="Trebuchet MS" panose="020B0603020202020204" pitchFamily="34" charset="0"/>
              </a:rPr>
              <a:t>проблемы</a:t>
            </a:r>
          </a:p>
          <a:p>
            <a:pPr algn="ctr">
              <a:lnSpc>
                <a:spcPct val="97000"/>
              </a:lnSpc>
            </a:pPr>
            <a:r>
              <a:rPr lang="ru-RU" altLang="ru-RU" sz="2000" dirty="0" smtClean="0">
                <a:solidFill>
                  <a:srgbClr val="73C23F"/>
                </a:solidFill>
                <a:latin typeface="Trebuchet MS" panose="020B0603020202020204" pitchFamily="34" charset="0"/>
              </a:rPr>
              <a:t>(ответы)</a:t>
            </a:r>
            <a:br>
              <a:rPr lang="ru-RU" altLang="ru-RU" sz="2000" dirty="0" smtClean="0">
                <a:solidFill>
                  <a:srgbClr val="73C23F"/>
                </a:solidFill>
                <a:latin typeface="Trebuchet MS" panose="020B0603020202020204" pitchFamily="34" charset="0"/>
              </a:rPr>
            </a:br>
            <a:endParaRPr lang="ru-RU" altLang="ru-RU" sz="2000" dirty="0">
              <a:solidFill>
                <a:srgbClr val="73C23F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76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403350" y="76200"/>
            <a:ext cx="63468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altLang="ru-RU" dirty="0">
                <a:latin typeface="Trebuchet MS" panose="020B0603020202020204" pitchFamily="34" charset="0"/>
              </a:rPr>
              <a:t> </a:t>
            </a:r>
            <a:r>
              <a:rPr lang="ru-RU" altLang="ru-RU" sz="4000" dirty="0">
                <a:solidFill>
                  <a:srgbClr val="81D41A"/>
                </a:solidFill>
                <a:latin typeface="Trebuchet MS" panose="020B0603020202020204" pitchFamily="34" charset="0"/>
              </a:rPr>
              <a:t>Ребусы</a:t>
            </a:r>
            <a:r>
              <a:rPr lang="ru-RU" altLang="ru-RU" dirty="0">
                <a:latin typeface="Trebuchet MS" panose="020B0603020202020204" pitchFamily="34" charset="0"/>
              </a:rPr>
              <a:t>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225" y="963613"/>
            <a:ext cx="1798638" cy="119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755650"/>
            <a:ext cx="1868487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522538" y="1057275"/>
            <a:ext cx="1365250" cy="130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 НЫЕ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6002338" y="1047750"/>
            <a:ext cx="765175" cy="130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 И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898775"/>
            <a:ext cx="129540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1979613" y="2481263"/>
            <a:ext cx="2230437" cy="130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 НОВЫЙ</a:t>
            </a:r>
          </a:p>
        </p:txBody>
      </p:sp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590800"/>
            <a:ext cx="1998663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6381750" y="2517775"/>
            <a:ext cx="746125" cy="130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 Й</a:t>
            </a:r>
          </a:p>
        </p:txBody>
      </p:sp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3959225"/>
            <a:ext cx="2271712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2925763" y="4505325"/>
            <a:ext cx="4246562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,,,,,КЛАССОВЫЙ</a:t>
            </a: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2916238" y="5219700"/>
            <a:ext cx="5183187" cy="70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ru-RU" sz="4000">
                <a:latin typeface="Trebuchet MS" panose="020B0603020202020204" pitchFamily="34" charset="0"/>
              </a:rPr>
              <a:t>ЭХО,, ФФ ,,,ОБЪЕКТ</a:t>
            </a:r>
          </a:p>
        </p:txBody>
      </p:sp>
    </p:spTree>
    <p:extLst>
      <p:ext uri="{BB962C8B-B14F-4D97-AF65-F5344CB8AC3E}">
        <p14:creationId xmlns:p14="http://schemas.microsoft.com/office/powerpoint/2010/main" val="19079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036637" y="99348"/>
            <a:ext cx="634682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sz="2000" dirty="0">
                <a:latin typeface="+mj-lt"/>
                <a:cs typeface="Times New Roman" panose="02020603050405020304" pitchFamily="18" charset="0"/>
              </a:rPr>
              <a:t>Тест на тему: «Глобальные экологические проблемы»</a:t>
            </a:r>
            <a:endParaRPr lang="ru-RU" altLang="ru-RU" sz="20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522538" y="1057275"/>
            <a:ext cx="1365250" cy="70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ru-RU" sz="4000" dirty="0" smtClean="0">
                <a:latin typeface="Trebuchet MS" panose="020B0603020202020204" pitchFamily="34" charset="0"/>
              </a:rPr>
              <a:t> </a:t>
            </a:r>
            <a:endParaRPr lang="ru-RU" altLang="ru-RU" sz="4000" dirty="0">
              <a:latin typeface="Trebuchet MS" panose="020B0603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6912768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base">
              <a:spcAft>
                <a:spcPts val="0"/>
              </a:spcAft>
              <a:tabLst>
                <a:tab pos="457200" algn="l"/>
              </a:tabLst>
            </a:pP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Выберите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вариант ответа. Кислотные дожди являются следствием выбросов в атмосферу: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а) углекислого газа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б) оксидов серы и азота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в) метана и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озона</a:t>
            </a:r>
            <a:endParaRPr lang="en-US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fontAlgn="base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ответа. Нехватка водных ресурсов,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перепас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скота, засоление грунта приводят к следующей глобальной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сокращение озонового слоя</a:t>
            </a: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кислотные дожди</a:t>
            </a: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опустынивание и исчезновение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лесов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ответа. К глобальным экологическим проблемам не относятся:</a:t>
            </a: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демографическая проблема</a:t>
            </a: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загрязнение свинцом</a:t>
            </a: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прорыв трубы в системе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отопления</a:t>
            </a:r>
          </a:p>
          <a:p>
            <a:pPr lvl="0" fontAlgn="base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между глобальной экологической проблемой и причиной ее возникновения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311186"/>
              </p:ext>
            </p:extLst>
          </p:nvPr>
        </p:nvGraphicFramePr>
        <p:xfrm>
          <a:off x="611560" y="3789040"/>
          <a:ext cx="6077585" cy="1005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8920">
                  <a:extLst>
                    <a:ext uri="{9D8B030D-6E8A-4147-A177-3AD203B41FA5}">
                      <a16:colId xmlns:a16="http://schemas.microsoft.com/office/drawing/2014/main" val="3170783841"/>
                    </a:ext>
                  </a:extLst>
                </a:gridCol>
                <a:gridCol w="1519555">
                  <a:extLst>
                    <a:ext uri="{9D8B030D-6E8A-4147-A177-3AD203B41FA5}">
                      <a16:colId xmlns:a16="http://schemas.microsoft.com/office/drawing/2014/main" val="2613862185"/>
                    </a:ext>
                  </a:extLst>
                </a:gridCol>
                <a:gridCol w="1519555">
                  <a:extLst>
                    <a:ext uri="{9D8B030D-6E8A-4147-A177-3AD203B41FA5}">
                      <a16:colId xmlns:a16="http://schemas.microsoft.com/office/drawing/2014/main" val="4212698957"/>
                    </a:ext>
                  </a:extLst>
                </a:gridCol>
                <a:gridCol w="1519555">
                  <a:extLst>
                    <a:ext uri="{9D8B030D-6E8A-4147-A177-3AD203B41FA5}">
                      <a16:colId xmlns:a16="http://schemas.microsoft.com/office/drawing/2014/main" val="2907679877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демографическая проблема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изменение климата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сокращение озонового слоя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загрязнение свинцом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а) парниковый эффект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б) полёты ракет и высотных самолётов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в) производство аккумуляторов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г) низкий уровень образования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405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</a:rPr>
                        <a:t>1.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9281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7145302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23528" y="4992037"/>
            <a:ext cx="72007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base">
              <a:spcAft>
                <a:spcPts val="0"/>
              </a:spcAft>
              <a:tabLst>
                <a:tab pos="457200" algn="l"/>
              </a:tabLst>
            </a:pP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Выберите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вариант ответа. Кислотные дожди оказывают влияние на человека в качестве: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а) онкологических заболеваний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б) аллергических заболеваний органов дыхания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в)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сердечно-сосудистых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заболеваний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96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036637" y="99348"/>
            <a:ext cx="634682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sz="2000" dirty="0">
                <a:latin typeface="+mj-lt"/>
                <a:cs typeface="Times New Roman" panose="02020603050405020304" pitchFamily="18" charset="0"/>
              </a:rPr>
              <a:t>Тест на тему: «Глобальные экологические проблемы»</a:t>
            </a:r>
            <a:endParaRPr lang="ru-RU" altLang="ru-RU" sz="20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522538" y="1057275"/>
            <a:ext cx="1365250" cy="70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ru-RU" sz="4000" dirty="0" smtClean="0">
                <a:latin typeface="Trebuchet MS" panose="020B0603020202020204" pitchFamily="34" charset="0"/>
              </a:rPr>
              <a:t> </a:t>
            </a:r>
            <a:endParaRPr lang="ru-RU" altLang="ru-RU" sz="4000" dirty="0">
              <a:latin typeface="Trebuchet MS" panose="020B0603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6912768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base">
              <a:spcAft>
                <a:spcPts val="0"/>
              </a:spcAft>
              <a:tabLst>
                <a:tab pos="457200" algn="l"/>
              </a:tabLst>
            </a:pP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Выберите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вариант ответа. Кислотные дожди являются следствием выбросов в атмосферу: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а) углекислого газа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б) оксидов серы и азота</a:t>
            </a:r>
            <a:endParaRPr lang="ru-RU" sz="1200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в) метана и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озона</a:t>
            </a:r>
            <a:endParaRPr lang="en-US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fontAlgn="base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ответа. Нехватка водных ресурсов,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перепас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скота, засоление грунта приводят к следующей глобальной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сокращение озонового слоя</a:t>
            </a: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кислотные дожди</a:t>
            </a:r>
          </a:p>
          <a:p>
            <a:pPr fontAlgn="base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опустынивание и исчезновение </a:t>
            </a:r>
            <a:r>
              <a:rPr lang="ru-RU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лесов</a:t>
            </a:r>
            <a:endParaRPr lang="en-US" sz="12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ответа. К глобальным экологическим проблемам не относятся:</a:t>
            </a: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демографическая проблема</a:t>
            </a: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загрязнение свинцом</a:t>
            </a:r>
          </a:p>
          <a:p>
            <a:pPr fontAlgn="base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прорыв трубы в системе </a:t>
            </a:r>
            <a:r>
              <a:rPr lang="ru-RU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отопления</a:t>
            </a:r>
          </a:p>
          <a:p>
            <a:pPr lvl="0" fontAlgn="base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между глобальной экологической проблемой и причиной ее возникновения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552444"/>
              </p:ext>
            </p:extLst>
          </p:nvPr>
        </p:nvGraphicFramePr>
        <p:xfrm>
          <a:off x="611560" y="3789040"/>
          <a:ext cx="6077585" cy="1005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8920">
                  <a:extLst>
                    <a:ext uri="{9D8B030D-6E8A-4147-A177-3AD203B41FA5}">
                      <a16:colId xmlns:a16="http://schemas.microsoft.com/office/drawing/2014/main" val="3170783841"/>
                    </a:ext>
                  </a:extLst>
                </a:gridCol>
                <a:gridCol w="1519555">
                  <a:extLst>
                    <a:ext uri="{9D8B030D-6E8A-4147-A177-3AD203B41FA5}">
                      <a16:colId xmlns:a16="http://schemas.microsoft.com/office/drawing/2014/main" val="2613862185"/>
                    </a:ext>
                  </a:extLst>
                </a:gridCol>
                <a:gridCol w="1519555">
                  <a:extLst>
                    <a:ext uri="{9D8B030D-6E8A-4147-A177-3AD203B41FA5}">
                      <a16:colId xmlns:a16="http://schemas.microsoft.com/office/drawing/2014/main" val="4212698957"/>
                    </a:ext>
                  </a:extLst>
                </a:gridCol>
                <a:gridCol w="1519555">
                  <a:extLst>
                    <a:ext uri="{9D8B030D-6E8A-4147-A177-3AD203B41FA5}">
                      <a16:colId xmlns:a16="http://schemas.microsoft.com/office/drawing/2014/main" val="2907679877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демографическая проблема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изменение климата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сокращение озонового слоя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загрязнение свинцом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а) парниковый эффект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б) полёты ракет и высотных самолётов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в) производство аккумуляторов</a:t>
                      </a: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г) низкий уровень образования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405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</a:rPr>
                        <a:t>1.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9281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Г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b="1" dirty="0" smtClean="0">
                          <a:effectLst/>
                        </a:rPr>
                        <a:t>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b="1" dirty="0" smtClean="0">
                          <a:effectLst/>
                        </a:rPr>
                        <a:t>Б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b="1" dirty="0" smtClean="0">
                          <a:effectLst/>
                        </a:rPr>
                        <a:t>В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7145302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23528" y="4992037"/>
            <a:ext cx="72007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base">
              <a:spcAft>
                <a:spcPts val="0"/>
              </a:spcAft>
              <a:tabLst>
                <a:tab pos="457200" algn="l"/>
              </a:tabLst>
            </a:pP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Выберите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вариант ответа. Кислотные дожди оказывают влияние на человека в качестве: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а) онкологических заболеваний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б) аллергических заболеваний органов дыхания</a:t>
            </a:r>
            <a:endParaRPr lang="ru-RU" sz="1200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 fontAlgn="base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в)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сердечно-сосудистых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заболеваний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87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Грань">
  <a:themeElements>
    <a:clrScheme name="Другая 8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3F7818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565</TotalTime>
  <Words>1890</Words>
  <Application>Microsoft Office PowerPoint</Application>
  <PresentationFormat>Экран (4:3)</PresentationFormat>
  <Paragraphs>315</Paragraphs>
  <Slides>34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2" baseType="lpstr">
      <vt:lpstr>Microsoft YaHei</vt:lpstr>
      <vt:lpstr>Arial</vt:lpstr>
      <vt:lpstr>Calibri</vt:lpstr>
      <vt:lpstr>Times New Roman</vt:lpstr>
      <vt:lpstr>Trebuchet MS</vt:lpstr>
      <vt:lpstr>Wingdings</vt:lpstr>
      <vt:lpstr>Wingdings 3</vt:lpstr>
      <vt:lpstr>Грань</vt:lpstr>
      <vt:lpstr>  Урок по теме: Экологический кризис. Глобальные экологические проблемы.</vt:lpstr>
      <vt:lpstr>Презентация PowerPoint</vt:lpstr>
      <vt:lpstr>В настоящее время глобальный экологический кризис включает в себя основные проблемы:</vt:lpstr>
      <vt:lpstr>Нарушение озонового слоя Суть проблемы</vt:lpstr>
      <vt:lpstr>Нарушение озонового слоя. Источники проблемы.</vt:lpstr>
      <vt:lpstr>Нарушение озонового слоя. Последствия.</vt:lpstr>
      <vt:lpstr>Нарушение озонового слоя Меры по предотвращению</vt:lpstr>
      <vt:lpstr>Изменение климата  Суть проблемы</vt:lpstr>
      <vt:lpstr>Изменение климата Источники проблемы</vt:lpstr>
      <vt:lpstr>Изменение климата Последствия </vt:lpstr>
      <vt:lpstr>Изменение климата Меры по предотвращению</vt:lpstr>
      <vt:lpstr>Кислотные дожди  Суть проблемы</vt:lpstr>
      <vt:lpstr>Кислотные дожди Источники проблемы</vt:lpstr>
      <vt:lpstr>Кислотные дожди Последствия</vt:lpstr>
      <vt:lpstr>Кислотные дожди Меры по предотвращению</vt:lpstr>
      <vt:lpstr>Опустынивание и исчезновение лесов Суть проблемы</vt:lpstr>
      <vt:lpstr>Опустынивание и исчезновение лесов  Источники проблемы</vt:lpstr>
      <vt:lpstr>Опустынивание и исчезновение лесов Последствия и меры по предотвращению</vt:lpstr>
      <vt:lpstr>Загрязнение свинцом Суть проблемы</vt:lpstr>
      <vt:lpstr>Загрязнение свинцом Источники проблемы</vt:lpstr>
      <vt:lpstr>Загрязнение свинцом Последствия и меры по предотвращению</vt:lpstr>
      <vt:lpstr>Загрязнение Мирового океана Суть проблемы</vt:lpstr>
      <vt:lpstr>Загрязнение Мирового океана Источники проблемы</vt:lpstr>
      <vt:lpstr>Загрязнение Мирового океана Последствия</vt:lpstr>
      <vt:lpstr>Загрязнение Мирового океана Меры по предотвращению</vt:lpstr>
      <vt:lpstr>Демографическая проблема Суть проблемы</vt:lpstr>
      <vt:lpstr>Демографическая проблема Источники проблемы</vt:lpstr>
      <vt:lpstr>Демографическая проблема Последствия</vt:lpstr>
      <vt:lpstr>Демографическая проблема Меры по предотвращению</vt:lpstr>
      <vt:lpstr>1. Экологические проблемы планетарного масштаба, которые влияют на качество жизни всех людей на Земле  2. Глобальная проблема человечества, связанная с продолжающимся значительным приростом населения Земли. 3. Слой атмосферы, защищающий Землю от ультрафиолетового излучения Солнца. 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Экологический кризис. Глобальные экологические проблемы.</dc:title>
  <dc:creator>ADMIN</dc:creator>
  <cp:lastModifiedBy>EXARRIOR</cp:lastModifiedBy>
  <cp:revision>63</cp:revision>
  <dcterms:modified xsi:type="dcterms:W3CDTF">2020-10-23T07:46:11Z</dcterms:modified>
</cp:coreProperties>
</file>