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9" r:id="rId14"/>
    <p:sldId id="279" r:id="rId15"/>
    <p:sldId id="270" r:id="rId16"/>
    <p:sldId id="271" r:id="rId17"/>
    <p:sldId id="272" r:id="rId18"/>
    <p:sldId id="273" r:id="rId19"/>
    <p:sldId id="265" r:id="rId20"/>
    <p:sldId id="274" r:id="rId21"/>
    <p:sldId id="275" r:id="rId22"/>
    <p:sldId id="276" r:id="rId23"/>
    <p:sldId id="277" r:id="rId24"/>
    <p:sldId id="278" r:id="rId25"/>
    <p:sldId id="280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88" y="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02.02.2022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02.02.2022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02.02.2022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02.02.2022</a:t>
            </a:fld>
            <a:endParaRPr lang="ru-RU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B4C71EC6-210F-42DE-9C53-41977AD35B3D}" type="datetimeFigureOut">
              <a:rPr lang="ru-RU" smtClean="0"/>
              <a:t>02.02.2022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02.02.2022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02.02.2022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62200" y="1772816"/>
            <a:ext cx="6477000" cy="4094584"/>
          </a:xfrm>
        </p:spPr>
        <p:txBody>
          <a:bodyPr>
            <a:normAutofit/>
          </a:bodyPr>
          <a:lstStyle/>
          <a:p>
            <a:r>
              <a:rPr lang="ru-RU" dirty="0" smtClean="0"/>
              <a:t>Показатели </a:t>
            </a:r>
            <a:r>
              <a:rPr lang="ru-RU" dirty="0"/>
              <a:t>и критерии </a:t>
            </a:r>
            <a:r>
              <a:rPr lang="ru-RU" dirty="0" smtClean="0"/>
              <a:t>воспитанности</a:t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96463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План: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/>
              <a:t>Понятие </a:t>
            </a:r>
            <a:r>
              <a:rPr lang="ru-RU" dirty="0" smtClean="0"/>
              <a:t>воспитанности</a:t>
            </a:r>
          </a:p>
          <a:p>
            <a:r>
              <a:rPr lang="ru-RU" dirty="0" smtClean="0"/>
              <a:t>Критерии эффективности </a:t>
            </a:r>
            <a:r>
              <a:rPr lang="ru-RU" dirty="0"/>
              <a:t>воспитательного </a:t>
            </a:r>
            <a:r>
              <a:rPr lang="ru-RU" dirty="0" smtClean="0"/>
              <a:t>процесса</a:t>
            </a:r>
          </a:p>
          <a:p>
            <a:r>
              <a:rPr lang="ru-RU" dirty="0" smtClean="0"/>
              <a:t>Диагностика воспитанности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51339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Понятие воспитанности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/>
              <a:t>Воспитанность – результат воспитания. Это идеальное состояние человека, которое характеризуется набором качеств, соответствующих требованиям общественной культуры. </a:t>
            </a:r>
          </a:p>
        </p:txBody>
      </p:sp>
    </p:spTree>
    <p:extLst>
      <p:ext uri="{BB962C8B-B14F-4D97-AF65-F5344CB8AC3E}">
        <p14:creationId xmlns:p14="http://schemas.microsoft.com/office/powerpoint/2010/main" val="32839535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Результат воспитания может быть 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b="1" dirty="0" smtClean="0"/>
              <a:t>Конечным</a:t>
            </a:r>
          </a:p>
          <a:p>
            <a:endParaRPr lang="ru-RU" dirty="0"/>
          </a:p>
          <a:p>
            <a:r>
              <a:rPr lang="ru-RU" dirty="0"/>
              <a:t>Характер воспитанности определяется задачами воспитания, содержанием воспитания и реальным поведением учащегося. 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b="1" dirty="0" smtClean="0"/>
              <a:t>Промежуточным</a:t>
            </a:r>
          </a:p>
          <a:p>
            <a:endParaRPr lang="ru-RU" dirty="0"/>
          </a:p>
          <a:p>
            <a:r>
              <a:rPr lang="ru-RU" dirty="0"/>
              <a:t>Промежуточный результат воспитания является предпосылкой для конечного результата. </a:t>
            </a:r>
          </a:p>
        </p:txBody>
      </p:sp>
    </p:spTree>
    <p:extLst>
      <p:ext uri="{BB962C8B-B14F-4D97-AF65-F5344CB8AC3E}">
        <p14:creationId xmlns:p14="http://schemas.microsoft.com/office/powerpoint/2010/main" val="9810186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Уровень воспитанности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/>
              <a:t>Чтобы определить воспитанность </a:t>
            </a:r>
            <a:r>
              <a:rPr lang="ru-RU" dirty="0" smtClean="0"/>
              <a:t>человека, </a:t>
            </a:r>
            <a:r>
              <a:rPr lang="ru-RU" dirty="0"/>
              <a:t>необходимо выяснить круг требований, предъявляемых к воспитуемым. Выявляется уровень воспитанности путем педагогического анализа</a:t>
            </a:r>
          </a:p>
        </p:txBody>
      </p:sp>
    </p:spTree>
    <p:extLst>
      <p:ext uri="{BB962C8B-B14F-4D97-AF65-F5344CB8AC3E}">
        <p14:creationId xmlns:p14="http://schemas.microsoft.com/office/powerpoint/2010/main" val="18967465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Педагогический анализ 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b="1" dirty="0"/>
              <a:t>Педагогический анализ </a:t>
            </a:r>
            <a:r>
              <a:rPr lang="ru-RU" dirty="0"/>
              <a:t>– это оценочное рассмотрение сущностных элементов воспитания (П.И. </a:t>
            </a:r>
            <a:r>
              <a:rPr lang="ru-RU" dirty="0" err="1"/>
              <a:t>Пидкасистый</a:t>
            </a:r>
            <a:r>
              <a:rPr lang="ru-RU" dirty="0"/>
              <a:t>). </a:t>
            </a:r>
          </a:p>
        </p:txBody>
      </p:sp>
    </p:spTree>
    <p:extLst>
      <p:ext uri="{BB962C8B-B14F-4D97-AF65-F5344CB8AC3E}">
        <p14:creationId xmlns:p14="http://schemas.microsoft.com/office/powerpoint/2010/main" val="6282452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Педагогический </a:t>
            </a:r>
            <a:r>
              <a:rPr lang="ru-RU" dirty="0" smtClean="0"/>
              <a:t>анализ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/>
              <a:t>Анализ подразумевает разбиение воспитательного процесса на составные части и дачу им оценки при соотношении с поставленной целью прогнозируемого результата и реально достигнутого. Воспитанность есть показатель эффективности воспитательного процесса. </a:t>
            </a:r>
          </a:p>
        </p:txBody>
      </p:sp>
    </p:spTree>
    <p:extLst>
      <p:ext uri="{BB962C8B-B14F-4D97-AF65-F5344CB8AC3E}">
        <p14:creationId xmlns:p14="http://schemas.microsoft.com/office/powerpoint/2010/main" val="15210303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Эффективность воспитательного процесса 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/>
              <a:t>Эффективность воспитательного процесса – это степень достижения запланированных результатов, соответствие с затраченными педагогическими условиями и средствами. </a:t>
            </a:r>
          </a:p>
        </p:txBody>
      </p:sp>
    </p:spTree>
    <p:extLst>
      <p:ext uri="{BB962C8B-B14F-4D97-AF65-F5344CB8AC3E}">
        <p14:creationId xmlns:p14="http://schemas.microsoft.com/office/powerpoint/2010/main" val="15328975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dirty="0"/>
              <a:t>Критерии эффективности воспитательного процесса</a:t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/>
              <a:t>Оценка эффективности происходит на основе критериев. </a:t>
            </a:r>
            <a:endParaRPr lang="ru-RU" dirty="0" smtClean="0"/>
          </a:p>
          <a:p>
            <a:r>
              <a:rPr lang="ru-RU" b="1" dirty="0" smtClean="0"/>
              <a:t>Критерии</a:t>
            </a:r>
            <a:r>
              <a:rPr lang="ru-RU" dirty="0" smtClean="0"/>
              <a:t> </a:t>
            </a:r>
            <a:r>
              <a:rPr lang="ru-RU" dirty="0"/>
              <a:t>– это признаки, на основании которых производится оценка чего-либо. Это мерило, условная принятая мера, которая позволяет произвести измерения предмета и на основании этого измерения дать ему оценку.</a:t>
            </a:r>
          </a:p>
        </p:txBody>
      </p:sp>
    </p:spTree>
    <p:extLst>
      <p:ext uri="{BB962C8B-B14F-4D97-AF65-F5344CB8AC3E}">
        <p14:creationId xmlns:p14="http://schemas.microsoft.com/office/powerpoint/2010/main" val="42129799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Критерии оценки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Для </a:t>
            </a:r>
            <a:r>
              <a:rPr lang="ru-RU" dirty="0"/>
              <a:t>процесса воспитания, П.И. </a:t>
            </a:r>
            <a:r>
              <a:rPr lang="ru-RU" dirty="0" err="1"/>
              <a:t>Пидкасистый</a:t>
            </a:r>
            <a:r>
              <a:rPr lang="ru-RU" dirty="0"/>
              <a:t> выделяет две группы </a:t>
            </a:r>
            <a:r>
              <a:rPr lang="ru-RU" dirty="0" smtClean="0"/>
              <a:t>критериев</a:t>
            </a:r>
            <a:r>
              <a:rPr lang="ru-RU" dirty="0"/>
              <a:t>: </a:t>
            </a:r>
            <a:endParaRPr lang="ru-RU" dirty="0" smtClean="0"/>
          </a:p>
          <a:p>
            <a:r>
              <a:rPr lang="ru-RU" dirty="0"/>
              <a:t>1. Для оценки деятельности педагога. </a:t>
            </a:r>
            <a:endParaRPr lang="ru-RU" dirty="0" smtClean="0"/>
          </a:p>
          <a:p>
            <a:r>
              <a:rPr lang="ru-RU" dirty="0"/>
              <a:t>2. Для оценки воспитательного результата.</a:t>
            </a:r>
          </a:p>
        </p:txBody>
      </p:sp>
    </p:spTree>
    <p:extLst>
      <p:ext uri="{BB962C8B-B14F-4D97-AF65-F5344CB8AC3E}">
        <p14:creationId xmlns:p14="http://schemas.microsoft.com/office/powerpoint/2010/main" val="22139161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/>
              <a:t>Оценка деятельности педагога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Оценка деятельности педагога происходит на основе его культуры; </a:t>
            </a:r>
            <a:endParaRPr lang="ru-RU" dirty="0" smtClean="0"/>
          </a:p>
          <a:p>
            <a:r>
              <a:rPr lang="ru-RU" dirty="0" smtClean="0"/>
              <a:t>субъектной </a:t>
            </a:r>
            <a:r>
              <a:rPr lang="ru-RU" dirty="0"/>
              <a:t>оценке, которая проявляется в цивилизации, как в соответствии организованного процесса к материально-техническим достижениям человечества; </a:t>
            </a:r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/>
              <a:t>духовности, как в сопричастности организованной жизнедеятельности детей к проблемам человечества; в нравственности, как ориентированности на человека в качестве наивысшей ценности современной культуры. </a:t>
            </a:r>
          </a:p>
        </p:txBody>
      </p:sp>
    </p:spTree>
    <p:extLst>
      <p:ext uri="{BB962C8B-B14F-4D97-AF65-F5344CB8AC3E}">
        <p14:creationId xmlns:p14="http://schemas.microsoft.com/office/powerpoint/2010/main" val="1062072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Оценка деятельности педагога 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/>
              <a:t>принятия ценностей Добра, Истины, Красоты, прослеживается во внешнем облике детей, их духовном и физическом здоровье, в поведении как в системе поступков, в ценности разного плана деятельности, ценностных предпочтениях и отношения к себе, как к человеку</a:t>
            </a:r>
          </a:p>
        </p:txBody>
      </p:sp>
    </p:spTree>
    <p:extLst>
      <p:ext uri="{BB962C8B-B14F-4D97-AF65-F5344CB8AC3E}">
        <p14:creationId xmlns:p14="http://schemas.microsoft.com/office/powerpoint/2010/main" val="28424230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При изучении результатов и эффективности воспитательного процесса выполняются аналитические, контрольно-коррективные и прогностические функции. </a:t>
            </a:r>
          </a:p>
        </p:txBody>
      </p:sp>
    </p:spTree>
    <p:extLst>
      <p:ext uri="{BB962C8B-B14F-4D97-AF65-F5344CB8AC3E}">
        <p14:creationId xmlns:p14="http://schemas.microsoft.com/office/powerpoint/2010/main" val="14191509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При диагностировании решается ряд задач: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 </a:t>
            </a:r>
            <a:r>
              <a:rPr lang="ru-RU" dirty="0"/>
              <a:t>1. Выявляется реальное состояние процесса воспитания. </a:t>
            </a:r>
            <a:endParaRPr lang="ru-RU" dirty="0" smtClean="0"/>
          </a:p>
          <a:p>
            <a:r>
              <a:rPr lang="ru-RU" dirty="0" smtClean="0"/>
              <a:t> </a:t>
            </a:r>
            <a:r>
              <a:rPr lang="ru-RU" dirty="0"/>
              <a:t>2. Происходит анализ изменений в воспитательном процессе, а именно изучается влияние различных условий и средств на результат работы их эффективности и целесообразности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/>
              <a:t>3. Выявляются возможности развития воспитательного процесса, изучаются состояние и динамика развития для дальнейшего совершенствования воспитательного процесса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756511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/>
              <a:t>Воспитанность – это ключевое понятие для оценки эффективности воспитательного процесса. В чистом виде измерить результат или эффективность воспитательного процесса нельзя, т.к. примешиваются внешние влияния и личностные особенности. Нельзя установить единых критериев для всех учебных заведений </a:t>
            </a:r>
          </a:p>
        </p:txBody>
      </p:sp>
    </p:spTree>
    <p:extLst>
      <p:ext uri="{BB962C8B-B14F-4D97-AF65-F5344CB8AC3E}">
        <p14:creationId xmlns:p14="http://schemas.microsoft.com/office/powerpoint/2010/main" val="30346519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Диагностика воспитанности 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/>
              <a:t>Определение уровня воспитанности – это выявление меры соответствия личности учащегося запланированному воспитательному результату и степень реализации цели и задач воспитательной работы учебного заведения. </a:t>
            </a:r>
          </a:p>
        </p:txBody>
      </p:sp>
    </p:spTree>
    <p:extLst>
      <p:ext uri="{BB962C8B-B14F-4D97-AF65-F5344CB8AC3E}">
        <p14:creationId xmlns:p14="http://schemas.microsoft.com/office/powerpoint/2010/main" val="42312876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Показатели воспитанности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/>
              <a:t>общественная направленность, взгляды, убеждения, ценностные ориентации, ведущие устойчивые мотивы деятельности через интерес к определенным видам социальной активности через отношение к окружающему миру.</a:t>
            </a:r>
          </a:p>
        </p:txBody>
      </p:sp>
    </p:spTree>
    <p:extLst>
      <p:ext uri="{BB962C8B-B14F-4D97-AF65-F5344CB8AC3E}">
        <p14:creationId xmlns:p14="http://schemas.microsoft.com/office/powerpoint/2010/main" val="39240077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Показатели воспитанности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/>
              <a:t>Такая направленность может быть положительной или отрицательной (может быть на «себя» и на «объект», на «других людей»).</a:t>
            </a:r>
          </a:p>
        </p:txBody>
      </p:sp>
    </p:spTree>
    <p:extLst>
      <p:ext uri="{BB962C8B-B14F-4D97-AF65-F5344CB8AC3E}">
        <p14:creationId xmlns:p14="http://schemas.microsoft.com/office/powerpoint/2010/main" val="28318302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Диагностика воспитанности 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Положительная направленность </a:t>
            </a:r>
            <a:r>
              <a:rPr lang="ru-RU" dirty="0" smtClean="0"/>
              <a:t>:</a:t>
            </a:r>
          </a:p>
          <a:p>
            <a:r>
              <a:rPr lang="ru-RU" dirty="0"/>
              <a:t>это направленность на добро и созидание. 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ru-RU" dirty="0"/>
              <a:t>Отрицательная направленность </a:t>
            </a:r>
            <a:r>
              <a:rPr lang="ru-RU" dirty="0" smtClean="0"/>
              <a:t>:</a:t>
            </a:r>
          </a:p>
          <a:p>
            <a:r>
              <a:rPr lang="ru-RU" dirty="0"/>
              <a:t>направленность на зло и разрушение. </a:t>
            </a:r>
          </a:p>
        </p:txBody>
      </p:sp>
    </p:spTree>
    <p:extLst>
      <p:ext uri="{BB962C8B-B14F-4D97-AF65-F5344CB8AC3E}">
        <p14:creationId xmlns:p14="http://schemas.microsoft.com/office/powerpoint/2010/main" val="15368267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Диагностика воспитанности 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Направленность на «себя» – быть здоровым, жить весело, развиваться. </a:t>
            </a:r>
            <a:endParaRPr lang="ru-RU" dirty="0" smtClean="0"/>
          </a:p>
          <a:p>
            <a:r>
              <a:rPr lang="ru-RU" dirty="0"/>
              <a:t>Направленность на «других людей» – желание помочь окружающим, наличие друзей. 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r>
              <a:rPr lang="ru-RU" dirty="0"/>
              <a:t>Направленность на «объект» – наличие интересного дела, увлеченность занятием. </a:t>
            </a:r>
          </a:p>
        </p:txBody>
      </p:sp>
    </p:spTree>
    <p:extLst>
      <p:ext uri="{BB962C8B-B14F-4D97-AF65-F5344CB8AC3E}">
        <p14:creationId xmlns:p14="http://schemas.microsoft.com/office/powerpoint/2010/main" val="7091649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Показатели воспитанности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/>
              <a:t>Показателем воспитанности может быть наличие социально-значимых качеств. </a:t>
            </a:r>
            <a:r>
              <a:rPr lang="ru-RU" b="1" dirty="0"/>
              <a:t>Комплексный показатель </a:t>
            </a:r>
            <a:r>
              <a:rPr lang="ru-RU" dirty="0"/>
              <a:t>– это показатель воспитанности в образовательной организации, он не может быть одинаковым для всех, </a:t>
            </a:r>
            <a:r>
              <a:rPr lang="ru-RU" dirty="0" smtClean="0"/>
              <a:t> </a:t>
            </a:r>
            <a:r>
              <a:rPr lang="ru-RU" dirty="0"/>
              <a:t>каждое учебное заведение само строит своеобразную модель воспитанности обучающегося</a:t>
            </a:r>
          </a:p>
        </p:txBody>
      </p:sp>
    </p:spTree>
    <p:extLst>
      <p:ext uri="{BB962C8B-B14F-4D97-AF65-F5344CB8AC3E}">
        <p14:creationId xmlns:p14="http://schemas.microsoft.com/office/powerpoint/2010/main" val="6430945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r>
              <a:rPr lang="ru-RU" dirty="0"/>
              <a:t>Диагностические программы изучения воспитанности 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Один из </a:t>
            </a:r>
            <a:r>
              <a:rPr lang="ru-RU" b="1" dirty="0"/>
              <a:t>методов диагностики </a:t>
            </a:r>
            <a:r>
              <a:rPr lang="ru-RU" dirty="0"/>
              <a:t>воспитанности детей является создание специальных ситуаций, при которых проявляется поведенческая сторона ученика, в результате изучения выявляется соотношение ценностей обучающегося: </a:t>
            </a:r>
            <a:endParaRPr lang="ru-RU" dirty="0" smtClean="0"/>
          </a:p>
          <a:p>
            <a:pPr marL="514350" indent="-514350">
              <a:buAutoNum type="arabicPeriod"/>
            </a:pPr>
            <a:r>
              <a:rPr lang="ru-RU" dirty="0" smtClean="0"/>
              <a:t>Индивидуальных </a:t>
            </a:r>
            <a:r>
              <a:rPr lang="ru-RU" dirty="0"/>
              <a:t>или общественных. </a:t>
            </a:r>
            <a:endParaRPr lang="ru-RU" dirty="0" smtClean="0"/>
          </a:p>
          <a:p>
            <a:pPr marL="0" indent="0">
              <a:buNone/>
            </a:pPr>
            <a:r>
              <a:rPr lang="ru-RU" dirty="0"/>
              <a:t>2. Вещно-предметных или духовных </a:t>
            </a:r>
          </a:p>
          <a:p>
            <a:pPr marL="0" indent="0">
              <a:buNone/>
            </a:pPr>
            <a:r>
              <a:rPr lang="ru-RU" dirty="0" smtClean="0"/>
              <a:t>3</a:t>
            </a:r>
            <a:r>
              <a:rPr lang="ru-RU" dirty="0"/>
              <a:t>. Содержащих зло или добро для окружающих. </a:t>
            </a:r>
          </a:p>
        </p:txBody>
      </p:sp>
    </p:spTree>
    <p:extLst>
      <p:ext uri="{BB962C8B-B14F-4D97-AF65-F5344CB8AC3E}">
        <p14:creationId xmlns:p14="http://schemas.microsoft.com/office/powerpoint/2010/main" val="28316631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Диагностические программы изучения воспитанности 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/>
              <a:t>4. Направленных на созидание или разрушение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dirty="0"/>
              <a:t>Программа изучения воспитанности Эффективность воспитательного процесса предполагает сравнение показателей характеристик выпускников в течение нескольких лет. </a:t>
            </a:r>
          </a:p>
        </p:txBody>
      </p:sp>
    </p:spTree>
    <p:extLst>
      <p:ext uri="{BB962C8B-B14F-4D97-AF65-F5344CB8AC3E}">
        <p14:creationId xmlns:p14="http://schemas.microsoft.com/office/powerpoint/2010/main" val="5391113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/>
              <a:t>Диагностика воспитанности способствует более полноценному изучению эффективности воспитательного процесса. Диагностика воспитания способствует развитию личности обучающегося, педагога и отношений в коллективе. </a:t>
            </a:r>
          </a:p>
        </p:txBody>
      </p:sp>
    </p:spTree>
    <p:extLst>
      <p:ext uri="{BB962C8B-B14F-4D97-AF65-F5344CB8AC3E}">
        <p14:creationId xmlns:p14="http://schemas.microsoft.com/office/powerpoint/2010/main" val="27754035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</a:t>
            </a:r>
            <a:r>
              <a:rPr lang="ru-RU" smtClean="0"/>
              <a:t>за внимание!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535799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бычная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64</TotalTime>
  <Words>731</Words>
  <Application>Microsoft Office PowerPoint</Application>
  <PresentationFormat>Экран (4:3)</PresentationFormat>
  <Paragraphs>68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Обычная</vt:lpstr>
      <vt:lpstr>Показатели и критерии воспитанности   </vt:lpstr>
      <vt:lpstr>План:</vt:lpstr>
      <vt:lpstr>Понятие воспитанности </vt:lpstr>
      <vt:lpstr>Результат воспитания может быть </vt:lpstr>
      <vt:lpstr>Уровень воспитанности</vt:lpstr>
      <vt:lpstr>Педагогический анализ </vt:lpstr>
      <vt:lpstr>Педагогический анализ</vt:lpstr>
      <vt:lpstr>Эффективность воспитательного процесса </vt:lpstr>
      <vt:lpstr>Критерии эффективности воспитательного процесса </vt:lpstr>
      <vt:lpstr>Критерии оценки</vt:lpstr>
      <vt:lpstr>Оценка деятельности педагога</vt:lpstr>
      <vt:lpstr>Оценка деятельности педагога </vt:lpstr>
      <vt:lpstr>Презентация PowerPoint</vt:lpstr>
      <vt:lpstr>При диагностировании решается ряд задач:</vt:lpstr>
      <vt:lpstr>Презентация PowerPoint</vt:lpstr>
      <vt:lpstr>Диагностика воспитанности </vt:lpstr>
      <vt:lpstr>Показатели воспитанности</vt:lpstr>
      <vt:lpstr>Показатели воспитанности</vt:lpstr>
      <vt:lpstr>Диагностика воспитанности </vt:lpstr>
      <vt:lpstr>Диагностика воспитанности </vt:lpstr>
      <vt:lpstr>Показатели воспитанности</vt:lpstr>
      <vt:lpstr> Диагностические программы изучения воспитанности </vt:lpstr>
      <vt:lpstr>Диагностические программы изучения воспитанности 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ДИАГНОСТИКА ВОСПИТАННОСТИ</dc:title>
  <dc:creator>Семья</dc:creator>
  <cp:lastModifiedBy>badk211-02</cp:lastModifiedBy>
  <cp:revision>8</cp:revision>
  <dcterms:created xsi:type="dcterms:W3CDTF">2020-04-07T05:54:25Z</dcterms:created>
  <dcterms:modified xsi:type="dcterms:W3CDTF">2022-02-02T08:27:24Z</dcterms:modified>
</cp:coreProperties>
</file>