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56" r:id="rId1"/>
  </p:sldMasterIdLst>
  <p:notesMasterIdLst>
    <p:notesMasterId r:id="rId30"/>
  </p:notesMasterIdLst>
  <p:sldIdLst>
    <p:sldId id="256" r:id="rId2"/>
    <p:sldId id="258" r:id="rId3"/>
    <p:sldId id="257" r:id="rId4"/>
    <p:sldId id="311" r:id="rId5"/>
    <p:sldId id="312" r:id="rId6"/>
    <p:sldId id="310" r:id="rId7"/>
    <p:sldId id="296" r:id="rId8"/>
    <p:sldId id="259" r:id="rId9"/>
    <p:sldId id="263" r:id="rId10"/>
    <p:sldId id="268" r:id="rId11"/>
    <p:sldId id="269" r:id="rId12"/>
    <p:sldId id="294" r:id="rId13"/>
    <p:sldId id="297" r:id="rId14"/>
    <p:sldId id="272" r:id="rId15"/>
    <p:sldId id="277" r:id="rId16"/>
    <p:sldId id="278" r:id="rId17"/>
    <p:sldId id="279" r:id="rId18"/>
    <p:sldId id="298" r:id="rId19"/>
    <p:sldId id="299" r:id="rId20"/>
    <p:sldId id="301" r:id="rId21"/>
    <p:sldId id="302" r:id="rId22"/>
    <p:sldId id="303" r:id="rId23"/>
    <p:sldId id="304" r:id="rId24"/>
    <p:sldId id="305" r:id="rId25"/>
    <p:sldId id="306" r:id="rId26"/>
    <p:sldId id="307" r:id="rId27"/>
    <p:sldId id="308" r:id="rId28"/>
    <p:sldId id="309"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09" autoAdjust="0"/>
    <p:restoredTop sz="93250" autoAdjust="0"/>
  </p:normalViewPr>
  <p:slideViewPr>
    <p:cSldViewPr>
      <p:cViewPr>
        <p:scale>
          <a:sx n="89" d="100"/>
          <a:sy n="89" d="100"/>
        </p:scale>
        <p:origin x="-1248"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FBBDE4-3B23-4F74-BA16-99DB067F934D}" type="doc">
      <dgm:prSet loTypeId="urn:microsoft.com/office/officeart/2005/8/layout/vList2" loCatId="list" qsTypeId="urn:microsoft.com/office/officeart/2005/8/quickstyle/3d1" qsCatId="3D" csTypeId="urn:microsoft.com/office/officeart/2005/8/colors/accent0_2" csCatId="mainScheme"/>
      <dgm:spPr/>
      <dgm:t>
        <a:bodyPr/>
        <a:lstStyle/>
        <a:p>
          <a:endParaRPr lang="ru-RU"/>
        </a:p>
      </dgm:t>
    </dgm:pt>
    <dgm:pt modelId="{14CD237A-BC76-4824-915F-42FECA0EB750}">
      <dgm:prSet/>
      <dgm:spPr/>
      <dgm:t>
        <a:bodyPr/>
        <a:lstStyle/>
        <a:p>
          <a:pPr rtl="0"/>
          <a:r>
            <a:rPr lang="ru-RU" b="1" dirty="0" smtClean="0">
              <a:solidFill>
                <a:schemeClr val="tx2">
                  <a:lumMod val="75000"/>
                </a:schemeClr>
              </a:solidFill>
              <a:latin typeface="Times New Roman" pitchFamily="18" charset="0"/>
              <a:cs typeface="Times New Roman" pitchFamily="18" charset="0"/>
            </a:rPr>
            <a:t>- коллективном уровне путем заключения коллективных договоров и соглашений между социальными партнерами. Данные акты выполняют функцию коллективно-договорного регулирования условий труда и являются источниками трудового права;</a:t>
          </a:r>
          <a:endParaRPr lang="ru-RU" b="1" dirty="0">
            <a:solidFill>
              <a:schemeClr val="tx2">
                <a:lumMod val="75000"/>
              </a:schemeClr>
            </a:solidFill>
            <a:latin typeface="Times New Roman" pitchFamily="18" charset="0"/>
            <a:cs typeface="Times New Roman" pitchFamily="18" charset="0"/>
          </a:endParaRPr>
        </a:p>
      </dgm:t>
    </dgm:pt>
    <dgm:pt modelId="{3FF27FB2-DD6C-494A-9EE7-129E587D2EBD}" type="parTrans" cxnId="{88389A0B-A0C9-4CBF-A76B-ACDC1F5BC447}">
      <dgm:prSet/>
      <dgm:spPr/>
      <dgm:t>
        <a:bodyPr/>
        <a:lstStyle/>
        <a:p>
          <a:endParaRPr lang="ru-RU"/>
        </a:p>
      </dgm:t>
    </dgm:pt>
    <dgm:pt modelId="{34AD4D5E-D786-44E4-97CD-668E10BFA1D3}" type="sibTrans" cxnId="{88389A0B-A0C9-4CBF-A76B-ACDC1F5BC447}">
      <dgm:prSet/>
      <dgm:spPr/>
      <dgm:t>
        <a:bodyPr/>
        <a:lstStyle/>
        <a:p>
          <a:endParaRPr lang="ru-RU"/>
        </a:p>
      </dgm:t>
    </dgm:pt>
    <dgm:pt modelId="{3592637B-114D-4223-A08D-1F0E3A222B5A}">
      <dgm:prSet/>
      <dgm:spPr/>
      <dgm:t>
        <a:bodyPr/>
        <a:lstStyle/>
        <a:p>
          <a:pPr rtl="0"/>
          <a:r>
            <a:rPr lang="ru-RU" b="1" dirty="0" smtClean="0">
              <a:solidFill>
                <a:schemeClr val="tx2">
                  <a:lumMod val="75000"/>
                </a:schemeClr>
              </a:solidFill>
              <a:latin typeface="Times New Roman" pitchFamily="18" charset="0"/>
              <a:cs typeface="Times New Roman" pitchFamily="18" charset="0"/>
            </a:rPr>
            <a:t>- индивидуальном уровне путем заключения индивидуальных трудовых договоров, которые выполняют функцию индивидуального регулирования трудовых отношений, но источниками права не являются</a:t>
          </a:r>
          <a:r>
            <a:rPr lang="ru-RU" b="1" i="1" dirty="0" smtClean="0">
              <a:solidFill>
                <a:schemeClr val="tx2">
                  <a:lumMod val="75000"/>
                </a:schemeClr>
              </a:solidFill>
              <a:latin typeface="Times New Roman" pitchFamily="18" charset="0"/>
              <a:cs typeface="Times New Roman" pitchFamily="18" charset="0"/>
            </a:rPr>
            <a:t>.</a:t>
          </a:r>
          <a:endParaRPr lang="ru-RU" b="1" dirty="0">
            <a:solidFill>
              <a:schemeClr val="tx2">
                <a:lumMod val="75000"/>
              </a:schemeClr>
            </a:solidFill>
            <a:latin typeface="Times New Roman" pitchFamily="18" charset="0"/>
            <a:cs typeface="Times New Roman" pitchFamily="18" charset="0"/>
          </a:endParaRPr>
        </a:p>
      </dgm:t>
    </dgm:pt>
    <dgm:pt modelId="{D65104A7-07B3-4DBA-9278-BB1F755C16F3}" type="parTrans" cxnId="{131B3C82-17EB-4628-8747-864ECB392232}">
      <dgm:prSet/>
      <dgm:spPr/>
      <dgm:t>
        <a:bodyPr/>
        <a:lstStyle/>
        <a:p>
          <a:endParaRPr lang="ru-RU"/>
        </a:p>
      </dgm:t>
    </dgm:pt>
    <dgm:pt modelId="{E06CFB4F-C9D3-488C-A0CE-C12DF7D03D48}" type="sibTrans" cxnId="{131B3C82-17EB-4628-8747-864ECB392232}">
      <dgm:prSet/>
      <dgm:spPr/>
      <dgm:t>
        <a:bodyPr/>
        <a:lstStyle/>
        <a:p>
          <a:endParaRPr lang="ru-RU"/>
        </a:p>
      </dgm:t>
    </dgm:pt>
    <dgm:pt modelId="{079B0C9A-ED9F-4EC5-96AC-AE13D73D7E74}" type="pres">
      <dgm:prSet presAssocID="{3FFBBDE4-3B23-4F74-BA16-99DB067F934D}" presName="linear" presStyleCnt="0">
        <dgm:presLayoutVars>
          <dgm:animLvl val="lvl"/>
          <dgm:resizeHandles val="exact"/>
        </dgm:presLayoutVars>
      </dgm:prSet>
      <dgm:spPr/>
      <dgm:t>
        <a:bodyPr/>
        <a:lstStyle/>
        <a:p>
          <a:endParaRPr lang="ru-RU"/>
        </a:p>
      </dgm:t>
    </dgm:pt>
    <dgm:pt modelId="{78612784-023E-494F-803D-47C9CABEF125}" type="pres">
      <dgm:prSet presAssocID="{14CD237A-BC76-4824-915F-42FECA0EB750}" presName="parentText" presStyleLbl="node1" presStyleIdx="0" presStyleCnt="2">
        <dgm:presLayoutVars>
          <dgm:chMax val="0"/>
          <dgm:bulletEnabled val="1"/>
        </dgm:presLayoutVars>
      </dgm:prSet>
      <dgm:spPr/>
      <dgm:t>
        <a:bodyPr/>
        <a:lstStyle/>
        <a:p>
          <a:endParaRPr lang="ru-RU"/>
        </a:p>
      </dgm:t>
    </dgm:pt>
    <dgm:pt modelId="{E5DC3A09-5CD7-4DD0-91E6-72C2035B27E9}" type="pres">
      <dgm:prSet presAssocID="{34AD4D5E-D786-44E4-97CD-668E10BFA1D3}" presName="spacer" presStyleCnt="0"/>
      <dgm:spPr/>
    </dgm:pt>
    <dgm:pt modelId="{6C4DC214-F5B7-494A-8FB9-3C0991A3ECC0}" type="pres">
      <dgm:prSet presAssocID="{3592637B-114D-4223-A08D-1F0E3A222B5A}" presName="parentText" presStyleLbl="node1" presStyleIdx="1" presStyleCnt="2">
        <dgm:presLayoutVars>
          <dgm:chMax val="0"/>
          <dgm:bulletEnabled val="1"/>
        </dgm:presLayoutVars>
      </dgm:prSet>
      <dgm:spPr/>
      <dgm:t>
        <a:bodyPr/>
        <a:lstStyle/>
        <a:p>
          <a:endParaRPr lang="ru-RU"/>
        </a:p>
      </dgm:t>
    </dgm:pt>
  </dgm:ptLst>
  <dgm:cxnLst>
    <dgm:cxn modelId="{88389A0B-A0C9-4CBF-A76B-ACDC1F5BC447}" srcId="{3FFBBDE4-3B23-4F74-BA16-99DB067F934D}" destId="{14CD237A-BC76-4824-915F-42FECA0EB750}" srcOrd="0" destOrd="0" parTransId="{3FF27FB2-DD6C-494A-9EE7-129E587D2EBD}" sibTransId="{34AD4D5E-D786-44E4-97CD-668E10BFA1D3}"/>
    <dgm:cxn modelId="{131B3C82-17EB-4628-8747-864ECB392232}" srcId="{3FFBBDE4-3B23-4F74-BA16-99DB067F934D}" destId="{3592637B-114D-4223-A08D-1F0E3A222B5A}" srcOrd="1" destOrd="0" parTransId="{D65104A7-07B3-4DBA-9278-BB1F755C16F3}" sibTransId="{E06CFB4F-C9D3-488C-A0CE-C12DF7D03D48}"/>
    <dgm:cxn modelId="{E8CAF503-1E33-4B73-A90E-E9FDB0E428AA}" type="presOf" srcId="{3FFBBDE4-3B23-4F74-BA16-99DB067F934D}" destId="{079B0C9A-ED9F-4EC5-96AC-AE13D73D7E74}" srcOrd="0" destOrd="0" presId="urn:microsoft.com/office/officeart/2005/8/layout/vList2"/>
    <dgm:cxn modelId="{621EA13D-5D55-4374-91BC-F6F98683B8DB}" type="presOf" srcId="{3592637B-114D-4223-A08D-1F0E3A222B5A}" destId="{6C4DC214-F5B7-494A-8FB9-3C0991A3ECC0}" srcOrd="0" destOrd="0" presId="urn:microsoft.com/office/officeart/2005/8/layout/vList2"/>
    <dgm:cxn modelId="{EE475D81-2293-4476-B418-1CB363215F56}" type="presOf" srcId="{14CD237A-BC76-4824-915F-42FECA0EB750}" destId="{78612784-023E-494F-803D-47C9CABEF125}" srcOrd="0" destOrd="0" presId="urn:microsoft.com/office/officeart/2005/8/layout/vList2"/>
    <dgm:cxn modelId="{05E67BDF-CB43-4775-B0F5-FCC09136C84F}" type="presParOf" srcId="{079B0C9A-ED9F-4EC5-96AC-AE13D73D7E74}" destId="{78612784-023E-494F-803D-47C9CABEF125}" srcOrd="0" destOrd="0" presId="urn:microsoft.com/office/officeart/2005/8/layout/vList2"/>
    <dgm:cxn modelId="{550BE589-7680-4BCC-92BB-7FBD8835594A}" type="presParOf" srcId="{079B0C9A-ED9F-4EC5-96AC-AE13D73D7E74}" destId="{E5DC3A09-5CD7-4DD0-91E6-72C2035B27E9}" srcOrd="1" destOrd="0" presId="urn:microsoft.com/office/officeart/2005/8/layout/vList2"/>
    <dgm:cxn modelId="{1DC43B5F-F733-49ED-B60F-7AAAD7306746}" type="presParOf" srcId="{079B0C9A-ED9F-4EC5-96AC-AE13D73D7E74}" destId="{6C4DC214-F5B7-494A-8FB9-3C0991A3ECC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4DE281-5941-4173-AB75-B8C575259720}" type="doc">
      <dgm:prSet loTypeId="urn:microsoft.com/office/officeart/2005/8/layout/vList2" loCatId="list" qsTypeId="urn:microsoft.com/office/officeart/2005/8/quickstyle/3d1" qsCatId="3D" csTypeId="urn:microsoft.com/office/officeart/2005/8/colors/accent0_2" csCatId="mainScheme"/>
      <dgm:spPr/>
      <dgm:t>
        <a:bodyPr/>
        <a:lstStyle/>
        <a:p>
          <a:endParaRPr lang="ru-RU"/>
        </a:p>
      </dgm:t>
    </dgm:pt>
    <dgm:pt modelId="{FABD6430-6CAC-4A73-BD7A-89440A80AE72}">
      <dgm:prSet/>
      <dgm:spPr/>
      <dgm:t>
        <a:bodyPr/>
        <a:lstStyle/>
        <a:p>
          <a:pPr rtl="0"/>
          <a:r>
            <a:rPr lang="ru-RU" b="1" dirty="0" smtClean="0">
              <a:solidFill>
                <a:schemeClr val="tx2">
                  <a:lumMod val="75000"/>
                </a:schemeClr>
              </a:solidFill>
              <a:latin typeface="Times New Roman" pitchFamily="18" charset="0"/>
              <a:cs typeface="Times New Roman" pitchFamily="18" charset="0"/>
            </a:rPr>
            <a:t>- Наличие актов федерального и регионального уровня, а также актов органов местного самоуправления;</a:t>
          </a:r>
          <a:endParaRPr lang="ru-RU" b="1" dirty="0">
            <a:solidFill>
              <a:schemeClr val="tx2">
                <a:lumMod val="75000"/>
              </a:schemeClr>
            </a:solidFill>
            <a:latin typeface="Times New Roman" pitchFamily="18" charset="0"/>
            <a:cs typeface="Times New Roman" pitchFamily="18" charset="0"/>
          </a:endParaRPr>
        </a:p>
      </dgm:t>
    </dgm:pt>
    <dgm:pt modelId="{40A9A065-DBD5-4A64-A670-AD034DFDFC61}" type="parTrans" cxnId="{2C441951-28EE-41C1-BC7C-BC134245B4EB}">
      <dgm:prSet/>
      <dgm:spPr/>
      <dgm:t>
        <a:bodyPr/>
        <a:lstStyle/>
        <a:p>
          <a:endParaRPr lang="ru-RU"/>
        </a:p>
      </dgm:t>
    </dgm:pt>
    <dgm:pt modelId="{20585E7A-AA31-4B2B-9493-5F19A21557D3}" type="sibTrans" cxnId="{2C441951-28EE-41C1-BC7C-BC134245B4EB}">
      <dgm:prSet/>
      <dgm:spPr/>
      <dgm:t>
        <a:bodyPr/>
        <a:lstStyle/>
        <a:p>
          <a:endParaRPr lang="ru-RU"/>
        </a:p>
      </dgm:t>
    </dgm:pt>
    <dgm:pt modelId="{CBC5C407-5E52-4314-BD64-1084A0FADBD0}">
      <dgm:prSet/>
      <dgm:spPr/>
      <dgm:t>
        <a:bodyPr/>
        <a:lstStyle/>
        <a:p>
          <a:pPr rtl="0"/>
          <a:r>
            <a:rPr lang="ru-RU" b="1" dirty="0" smtClean="0">
              <a:solidFill>
                <a:schemeClr val="tx2">
                  <a:lumMod val="75000"/>
                </a:schemeClr>
              </a:solidFill>
              <a:latin typeface="Times New Roman" pitchFamily="18" charset="0"/>
              <a:cs typeface="Times New Roman" pitchFamily="18" charset="0"/>
            </a:rPr>
            <a:t>- Ратифицированных международных актов о труде;</a:t>
          </a:r>
          <a:endParaRPr lang="ru-RU" b="1" dirty="0">
            <a:solidFill>
              <a:schemeClr val="tx2">
                <a:lumMod val="75000"/>
              </a:schemeClr>
            </a:solidFill>
            <a:latin typeface="Times New Roman" pitchFamily="18" charset="0"/>
            <a:cs typeface="Times New Roman" pitchFamily="18" charset="0"/>
          </a:endParaRPr>
        </a:p>
      </dgm:t>
    </dgm:pt>
    <dgm:pt modelId="{032CB74E-487A-401F-ADCC-A6855175D3A6}" type="parTrans" cxnId="{C4709B7E-652B-4486-821E-A65ECD8491AA}">
      <dgm:prSet/>
      <dgm:spPr/>
      <dgm:t>
        <a:bodyPr/>
        <a:lstStyle/>
        <a:p>
          <a:endParaRPr lang="ru-RU"/>
        </a:p>
      </dgm:t>
    </dgm:pt>
    <dgm:pt modelId="{C6961190-899E-4F69-9A40-CF210989CBEF}" type="sibTrans" cxnId="{C4709B7E-652B-4486-821E-A65ECD8491AA}">
      <dgm:prSet/>
      <dgm:spPr/>
      <dgm:t>
        <a:bodyPr/>
        <a:lstStyle/>
        <a:p>
          <a:endParaRPr lang="ru-RU"/>
        </a:p>
      </dgm:t>
    </dgm:pt>
    <dgm:pt modelId="{02D4B702-9950-4FFD-A2AF-096778A7CDD6}">
      <dgm:prSet/>
      <dgm:spPr/>
      <dgm:t>
        <a:bodyPr/>
        <a:lstStyle/>
        <a:p>
          <a:pPr rtl="0"/>
          <a:r>
            <a:rPr lang="ru-RU" b="1" dirty="0" smtClean="0">
              <a:solidFill>
                <a:schemeClr val="tx2">
                  <a:lumMod val="75000"/>
                </a:schemeClr>
              </a:solidFill>
              <a:latin typeface="Times New Roman" pitchFamily="18" charset="0"/>
              <a:cs typeface="Times New Roman" pitchFamily="18" charset="0"/>
            </a:rPr>
            <a:t>- Нормативных соглашений между социальными партнерами;</a:t>
          </a:r>
          <a:endParaRPr lang="ru-RU" b="1" dirty="0">
            <a:solidFill>
              <a:schemeClr val="tx2">
                <a:lumMod val="75000"/>
              </a:schemeClr>
            </a:solidFill>
            <a:latin typeface="Times New Roman" pitchFamily="18" charset="0"/>
            <a:cs typeface="Times New Roman" pitchFamily="18" charset="0"/>
          </a:endParaRPr>
        </a:p>
      </dgm:t>
    </dgm:pt>
    <dgm:pt modelId="{CEE12312-C016-451D-B75C-93218EC3F1E0}" type="parTrans" cxnId="{912C634D-EF54-45F1-9EB9-2628CCBF9567}">
      <dgm:prSet/>
      <dgm:spPr/>
      <dgm:t>
        <a:bodyPr/>
        <a:lstStyle/>
        <a:p>
          <a:endParaRPr lang="ru-RU"/>
        </a:p>
      </dgm:t>
    </dgm:pt>
    <dgm:pt modelId="{9873DDE6-260D-4E26-98BB-6419AD9B4507}" type="sibTrans" cxnId="{912C634D-EF54-45F1-9EB9-2628CCBF9567}">
      <dgm:prSet/>
      <dgm:spPr/>
      <dgm:t>
        <a:bodyPr/>
        <a:lstStyle/>
        <a:p>
          <a:endParaRPr lang="ru-RU"/>
        </a:p>
      </dgm:t>
    </dgm:pt>
    <dgm:pt modelId="{1B4F57CD-C537-4319-B1F8-64D277DE100C}">
      <dgm:prSet/>
      <dgm:spPr/>
      <dgm:t>
        <a:bodyPr/>
        <a:lstStyle/>
        <a:p>
          <a:pPr rtl="0"/>
          <a:r>
            <a:rPr lang="ru-RU" b="1" dirty="0" smtClean="0">
              <a:solidFill>
                <a:schemeClr val="tx2">
                  <a:lumMod val="75000"/>
                </a:schemeClr>
              </a:solidFill>
              <a:latin typeface="Times New Roman" pitchFamily="18" charset="0"/>
              <a:cs typeface="Times New Roman" pitchFamily="18" charset="0"/>
            </a:rPr>
            <a:t>- Локальных нормативных актов, принимаемых непосредственно в организациях; деление нормативных актов на общие и специальные.</a:t>
          </a:r>
          <a:endParaRPr lang="ru-RU" b="1" dirty="0">
            <a:solidFill>
              <a:schemeClr val="tx2">
                <a:lumMod val="75000"/>
              </a:schemeClr>
            </a:solidFill>
            <a:latin typeface="Times New Roman" pitchFamily="18" charset="0"/>
            <a:cs typeface="Times New Roman" pitchFamily="18" charset="0"/>
          </a:endParaRPr>
        </a:p>
      </dgm:t>
    </dgm:pt>
    <dgm:pt modelId="{37DEBC38-7375-442A-8C21-9D3C4BC7EFAB}" type="parTrans" cxnId="{D1163756-15CD-4E5D-9438-10717D8A1256}">
      <dgm:prSet/>
      <dgm:spPr/>
      <dgm:t>
        <a:bodyPr/>
        <a:lstStyle/>
        <a:p>
          <a:endParaRPr lang="ru-RU"/>
        </a:p>
      </dgm:t>
    </dgm:pt>
    <dgm:pt modelId="{DE06729C-3AC4-4586-8354-994EA2DE4A82}" type="sibTrans" cxnId="{D1163756-15CD-4E5D-9438-10717D8A1256}">
      <dgm:prSet/>
      <dgm:spPr/>
      <dgm:t>
        <a:bodyPr/>
        <a:lstStyle/>
        <a:p>
          <a:endParaRPr lang="ru-RU"/>
        </a:p>
      </dgm:t>
    </dgm:pt>
    <dgm:pt modelId="{780C6509-B2DE-4C61-84E5-E13749134B8D}" type="pres">
      <dgm:prSet presAssocID="{3B4DE281-5941-4173-AB75-B8C575259720}" presName="linear" presStyleCnt="0">
        <dgm:presLayoutVars>
          <dgm:animLvl val="lvl"/>
          <dgm:resizeHandles val="exact"/>
        </dgm:presLayoutVars>
      </dgm:prSet>
      <dgm:spPr/>
      <dgm:t>
        <a:bodyPr/>
        <a:lstStyle/>
        <a:p>
          <a:endParaRPr lang="ru-RU"/>
        </a:p>
      </dgm:t>
    </dgm:pt>
    <dgm:pt modelId="{85DD6E8E-CF6D-4DDF-9454-906B501DE15F}" type="pres">
      <dgm:prSet presAssocID="{FABD6430-6CAC-4A73-BD7A-89440A80AE72}" presName="parentText" presStyleLbl="node1" presStyleIdx="0" presStyleCnt="4">
        <dgm:presLayoutVars>
          <dgm:chMax val="0"/>
          <dgm:bulletEnabled val="1"/>
        </dgm:presLayoutVars>
      </dgm:prSet>
      <dgm:spPr/>
      <dgm:t>
        <a:bodyPr/>
        <a:lstStyle/>
        <a:p>
          <a:endParaRPr lang="ru-RU"/>
        </a:p>
      </dgm:t>
    </dgm:pt>
    <dgm:pt modelId="{C43538C2-592F-48EC-A9E2-5163D307D175}" type="pres">
      <dgm:prSet presAssocID="{20585E7A-AA31-4B2B-9493-5F19A21557D3}" presName="spacer" presStyleCnt="0"/>
      <dgm:spPr/>
    </dgm:pt>
    <dgm:pt modelId="{0B4335F7-72AB-4C25-82C3-31912C7EC08F}" type="pres">
      <dgm:prSet presAssocID="{CBC5C407-5E52-4314-BD64-1084A0FADBD0}" presName="parentText" presStyleLbl="node1" presStyleIdx="1" presStyleCnt="4">
        <dgm:presLayoutVars>
          <dgm:chMax val="0"/>
          <dgm:bulletEnabled val="1"/>
        </dgm:presLayoutVars>
      </dgm:prSet>
      <dgm:spPr/>
      <dgm:t>
        <a:bodyPr/>
        <a:lstStyle/>
        <a:p>
          <a:endParaRPr lang="ru-RU"/>
        </a:p>
      </dgm:t>
    </dgm:pt>
    <dgm:pt modelId="{4A883C32-6C2D-4491-BA51-0372C0C4910E}" type="pres">
      <dgm:prSet presAssocID="{C6961190-899E-4F69-9A40-CF210989CBEF}" presName="spacer" presStyleCnt="0"/>
      <dgm:spPr/>
    </dgm:pt>
    <dgm:pt modelId="{3BA2405D-F760-4608-BDDC-44F2F5DD1C92}" type="pres">
      <dgm:prSet presAssocID="{02D4B702-9950-4FFD-A2AF-096778A7CDD6}" presName="parentText" presStyleLbl="node1" presStyleIdx="2" presStyleCnt="4">
        <dgm:presLayoutVars>
          <dgm:chMax val="0"/>
          <dgm:bulletEnabled val="1"/>
        </dgm:presLayoutVars>
      </dgm:prSet>
      <dgm:spPr/>
      <dgm:t>
        <a:bodyPr/>
        <a:lstStyle/>
        <a:p>
          <a:endParaRPr lang="ru-RU"/>
        </a:p>
      </dgm:t>
    </dgm:pt>
    <dgm:pt modelId="{1C9ECA7D-BF71-4538-90E1-C8094CE94798}" type="pres">
      <dgm:prSet presAssocID="{9873DDE6-260D-4E26-98BB-6419AD9B4507}" presName="spacer" presStyleCnt="0"/>
      <dgm:spPr/>
    </dgm:pt>
    <dgm:pt modelId="{F822CE49-C7D7-4135-8A3E-8C9D6360507D}" type="pres">
      <dgm:prSet presAssocID="{1B4F57CD-C537-4319-B1F8-64D277DE100C}" presName="parentText" presStyleLbl="node1" presStyleIdx="3" presStyleCnt="4">
        <dgm:presLayoutVars>
          <dgm:chMax val="0"/>
          <dgm:bulletEnabled val="1"/>
        </dgm:presLayoutVars>
      </dgm:prSet>
      <dgm:spPr/>
      <dgm:t>
        <a:bodyPr/>
        <a:lstStyle/>
        <a:p>
          <a:endParaRPr lang="ru-RU"/>
        </a:p>
      </dgm:t>
    </dgm:pt>
  </dgm:ptLst>
  <dgm:cxnLst>
    <dgm:cxn modelId="{C4709B7E-652B-4486-821E-A65ECD8491AA}" srcId="{3B4DE281-5941-4173-AB75-B8C575259720}" destId="{CBC5C407-5E52-4314-BD64-1084A0FADBD0}" srcOrd="1" destOrd="0" parTransId="{032CB74E-487A-401F-ADCC-A6855175D3A6}" sibTransId="{C6961190-899E-4F69-9A40-CF210989CBEF}"/>
    <dgm:cxn modelId="{31916437-3C75-457F-8F50-E0BC2239673D}" type="presOf" srcId="{CBC5C407-5E52-4314-BD64-1084A0FADBD0}" destId="{0B4335F7-72AB-4C25-82C3-31912C7EC08F}" srcOrd="0" destOrd="0" presId="urn:microsoft.com/office/officeart/2005/8/layout/vList2"/>
    <dgm:cxn modelId="{2C441951-28EE-41C1-BC7C-BC134245B4EB}" srcId="{3B4DE281-5941-4173-AB75-B8C575259720}" destId="{FABD6430-6CAC-4A73-BD7A-89440A80AE72}" srcOrd="0" destOrd="0" parTransId="{40A9A065-DBD5-4A64-A670-AD034DFDFC61}" sibTransId="{20585E7A-AA31-4B2B-9493-5F19A21557D3}"/>
    <dgm:cxn modelId="{912C634D-EF54-45F1-9EB9-2628CCBF9567}" srcId="{3B4DE281-5941-4173-AB75-B8C575259720}" destId="{02D4B702-9950-4FFD-A2AF-096778A7CDD6}" srcOrd="2" destOrd="0" parTransId="{CEE12312-C016-451D-B75C-93218EC3F1E0}" sibTransId="{9873DDE6-260D-4E26-98BB-6419AD9B4507}"/>
    <dgm:cxn modelId="{D1163756-15CD-4E5D-9438-10717D8A1256}" srcId="{3B4DE281-5941-4173-AB75-B8C575259720}" destId="{1B4F57CD-C537-4319-B1F8-64D277DE100C}" srcOrd="3" destOrd="0" parTransId="{37DEBC38-7375-442A-8C21-9D3C4BC7EFAB}" sibTransId="{DE06729C-3AC4-4586-8354-994EA2DE4A82}"/>
    <dgm:cxn modelId="{F05DE68A-1495-4683-9CA2-98E5AC725BDF}" type="presOf" srcId="{3B4DE281-5941-4173-AB75-B8C575259720}" destId="{780C6509-B2DE-4C61-84E5-E13749134B8D}" srcOrd="0" destOrd="0" presId="urn:microsoft.com/office/officeart/2005/8/layout/vList2"/>
    <dgm:cxn modelId="{55110135-B69D-46B1-A0C1-C3A9DD65323E}" type="presOf" srcId="{FABD6430-6CAC-4A73-BD7A-89440A80AE72}" destId="{85DD6E8E-CF6D-4DDF-9454-906B501DE15F}" srcOrd="0" destOrd="0" presId="urn:microsoft.com/office/officeart/2005/8/layout/vList2"/>
    <dgm:cxn modelId="{BBE5D57D-3A3D-43BC-95ED-FF354A20EB44}" type="presOf" srcId="{02D4B702-9950-4FFD-A2AF-096778A7CDD6}" destId="{3BA2405D-F760-4608-BDDC-44F2F5DD1C92}" srcOrd="0" destOrd="0" presId="urn:microsoft.com/office/officeart/2005/8/layout/vList2"/>
    <dgm:cxn modelId="{FD9BC87E-1BBC-4BD1-AF45-1B471C6C564F}" type="presOf" srcId="{1B4F57CD-C537-4319-B1F8-64D277DE100C}" destId="{F822CE49-C7D7-4135-8A3E-8C9D6360507D}" srcOrd="0" destOrd="0" presId="urn:microsoft.com/office/officeart/2005/8/layout/vList2"/>
    <dgm:cxn modelId="{59D81944-EFFD-409D-8846-25A2767B6334}" type="presParOf" srcId="{780C6509-B2DE-4C61-84E5-E13749134B8D}" destId="{85DD6E8E-CF6D-4DDF-9454-906B501DE15F}" srcOrd="0" destOrd="0" presId="urn:microsoft.com/office/officeart/2005/8/layout/vList2"/>
    <dgm:cxn modelId="{2848CB1A-7E27-4701-B5DB-8A5CA3B15F96}" type="presParOf" srcId="{780C6509-B2DE-4C61-84E5-E13749134B8D}" destId="{C43538C2-592F-48EC-A9E2-5163D307D175}" srcOrd="1" destOrd="0" presId="urn:microsoft.com/office/officeart/2005/8/layout/vList2"/>
    <dgm:cxn modelId="{4E18C30D-A19D-4430-98C9-D55636AD6D66}" type="presParOf" srcId="{780C6509-B2DE-4C61-84E5-E13749134B8D}" destId="{0B4335F7-72AB-4C25-82C3-31912C7EC08F}" srcOrd="2" destOrd="0" presId="urn:microsoft.com/office/officeart/2005/8/layout/vList2"/>
    <dgm:cxn modelId="{11FAB89F-F7FB-4D3F-8870-A43A05E898F0}" type="presParOf" srcId="{780C6509-B2DE-4C61-84E5-E13749134B8D}" destId="{4A883C32-6C2D-4491-BA51-0372C0C4910E}" srcOrd="3" destOrd="0" presId="urn:microsoft.com/office/officeart/2005/8/layout/vList2"/>
    <dgm:cxn modelId="{976BF078-C1D4-43D5-9E09-7FDC331962AD}" type="presParOf" srcId="{780C6509-B2DE-4C61-84E5-E13749134B8D}" destId="{3BA2405D-F760-4608-BDDC-44F2F5DD1C92}" srcOrd="4" destOrd="0" presId="urn:microsoft.com/office/officeart/2005/8/layout/vList2"/>
    <dgm:cxn modelId="{4B3F362B-3FD1-47EB-AFC5-43EDAF97801B}" type="presParOf" srcId="{780C6509-B2DE-4C61-84E5-E13749134B8D}" destId="{1C9ECA7D-BF71-4538-90E1-C8094CE94798}" srcOrd="5" destOrd="0" presId="urn:microsoft.com/office/officeart/2005/8/layout/vList2"/>
    <dgm:cxn modelId="{1353FE15-D162-4C0E-97EF-1E5F3DE4024A}" type="presParOf" srcId="{780C6509-B2DE-4C61-84E5-E13749134B8D}" destId="{F822CE49-C7D7-4135-8A3E-8C9D6360507D}"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349794-654B-4EA0-9F2B-9112E6145E5B}" type="doc">
      <dgm:prSet loTypeId="urn:microsoft.com/office/officeart/2005/8/layout/vList2" loCatId="list" qsTypeId="urn:microsoft.com/office/officeart/2005/8/quickstyle/3d1" qsCatId="3D" csTypeId="urn:microsoft.com/office/officeart/2005/8/colors/accent0_2" csCatId="mainScheme"/>
      <dgm:spPr/>
      <dgm:t>
        <a:bodyPr/>
        <a:lstStyle/>
        <a:p>
          <a:endParaRPr lang="ru-RU"/>
        </a:p>
      </dgm:t>
    </dgm:pt>
    <dgm:pt modelId="{916CC5B4-492F-486B-9BF8-0F29656114A0}">
      <dgm:prSet/>
      <dgm:spPr/>
      <dgm:t>
        <a:bodyPr/>
        <a:lstStyle/>
        <a:p>
          <a:pPr rtl="0"/>
          <a:r>
            <a:rPr lang="ru-RU" b="1" dirty="0" smtClean="0">
              <a:solidFill>
                <a:schemeClr val="tx2">
                  <a:lumMod val="75000"/>
                </a:schemeClr>
              </a:solidFill>
              <a:latin typeface="Times New Roman" pitchFamily="18" charset="0"/>
              <a:cs typeface="Times New Roman" pitchFamily="18" charset="0"/>
            </a:rPr>
            <a:t>Истек срок, в течение которого акт действует, и не установлена возможность его продления; </a:t>
          </a:r>
          <a:endParaRPr lang="ru-RU" b="1" dirty="0">
            <a:solidFill>
              <a:schemeClr val="tx2">
                <a:lumMod val="75000"/>
              </a:schemeClr>
            </a:solidFill>
            <a:latin typeface="Times New Roman" pitchFamily="18" charset="0"/>
            <a:cs typeface="Times New Roman" pitchFamily="18" charset="0"/>
          </a:endParaRPr>
        </a:p>
      </dgm:t>
    </dgm:pt>
    <dgm:pt modelId="{601B884E-EB89-4EC1-A61F-8D1BE9F8B8EF}" type="parTrans" cxnId="{69B47580-4C3F-410C-89A9-73F2A104BE9B}">
      <dgm:prSet/>
      <dgm:spPr/>
      <dgm:t>
        <a:bodyPr/>
        <a:lstStyle/>
        <a:p>
          <a:endParaRPr lang="ru-RU"/>
        </a:p>
      </dgm:t>
    </dgm:pt>
    <dgm:pt modelId="{65E14967-8438-47F7-AF1E-C85DDBF468B8}" type="sibTrans" cxnId="{69B47580-4C3F-410C-89A9-73F2A104BE9B}">
      <dgm:prSet/>
      <dgm:spPr/>
      <dgm:t>
        <a:bodyPr/>
        <a:lstStyle/>
        <a:p>
          <a:endParaRPr lang="ru-RU"/>
        </a:p>
      </dgm:t>
    </dgm:pt>
    <dgm:pt modelId="{14691F85-65CD-46C1-B0ED-FF41C54820DA}">
      <dgm:prSet/>
      <dgm:spPr/>
      <dgm:t>
        <a:bodyPr/>
        <a:lstStyle/>
        <a:p>
          <a:pPr rtl="0"/>
          <a:r>
            <a:rPr lang="ru-RU" b="1" dirty="0" smtClean="0">
              <a:solidFill>
                <a:schemeClr val="tx2">
                  <a:lumMod val="75000"/>
                </a:schemeClr>
              </a:solidFill>
              <a:latin typeface="Times New Roman" pitchFamily="18" charset="0"/>
              <a:cs typeface="Times New Roman" pitchFamily="18" charset="0"/>
            </a:rPr>
            <a:t>В связи с прямой отменой нормативного акта уполномоченным на то органом;</a:t>
          </a:r>
          <a:endParaRPr lang="ru-RU" b="1" dirty="0">
            <a:solidFill>
              <a:schemeClr val="tx2">
                <a:lumMod val="75000"/>
              </a:schemeClr>
            </a:solidFill>
            <a:latin typeface="Times New Roman" pitchFamily="18" charset="0"/>
            <a:cs typeface="Times New Roman" pitchFamily="18" charset="0"/>
          </a:endParaRPr>
        </a:p>
      </dgm:t>
    </dgm:pt>
    <dgm:pt modelId="{A0C61F42-24CC-4B6A-A993-F704AA06D76F}" type="parTrans" cxnId="{D62C3DED-D253-4364-A15C-7037016723AA}">
      <dgm:prSet/>
      <dgm:spPr/>
      <dgm:t>
        <a:bodyPr/>
        <a:lstStyle/>
        <a:p>
          <a:endParaRPr lang="ru-RU"/>
        </a:p>
      </dgm:t>
    </dgm:pt>
    <dgm:pt modelId="{1326891B-159B-4C56-AB4C-1F2426C89DE7}" type="sibTrans" cxnId="{D62C3DED-D253-4364-A15C-7037016723AA}">
      <dgm:prSet/>
      <dgm:spPr/>
      <dgm:t>
        <a:bodyPr/>
        <a:lstStyle/>
        <a:p>
          <a:endParaRPr lang="ru-RU"/>
        </a:p>
      </dgm:t>
    </dgm:pt>
    <dgm:pt modelId="{6D3B399B-5770-4EC3-AE66-08C4C7B420DE}">
      <dgm:prSet/>
      <dgm:spPr/>
      <dgm:t>
        <a:bodyPr/>
        <a:lstStyle/>
        <a:p>
          <a:pPr rtl="0"/>
          <a:r>
            <a:rPr lang="ru-RU" b="1" dirty="0" smtClean="0">
              <a:solidFill>
                <a:schemeClr val="tx2">
                  <a:lumMod val="75000"/>
                </a:schemeClr>
              </a:solidFill>
              <a:latin typeface="Times New Roman" pitchFamily="18" charset="0"/>
              <a:cs typeface="Times New Roman" pitchFamily="18" charset="0"/>
            </a:rPr>
            <a:t>Фактической заменой нормативного акта иным актом, регулирующим ту же группу общественных отношений. </a:t>
          </a:r>
          <a:endParaRPr lang="ru-RU" b="1" dirty="0">
            <a:solidFill>
              <a:schemeClr val="tx2">
                <a:lumMod val="75000"/>
              </a:schemeClr>
            </a:solidFill>
            <a:latin typeface="Times New Roman" pitchFamily="18" charset="0"/>
            <a:cs typeface="Times New Roman" pitchFamily="18" charset="0"/>
          </a:endParaRPr>
        </a:p>
      </dgm:t>
    </dgm:pt>
    <dgm:pt modelId="{8B49E087-AB2F-452C-B1B3-D9F546C55111}" type="parTrans" cxnId="{22C6BB90-ACE3-4C6A-B1C5-6CE0AC82A727}">
      <dgm:prSet/>
      <dgm:spPr/>
      <dgm:t>
        <a:bodyPr/>
        <a:lstStyle/>
        <a:p>
          <a:endParaRPr lang="ru-RU"/>
        </a:p>
      </dgm:t>
    </dgm:pt>
    <dgm:pt modelId="{F57DECFD-3A84-4F7F-B525-DD442FAA3A3D}" type="sibTrans" cxnId="{22C6BB90-ACE3-4C6A-B1C5-6CE0AC82A727}">
      <dgm:prSet/>
      <dgm:spPr/>
      <dgm:t>
        <a:bodyPr/>
        <a:lstStyle/>
        <a:p>
          <a:endParaRPr lang="ru-RU"/>
        </a:p>
      </dgm:t>
    </dgm:pt>
    <dgm:pt modelId="{D9032666-3496-4AB3-B2F4-7655DABCF572}" type="pres">
      <dgm:prSet presAssocID="{8E349794-654B-4EA0-9F2B-9112E6145E5B}" presName="linear" presStyleCnt="0">
        <dgm:presLayoutVars>
          <dgm:animLvl val="lvl"/>
          <dgm:resizeHandles val="exact"/>
        </dgm:presLayoutVars>
      </dgm:prSet>
      <dgm:spPr/>
      <dgm:t>
        <a:bodyPr/>
        <a:lstStyle/>
        <a:p>
          <a:endParaRPr lang="ru-RU"/>
        </a:p>
      </dgm:t>
    </dgm:pt>
    <dgm:pt modelId="{EB4C36EB-89E8-48B4-91CE-00E7F4194DBE}" type="pres">
      <dgm:prSet presAssocID="{916CC5B4-492F-486B-9BF8-0F29656114A0}" presName="parentText" presStyleLbl="node1" presStyleIdx="0" presStyleCnt="3">
        <dgm:presLayoutVars>
          <dgm:chMax val="0"/>
          <dgm:bulletEnabled val="1"/>
        </dgm:presLayoutVars>
      </dgm:prSet>
      <dgm:spPr/>
      <dgm:t>
        <a:bodyPr/>
        <a:lstStyle/>
        <a:p>
          <a:endParaRPr lang="ru-RU"/>
        </a:p>
      </dgm:t>
    </dgm:pt>
    <dgm:pt modelId="{EA0CB8B3-89A1-41EF-920A-FFFA18669139}" type="pres">
      <dgm:prSet presAssocID="{65E14967-8438-47F7-AF1E-C85DDBF468B8}" presName="spacer" presStyleCnt="0"/>
      <dgm:spPr/>
    </dgm:pt>
    <dgm:pt modelId="{C44EC746-F271-4948-BAAB-9E910CCDCD81}" type="pres">
      <dgm:prSet presAssocID="{14691F85-65CD-46C1-B0ED-FF41C54820DA}" presName="parentText" presStyleLbl="node1" presStyleIdx="1" presStyleCnt="3">
        <dgm:presLayoutVars>
          <dgm:chMax val="0"/>
          <dgm:bulletEnabled val="1"/>
        </dgm:presLayoutVars>
      </dgm:prSet>
      <dgm:spPr/>
      <dgm:t>
        <a:bodyPr/>
        <a:lstStyle/>
        <a:p>
          <a:endParaRPr lang="ru-RU"/>
        </a:p>
      </dgm:t>
    </dgm:pt>
    <dgm:pt modelId="{660A703F-48F2-4344-BA8D-65B07ABC6DC1}" type="pres">
      <dgm:prSet presAssocID="{1326891B-159B-4C56-AB4C-1F2426C89DE7}" presName="spacer" presStyleCnt="0"/>
      <dgm:spPr/>
    </dgm:pt>
    <dgm:pt modelId="{9410D48F-EC43-483F-A851-C5E6861C2B37}" type="pres">
      <dgm:prSet presAssocID="{6D3B399B-5770-4EC3-AE66-08C4C7B420DE}" presName="parentText" presStyleLbl="node1" presStyleIdx="2" presStyleCnt="3">
        <dgm:presLayoutVars>
          <dgm:chMax val="0"/>
          <dgm:bulletEnabled val="1"/>
        </dgm:presLayoutVars>
      </dgm:prSet>
      <dgm:spPr/>
      <dgm:t>
        <a:bodyPr/>
        <a:lstStyle/>
        <a:p>
          <a:endParaRPr lang="ru-RU"/>
        </a:p>
      </dgm:t>
    </dgm:pt>
  </dgm:ptLst>
  <dgm:cxnLst>
    <dgm:cxn modelId="{D62C3DED-D253-4364-A15C-7037016723AA}" srcId="{8E349794-654B-4EA0-9F2B-9112E6145E5B}" destId="{14691F85-65CD-46C1-B0ED-FF41C54820DA}" srcOrd="1" destOrd="0" parTransId="{A0C61F42-24CC-4B6A-A993-F704AA06D76F}" sibTransId="{1326891B-159B-4C56-AB4C-1F2426C89DE7}"/>
    <dgm:cxn modelId="{972AAA62-FEE9-41FC-8EC6-A2CBC6C3D5E4}" type="presOf" srcId="{8E349794-654B-4EA0-9F2B-9112E6145E5B}" destId="{D9032666-3496-4AB3-B2F4-7655DABCF572}" srcOrd="0" destOrd="0" presId="urn:microsoft.com/office/officeart/2005/8/layout/vList2"/>
    <dgm:cxn modelId="{EE3FC2BC-DF4F-4189-8615-219028DD012B}" type="presOf" srcId="{14691F85-65CD-46C1-B0ED-FF41C54820DA}" destId="{C44EC746-F271-4948-BAAB-9E910CCDCD81}" srcOrd="0" destOrd="0" presId="urn:microsoft.com/office/officeart/2005/8/layout/vList2"/>
    <dgm:cxn modelId="{59E5EF92-222E-49E1-AE44-939C54C9471F}" type="presOf" srcId="{6D3B399B-5770-4EC3-AE66-08C4C7B420DE}" destId="{9410D48F-EC43-483F-A851-C5E6861C2B37}" srcOrd="0" destOrd="0" presId="urn:microsoft.com/office/officeart/2005/8/layout/vList2"/>
    <dgm:cxn modelId="{B41C244A-093A-4937-9CE6-9FDD5E9D3AAF}" type="presOf" srcId="{916CC5B4-492F-486B-9BF8-0F29656114A0}" destId="{EB4C36EB-89E8-48B4-91CE-00E7F4194DBE}" srcOrd="0" destOrd="0" presId="urn:microsoft.com/office/officeart/2005/8/layout/vList2"/>
    <dgm:cxn modelId="{69B47580-4C3F-410C-89A9-73F2A104BE9B}" srcId="{8E349794-654B-4EA0-9F2B-9112E6145E5B}" destId="{916CC5B4-492F-486B-9BF8-0F29656114A0}" srcOrd="0" destOrd="0" parTransId="{601B884E-EB89-4EC1-A61F-8D1BE9F8B8EF}" sibTransId="{65E14967-8438-47F7-AF1E-C85DDBF468B8}"/>
    <dgm:cxn modelId="{22C6BB90-ACE3-4C6A-B1C5-6CE0AC82A727}" srcId="{8E349794-654B-4EA0-9F2B-9112E6145E5B}" destId="{6D3B399B-5770-4EC3-AE66-08C4C7B420DE}" srcOrd="2" destOrd="0" parTransId="{8B49E087-AB2F-452C-B1B3-D9F546C55111}" sibTransId="{F57DECFD-3A84-4F7F-B525-DD442FAA3A3D}"/>
    <dgm:cxn modelId="{C221A9EC-092E-4AD7-A835-7F29EC16D9A7}" type="presParOf" srcId="{D9032666-3496-4AB3-B2F4-7655DABCF572}" destId="{EB4C36EB-89E8-48B4-91CE-00E7F4194DBE}" srcOrd="0" destOrd="0" presId="urn:microsoft.com/office/officeart/2005/8/layout/vList2"/>
    <dgm:cxn modelId="{9F57B0C6-0A29-455B-98A6-013EAAD6CCF1}" type="presParOf" srcId="{D9032666-3496-4AB3-B2F4-7655DABCF572}" destId="{EA0CB8B3-89A1-41EF-920A-FFFA18669139}" srcOrd="1" destOrd="0" presId="urn:microsoft.com/office/officeart/2005/8/layout/vList2"/>
    <dgm:cxn modelId="{4210C47E-31B3-43B3-A131-01C118CAE01B}" type="presParOf" srcId="{D9032666-3496-4AB3-B2F4-7655DABCF572}" destId="{C44EC746-F271-4948-BAAB-9E910CCDCD81}" srcOrd="2" destOrd="0" presId="urn:microsoft.com/office/officeart/2005/8/layout/vList2"/>
    <dgm:cxn modelId="{81F9BCA8-EA5F-49D0-974E-2D1ED5AE4F8A}" type="presParOf" srcId="{D9032666-3496-4AB3-B2F4-7655DABCF572}" destId="{660A703F-48F2-4344-BA8D-65B07ABC6DC1}" srcOrd="3" destOrd="0" presId="urn:microsoft.com/office/officeart/2005/8/layout/vList2"/>
    <dgm:cxn modelId="{C0C3DCAE-A5E2-4544-A74A-9DD4B9885C97}" type="presParOf" srcId="{D9032666-3496-4AB3-B2F4-7655DABCF572}" destId="{9410D48F-EC43-483F-A851-C5E6861C2B3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B792CFD-1D8F-4514-AA5B-17714DDA8328}" type="doc">
      <dgm:prSet loTypeId="urn:microsoft.com/office/officeart/2005/8/layout/vList2" loCatId="list" qsTypeId="urn:microsoft.com/office/officeart/2005/8/quickstyle/3d1" qsCatId="3D" csTypeId="urn:microsoft.com/office/officeart/2005/8/colors/accent0_2" csCatId="mainScheme"/>
      <dgm:spPr/>
      <dgm:t>
        <a:bodyPr/>
        <a:lstStyle/>
        <a:p>
          <a:endParaRPr lang="ru-RU"/>
        </a:p>
      </dgm:t>
    </dgm:pt>
    <dgm:pt modelId="{BCF00F7D-1FA2-4B86-94BB-E89680EE29EB}">
      <dgm:prSet/>
      <dgm:spPr/>
      <dgm:t>
        <a:bodyPr/>
        <a:lstStyle/>
        <a:p>
          <a:pPr rtl="0"/>
          <a:r>
            <a:rPr lang="ru-RU" b="0" dirty="0" smtClean="0">
              <a:solidFill>
                <a:schemeClr val="tx2">
                  <a:lumMod val="75000"/>
                </a:schemeClr>
              </a:solidFill>
              <a:latin typeface="Times New Roman" pitchFamily="18" charset="0"/>
              <a:cs typeface="Times New Roman" pitchFamily="18" charset="0"/>
            </a:rPr>
            <a:t>Осуществляют защиту, трудовых прав и законных интересов сторон; </a:t>
          </a:r>
          <a:endParaRPr lang="ru-RU" b="0" dirty="0">
            <a:solidFill>
              <a:schemeClr val="tx2">
                <a:lumMod val="75000"/>
              </a:schemeClr>
            </a:solidFill>
            <a:latin typeface="Times New Roman" pitchFamily="18" charset="0"/>
            <a:cs typeface="Times New Roman" pitchFamily="18" charset="0"/>
          </a:endParaRPr>
        </a:p>
      </dgm:t>
    </dgm:pt>
    <dgm:pt modelId="{82FBA931-DBFD-4C52-BE25-F84778C4F950}" type="parTrans" cxnId="{94DB6BD4-9995-4E89-BF54-E111D39635E0}">
      <dgm:prSet/>
      <dgm:spPr/>
      <dgm:t>
        <a:bodyPr/>
        <a:lstStyle/>
        <a:p>
          <a:endParaRPr lang="ru-RU"/>
        </a:p>
      </dgm:t>
    </dgm:pt>
    <dgm:pt modelId="{3125B8F0-2417-47F5-94AC-40866BF56BEA}" type="sibTrans" cxnId="{94DB6BD4-9995-4E89-BF54-E111D39635E0}">
      <dgm:prSet/>
      <dgm:spPr/>
      <dgm:t>
        <a:bodyPr/>
        <a:lstStyle/>
        <a:p>
          <a:endParaRPr lang="ru-RU"/>
        </a:p>
      </dgm:t>
    </dgm:pt>
    <dgm:pt modelId="{E48273B0-DE73-4312-9221-EB61E07F14DA}">
      <dgm:prSet/>
      <dgm:spPr/>
      <dgm:t>
        <a:bodyPr/>
        <a:lstStyle/>
        <a:p>
          <a:pPr rtl="0"/>
          <a:r>
            <a:rPr lang="ru-RU" b="0" dirty="0" smtClean="0">
              <a:solidFill>
                <a:schemeClr val="tx2">
                  <a:lumMod val="75000"/>
                </a:schemeClr>
              </a:solidFill>
              <a:latin typeface="Times New Roman" pitchFamily="18" charset="0"/>
              <a:cs typeface="Times New Roman" pitchFamily="18" charset="0"/>
            </a:rPr>
            <a:t>Признают недействительными нормативные акты, не соответствующие закону; </a:t>
          </a:r>
          <a:endParaRPr lang="ru-RU" b="0" dirty="0">
            <a:solidFill>
              <a:schemeClr val="tx2">
                <a:lumMod val="75000"/>
              </a:schemeClr>
            </a:solidFill>
            <a:latin typeface="Times New Roman" pitchFamily="18" charset="0"/>
            <a:cs typeface="Times New Roman" pitchFamily="18" charset="0"/>
          </a:endParaRPr>
        </a:p>
      </dgm:t>
    </dgm:pt>
    <dgm:pt modelId="{9A87A029-7A5E-4F50-AF48-A0608BDAC39C}" type="parTrans" cxnId="{77F72C9A-123D-405C-BABE-E69E828E4338}">
      <dgm:prSet/>
      <dgm:spPr/>
      <dgm:t>
        <a:bodyPr/>
        <a:lstStyle/>
        <a:p>
          <a:endParaRPr lang="ru-RU"/>
        </a:p>
      </dgm:t>
    </dgm:pt>
    <dgm:pt modelId="{2B4F167F-72B7-4CAB-8D6B-7E6EC914FFC2}" type="sibTrans" cxnId="{77F72C9A-123D-405C-BABE-E69E828E4338}">
      <dgm:prSet/>
      <dgm:spPr/>
      <dgm:t>
        <a:bodyPr/>
        <a:lstStyle/>
        <a:p>
          <a:endParaRPr lang="ru-RU"/>
        </a:p>
      </dgm:t>
    </dgm:pt>
    <dgm:pt modelId="{478B05CD-BAFF-4F92-AF37-471BF5682FA6}">
      <dgm:prSet/>
      <dgm:spPr/>
      <dgm:t>
        <a:bodyPr/>
        <a:lstStyle/>
        <a:p>
          <a:pPr rtl="0"/>
          <a:r>
            <a:rPr lang="ru-RU" b="0" dirty="0" smtClean="0">
              <a:solidFill>
                <a:schemeClr val="tx2">
                  <a:lumMod val="75000"/>
                </a:schemeClr>
              </a:solidFill>
              <a:latin typeface="Times New Roman" pitchFamily="18" charset="0"/>
              <a:cs typeface="Times New Roman" pitchFamily="18" charset="0"/>
            </a:rPr>
            <a:t>Определяют в установленных законом пределах меру ответственности.</a:t>
          </a:r>
          <a:endParaRPr lang="ru-RU" b="0" dirty="0">
            <a:solidFill>
              <a:schemeClr val="tx2">
                <a:lumMod val="75000"/>
              </a:schemeClr>
            </a:solidFill>
            <a:latin typeface="Times New Roman" pitchFamily="18" charset="0"/>
            <a:cs typeface="Times New Roman" pitchFamily="18" charset="0"/>
          </a:endParaRPr>
        </a:p>
      </dgm:t>
    </dgm:pt>
    <dgm:pt modelId="{0531FED2-9419-453B-B0B3-2B9C8837C280}" type="parTrans" cxnId="{9F66C6F6-8EEC-4A6A-BEBB-7AC50D697436}">
      <dgm:prSet/>
      <dgm:spPr/>
      <dgm:t>
        <a:bodyPr/>
        <a:lstStyle/>
        <a:p>
          <a:endParaRPr lang="ru-RU"/>
        </a:p>
      </dgm:t>
    </dgm:pt>
    <dgm:pt modelId="{E99130CE-603A-4B5B-92BD-958EFBE8B3F0}" type="sibTrans" cxnId="{9F66C6F6-8EEC-4A6A-BEBB-7AC50D697436}">
      <dgm:prSet/>
      <dgm:spPr/>
      <dgm:t>
        <a:bodyPr/>
        <a:lstStyle/>
        <a:p>
          <a:endParaRPr lang="ru-RU"/>
        </a:p>
      </dgm:t>
    </dgm:pt>
    <dgm:pt modelId="{43DC6231-B152-44CF-93C4-C84F2E5E77C8}" type="pres">
      <dgm:prSet presAssocID="{CB792CFD-1D8F-4514-AA5B-17714DDA8328}" presName="linear" presStyleCnt="0">
        <dgm:presLayoutVars>
          <dgm:animLvl val="lvl"/>
          <dgm:resizeHandles val="exact"/>
        </dgm:presLayoutVars>
      </dgm:prSet>
      <dgm:spPr/>
      <dgm:t>
        <a:bodyPr/>
        <a:lstStyle/>
        <a:p>
          <a:endParaRPr lang="ru-RU"/>
        </a:p>
      </dgm:t>
    </dgm:pt>
    <dgm:pt modelId="{2953DA62-FB9F-4F17-A4D7-9E324549219F}" type="pres">
      <dgm:prSet presAssocID="{BCF00F7D-1FA2-4B86-94BB-E89680EE29EB}" presName="parentText" presStyleLbl="node1" presStyleIdx="0" presStyleCnt="3">
        <dgm:presLayoutVars>
          <dgm:chMax val="0"/>
          <dgm:bulletEnabled val="1"/>
        </dgm:presLayoutVars>
      </dgm:prSet>
      <dgm:spPr/>
      <dgm:t>
        <a:bodyPr/>
        <a:lstStyle/>
        <a:p>
          <a:endParaRPr lang="ru-RU"/>
        </a:p>
      </dgm:t>
    </dgm:pt>
    <dgm:pt modelId="{D6336363-84E1-48FD-906A-4DF801585954}" type="pres">
      <dgm:prSet presAssocID="{3125B8F0-2417-47F5-94AC-40866BF56BEA}" presName="spacer" presStyleCnt="0"/>
      <dgm:spPr/>
    </dgm:pt>
    <dgm:pt modelId="{592B6898-2AAC-43ED-95D4-3192C8259C6D}" type="pres">
      <dgm:prSet presAssocID="{E48273B0-DE73-4312-9221-EB61E07F14DA}" presName="parentText" presStyleLbl="node1" presStyleIdx="1" presStyleCnt="3">
        <dgm:presLayoutVars>
          <dgm:chMax val="0"/>
          <dgm:bulletEnabled val="1"/>
        </dgm:presLayoutVars>
      </dgm:prSet>
      <dgm:spPr/>
      <dgm:t>
        <a:bodyPr/>
        <a:lstStyle/>
        <a:p>
          <a:endParaRPr lang="ru-RU"/>
        </a:p>
      </dgm:t>
    </dgm:pt>
    <dgm:pt modelId="{6F221825-E5C1-41DC-9419-4FD8809482DD}" type="pres">
      <dgm:prSet presAssocID="{2B4F167F-72B7-4CAB-8D6B-7E6EC914FFC2}" presName="spacer" presStyleCnt="0"/>
      <dgm:spPr/>
    </dgm:pt>
    <dgm:pt modelId="{FE569856-F725-42A1-8A0B-075B20C11AB4}" type="pres">
      <dgm:prSet presAssocID="{478B05CD-BAFF-4F92-AF37-471BF5682FA6}" presName="parentText" presStyleLbl="node1" presStyleIdx="2" presStyleCnt="3">
        <dgm:presLayoutVars>
          <dgm:chMax val="0"/>
          <dgm:bulletEnabled val="1"/>
        </dgm:presLayoutVars>
      </dgm:prSet>
      <dgm:spPr/>
      <dgm:t>
        <a:bodyPr/>
        <a:lstStyle/>
        <a:p>
          <a:endParaRPr lang="ru-RU"/>
        </a:p>
      </dgm:t>
    </dgm:pt>
  </dgm:ptLst>
  <dgm:cxnLst>
    <dgm:cxn modelId="{764813AB-1702-42CC-9756-EAF6F5BCFF99}" type="presOf" srcId="{CB792CFD-1D8F-4514-AA5B-17714DDA8328}" destId="{43DC6231-B152-44CF-93C4-C84F2E5E77C8}" srcOrd="0" destOrd="0" presId="urn:microsoft.com/office/officeart/2005/8/layout/vList2"/>
    <dgm:cxn modelId="{71C9AB0C-7026-4433-A22F-4822CD0C350A}" type="presOf" srcId="{E48273B0-DE73-4312-9221-EB61E07F14DA}" destId="{592B6898-2AAC-43ED-95D4-3192C8259C6D}" srcOrd="0" destOrd="0" presId="urn:microsoft.com/office/officeart/2005/8/layout/vList2"/>
    <dgm:cxn modelId="{17036B62-EE43-478D-86FA-82CC9F1DC085}" type="presOf" srcId="{BCF00F7D-1FA2-4B86-94BB-E89680EE29EB}" destId="{2953DA62-FB9F-4F17-A4D7-9E324549219F}" srcOrd="0" destOrd="0" presId="urn:microsoft.com/office/officeart/2005/8/layout/vList2"/>
    <dgm:cxn modelId="{AE8BED82-2757-4A53-8824-F82173FC8491}" type="presOf" srcId="{478B05CD-BAFF-4F92-AF37-471BF5682FA6}" destId="{FE569856-F725-42A1-8A0B-075B20C11AB4}" srcOrd="0" destOrd="0" presId="urn:microsoft.com/office/officeart/2005/8/layout/vList2"/>
    <dgm:cxn modelId="{94DB6BD4-9995-4E89-BF54-E111D39635E0}" srcId="{CB792CFD-1D8F-4514-AA5B-17714DDA8328}" destId="{BCF00F7D-1FA2-4B86-94BB-E89680EE29EB}" srcOrd="0" destOrd="0" parTransId="{82FBA931-DBFD-4C52-BE25-F84778C4F950}" sibTransId="{3125B8F0-2417-47F5-94AC-40866BF56BEA}"/>
    <dgm:cxn modelId="{77F72C9A-123D-405C-BABE-E69E828E4338}" srcId="{CB792CFD-1D8F-4514-AA5B-17714DDA8328}" destId="{E48273B0-DE73-4312-9221-EB61E07F14DA}" srcOrd="1" destOrd="0" parTransId="{9A87A029-7A5E-4F50-AF48-A0608BDAC39C}" sibTransId="{2B4F167F-72B7-4CAB-8D6B-7E6EC914FFC2}"/>
    <dgm:cxn modelId="{9F66C6F6-8EEC-4A6A-BEBB-7AC50D697436}" srcId="{CB792CFD-1D8F-4514-AA5B-17714DDA8328}" destId="{478B05CD-BAFF-4F92-AF37-471BF5682FA6}" srcOrd="2" destOrd="0" parTransId="{0531FED2-9419-453B-B0B3-2B9C8837C280}" sibTransId="{E99130CE-603A-4B5B-92BD-958EFBE8B3F0}"/>
    <dgm:cxn modelId="{C01037AC-9359-4429-A482-EE22061D50CB}" type="presParOf" srcId="{43DC6231-B152-44CF-93C4-C84F2E5E77C8}" destId="{2953DA62-FB9F-4F17-A4D7-9E324549219F}" srcOrd="0" destOrd="0" presId="urn:microsoft.com/office/officeart/2005/8/layout/vList2"/>
    <dgm:cxn modelId="{2636CD3D-1D60-414E-A1FB-98A6D1BE4874}" type="presParOf" srcId="{43DC6231-B152-44CF-93C4-C84F2E5E77C8}" destId="{D6336363-84E1-48FD-906A-4DF801585954}" srcOrd="1" destOrd="0" presId="urn:microsoft.com/office/officeart/2005/8/layout/vList2"/>
    <dgm:cxn modelId="{977864C4-8AD7-4920-9C8E-37759FA15173}" type="presParOf" srcId="{43DC6231-B152-44CF-93C4-C84F2E5E77C8}" destId="{592B6898-2AAC-43ED-95D4-3192C8259C6D}" srcOrd="2" destOrd="0" presId="urn:microsoft.com/office/officeart/2005/8/layout/vList2"/>
    <dgm:cxn modelId="{21C2836E-C708-48AC-A0A0-A4876F1B594D}" type="presParOf" srcId="{43DC6231-B152-44CF-93C4-C84F2E5E77C8}" destId="{6F221825-E5C1-41DC-9419-4FD8809482DD}" srcOrd="3" destOrd="0" presId="urn:microsoft.com/office/officeart/2005/8/layout/vList2"/>
    <dgm:cxn modelId="{B4143329-9019-44A4-B518-E4F3D1945E87}" type="presParOf" srcId="{43DC6231-B152-44CF-93C4-C84F2E5E77C8}" destId="{FE569856-F725-42A1-8A0B-075B20C11AB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612784-023E-494F-803D-47C9CABEF125}">
      <dsp:nvSpPr>
        <dsp:cNvPr id="0" name=""/>
        <dsp:cNvSpPr/>
      </dsp:nvSpPr>
      <dsp:spPr>
        <a:xfrm>
          <a:off x="0" y="27395"/>
          <a:ext cx="8229600" cy="1883700"/>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ru-RU" sz="2300" b="1" kern="1200" dirty="0" smtClean="0">
              <a:solidFill>
                <a:schemeClr val="tx2">
                  <a:lumMod val="75000"/>
                </a:schemeClr>
              </a:solidFill>
              <a:latin typeface="Times New Roman" pitchFamily="18" charset="0"/>
              <a:cs typeface="Times New Roman" pitchFamily="18" charset="0"/>
            </a:rPr>
            <a:t>- коллективном уровне путем заключения коллективных договоров и соглашений между социальными партнерами. Данные акты выполняют функцию коллективно-договорного регулирования условий труда и являются источниками трудового права;</a:t>
          </a:r>
          <a:endParaRPr lang="ru-RU" sz="2300" b="1" kern="1200" dirty="0">
            <a:solidFill>
              <a:schemeClr val="tx2">
                <a:lumMod val="75000"/>
              </a:schemeClr>
            </a:solidFill>
            <a:latin typeface="Times New Roman" pitchFamily="18" charset="0"/>
            <a:cs typeface="Times New Roman" pitchFamily="18" charset="0"/>
          </a:endParaRPr>
        </a:p>
      </dsp:txBody>
      <dsp:txXfrm>
        <a:off x="91955" y="119350"/>
        <a:ext cx="8045690" cy="1699790"/>
      </dsp:txXfrm>
    </dsp:sp>
    <dsp:sp modelId="{6C4DC214-F5B7-494A-8FB9-3C0991A3ECC0}">
      <dsp:nvSpPr>
        <dsp:cNvPr id="0" name=""/>
        <dsp:cNvSpPr/>
      </dsp:nvSpPr>
      <dsp:spPr>
        <a:xfrm>
          <a:off x="0" y="1977336"/>
          <a:ext cx="8229600" cy="1883700"/>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ru-RU" sz="2300" b="1" kern="1200" dirty="0" smtClean="0">
              <a:solidFill>
                <a:schemeClr val="tx2">
                  <a:lumMod val="75000"/>
                </a:schemeClr>
              </a:solidFill>
              <a:latin typeface="Times New Roman" pitchFamily="18" charset="0"/>
              <a:cs typeface="Times New Roman" pitchFamily="18" charset="0"/>
            </a:rPr>
            <a:t>- индивидуальном уровне путем заключения индивидуальных трудовых договоров, которые выполняют функцию индивидуального регулирования трудовых отношений, но источниками права не являются</a:t>
          </a:r>
          <a:r>
            <a:rPr lang="ru-RU" sz="2300" b="1" i="1" kern="1200" dirty="0" smtClean="0">
              <a:solidFill>
                <a:schemeClr val="tx2">
                  <a:lumMod val="75000"/>
                </a:schemeClr>
              </a:solidFill>
              <a:latin typeface="Times New Roman" pitchFamily="18" charset="0"/>
              <a:cs typeface="Times New Roman" pitchFamily="18" charset="0"/>
            </a:rPr>
            <a:t>.</a:t>
          </a:r>
          <a:endParaRPr lang="ru-RU" sz="2300" b="1" kern="1200" dirty="0">
            <a:solidFill>
              <a:schemeClr val="tx2">
                <a:lumMod val="75000"/>
              </a:schemeClr>
            </a:solidFill>
            <a:latin typeface="Times New Roman" pitchFamily="18" charset="0"/>
            <a:cs typeface="Times New Roman" pitchFamily="18" charset="0"/>
          </a:endParaRPr>
        </a:p>
      </dsp:txBody>
      <dsp:txXfrm>
        <a:off x="91955" y="2069291"/>
        <a:ext cx="8045690" cy="16997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DD6E8E-CF6D-4DDF-9454-906B501DE15F}">
      <dsp:nvSpPr>
        <dsp:cNvPr id="0" name=""/>
        <dsp:cNvSpPr/>
      </dsp:nvSpPr>
      <dsp:spPr>
        <a:xfrm>
          <a:off x="0" y="242"/>
          <a:ext cx="8229600" cy="1114863"/>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ru-RU" sz="2100" b="1" kern="1200" dirty="0" smtClean="0">
              <a:solidFill>
                <a:schemeClr val="tx2">
                  <a:lumMod val="75000"/>
                </a:schemeClr>
              </a:solidFill>
              <a:latin typeface="Times New Roman" pitchFamily="18" charset="0"/>
              <a:cs typeface="Times New Roman" pitchFamily="18" charset="0"/>
            </a:rPr>
            <a:t>- Наличие актов федерального и регионального уровня, а также актов органов местного самоуправления;</a:t>
          </a:r>
          <a:endParaRPr lang="ru-RU" sz="2100" b="1" kern="1200" dirty="0">
            <a:solidFill>
              <a:schemeClr val="tx2">
                <a:lumMod val="75000"/>
              </a:schemeClr>
            </a:solidFill>
            <a:latin typeface="Times New Roman" pitchFamily="18" charset="0"/>
            <a:cs typeface="Times New Roman" pitchFamily="18" charset="0"/>
          </a:endParaRPr>
        </a:p>
      </dsp:txBody>
      <dsp:txXfrm>
        <a:off x="54423" y="54665"/>
        <a:ext cx="8120754" cy="1006017"/>
      </dsp:txXfrm>
    </dsp:sp>
    <dsp:sp modelId="{0B4335F7-72AB-4C25-82C3-31912C7EC08F}">
      <dsp:nvSpPr>
        <dsp:cNvPr id="0" name=""/>
        <dsp:cNvSpPr/>
      </dsp:nvSpPr>
      <dsp:spPr>
        <a:xfrm>
          <a:off x="0" y="1175585"/>
          <a:ext cx="8229600" cy="1114863"/>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ru-RU" sz="2100" b="1" kern="1200" dirty="0" smtClean="0">
              <a:solidFill>
                <a:schemeClr val="tx2">
                  <a:lumMod val="75000"/>
                </a:schemeClr>
              </a:solidFill>
              <a:latin typeface="Times New Roman" pitchFamily="18" charset="0"/>
              <a:cs typeface="Times New Roman" pitchFamily="18" charset="0"/>
            </a:rPr>
            <a:t>- Ратифицированных международных актов о труде;</a:t>
          </a:r>
          <a:endParaRPr lang="ru-RU" sz="2100" b="1" kern="1200" dirty="0">
            <a:solidFill>
              <a:schemeClr val="tx2">
                <a:lumMod val="75000"/>
              </a:schemeClr>
            </a:solidFill>
            <a:latin typeface="Times New Roman" pitchFamily="18" charset="0"/>
            <a:cs typeface="Times New Roman" pitchFamily="18" charset="0"/>
          </a:endParaRPr>
        </a:p>
      </dsp:txBody>
      <dsp:txXfrm>
        <a:off x="54423" y="1230008"/>
        <a:ext cx="8120754" cy="1006017"/>
      </dsp:txXfrm>
    </dsp:sp>
    <dsp:sp modelId="{3BA2405D-F760-4608-BDDC-44F2F5DD1C92}">
      <dsp:nvSpPr>
        <dsp:cNvPr id="0" name=""/>
        <dsp:cNvSpPr/>
      </dsp:nvSpPr>
      <dsp:spPr>
        <a:xfrm>
          <a:off x="0" y="2350929"/>
          <a:ext cx="8229600" cy="1114863"/>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ru-RU" sz="2100" b="1" kern="1200" dirty="0" smtClean="0">
              <a:solidFill>
                <a:schemeClr val="tx2">
                  <a:lumMod val="75000"/>
                </a:schemeClr>
              </a:solidFill>
              <a:latin typeface="Times New Roman" pitchFamily="18" charset="0"/>
              <a:cs typeface="Times New Roman" pitchFamily="18" charset="0"/>
            </a:rPr>
            <a:t>- Нормативных соглашений между социальными партнерами;</a:t>
          </a:r>
          <a:endParaRPr lang="ru-RU" sz="2100" b="1" kern="1200" dirty="0">
            <a:solidFill>
              <a:schemeClr val="tx2">
                <a:lumMod val="75000"/>
              </a:schemeClr>
            </a:solidFill>
            <a:latin typeface="Times New Roman" pitchFamily="18" charset="0"/>
            <a:cs typeface="Times New Roman" pitchFamily="18" charset="0"/>
          </a:endParaRPr>
        </a:p>
      </dsp:txBody>
      <dsp:txXfrm>
        <a:off x="54423" y="2405352"/>
        <a:ext cx="8120754" cy="1006017"/>
      </dsp:txXfrm>
    </dsp:sp>
    <dsp:sp modelId="{F822CE49-C7D7-4135-8A3E-8C9D6360507D}">
      <dsp:nvSpPr>
        <dsp:cNvPr id="0" name=""/>
        <dsp:cNvSpPr/>
      </dsp:nvSpPr>
      <dsp:spPr>
        <a:xfrm>
          <a:off x="0" y="3526273"/>
          <a:ext cx="8229600" cy="1114863"/>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ru-RU" sz="2100" b="1" kern="1200" dirty="0" smtClean="0">
              <a:solidFill>
                <a:schemeClr val="tx2">
                  <a:lumMod val="75000"/>
                </a:schemeClr>
              </a:solidFill>
              <a:latin typeface="Times New Roman" pitchFamily="18" charset="0"/>
              <a:cs typeface="Times New Roman" pitchFamily="18" charset="0"/>
            </a:rPr>
            <a:t>- Локальных нормативных актов, принимаемых непосредственно в организациях; деление нормативных актов на общие и специальные.</a:t>
          </a:r>
          <a:endParaRPr lang="ru-RU" sz="2100" b="1" kern="1200" dirty="0">
            <a:solidFill>
              <a:schemeClr val="tx2">
                <a:lumMod val="75000"/>
              </a:schemeClr>
            </a:solidFill>
            <a:latin typeface="Times New Roman" pitchFamily="18" charset="0"/>
            <a:cs typeface="Times New Roman" pitchFamily="18" charset="0"/>
          </a:endParaRPr>
        </a:p>
      </dsp:txBody>
      <dsp:txXfrm>
        <a:off x="54423" y="3580696"/>
        <a:ext cx="8120754" cy="10060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4C36EB-89E8-48B4-91CE-00E7F4194DBE}">
      <dsp:nvSpPr>
        <dsp:cNvPr id="0" name=""/>
        <dsp:cNvSpPr/>
      </dsp:nvSpPr>
      <dsp:spPr>
        <a:xfrm>
          <a:off x="0" y="50902"/>
          <a:ext cx="8229600" cy="1380307"/>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ru-RU" sz="2600" b="1" kern="1200" dirty="0" smtClean="0">
              <a:solidFill>
                <a:schemeClr val="tx2">
                  <a:lumMod val="75000"/>
                </a:schemeClr>
              </a:solidFill>
              <a:latin typeface="Times New Roman" pitchFamily="18" charset="0"/>
              <a:cs typeface="Times New Roman" pitchFamily="18" charset="0"/>
            </a:rPr>
            <a:t>Истек срок, в течение которого акт действует, и не установлена возможность его продления; </a:t>
          </a:r>
          <a:endParaRPr lang="ru-RU" sz="2600" b="1" kern="1200" dirty="0">
            <a:solidFill>
              <a:schemeClr val="tx2">
                <a:lumMod val="75000"/>
              </a:schemeClr>
            </a:solidFill>
            <a:latin typeface="Times New Roman" pitchFamily="18" charset="0"/>
            <a:cs typeface="Times New Roman" pitchFamily="18" charset="0"/>
          </a:endParaRPr>
        </a:p>
      </dsp:txBody>
      <dsp:txXfrm>
        <a:off x="67381" y="118283"/>
        <a:ext cx="8094838" cy="1245545"/>
      </dsp:txXfrm>
    </dsp:sp>
    <dsp:sp modelId="{C44EC746-F271-4948-BAAB-9E910CCDCD81}">
      <dsp:nvSpPr>
        <dsp:cNvPr id="0" name=""/>
        <dsp:cNvSpPr/>
      </dsp:nvSpPr>
      <dsp:spPr>
        <a:xfrm>
          <a:off x="0" y="1506090"/>
          <a:ext cx="8229600" cy="1380307"/>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ru-RU" sz="2600" b="1" kern="1200" dirty="0" smtClean="0">
              <a:solidFill>
                <a:schemeClr val="tx2">
                  <a:lumMod val="75000"/>
                </a:schemeClr>
              </a:solidFill>
              <a:latin typeface="Times New Roman" pitchFamily="18" charset="0"/>
              <a:cs typeface="Times New Roman" pitchFamily="18" charset="0"/>
            </a:rPr>
            <a:t>В связи с прямой отменой нормативного акта уполномоченным на то органом;</a:t>
          </a:r>
          <a:endParaRPr lang="ru-RU" sz="2600" b="1" kern="1200" dirty="0">
            <a:solidFill>
              <a:schemeClr val="tx2">
                <a:lumMod val="75000"/>
              </a:schemeClr>
            </a:solidFill>
            <a:latin typeface="Times New Roman" pitchFamily="18" charset="0"/>
            <a:cs typeface="Times New Roman" pitchFamily="18" charset="0"/>
          </a:endParaRPr>
        </a:p>
      </dsp:txBody>
      <dsp:txXfrm>
        <a:off x="67381" y="1573471"/>
        <a:ext cx="8094838" cy="1245545"/>
      </dsp:txXfrm>
    </dsp:sp>
    <dsp:sp modelId="{9410D48F-EC43-483F-A851-C5E6861C2B37}">
      <dsp:nvSpPr>
        <dsp:cNvPr id="0" name=""/>
        <dsp:cNvSpPr/>
      </dsp:nvSpPr>
      <dsp:spPr>
        <a:xfrm>
          <a:off x="0" y="2961277"/>
          <a:ext cx="8229600" cy="1380307"/>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ru-RU" sz="2600" b="1" kern="1200" dirty="0" smtClean="0">
              <a:solidFill>
                <a:schemeClr val="tx2">
                  <a:lumMod val="75000"/>
                </a:schemeClr>
              </a:solidFill>
              <a:latin typeface="Times New Roman" pitchFamily="18" charset="0"/>
              <a:cs typeface="Times New Roman" pitchFamily="18" charset="0"/>
            </a:rPr>
            <a:t>Фактической заменой нормативного акта иным актом, регулирующим ту же группу общественных отношений. </a:t>
          </a:r>
          <a:endParaRPr lang="ru-RU" sz="2600" b="1" kern="1200" dirty="0">
            <a:solidFill>
              <a:schemeClr val="tx2">
                <a:lumMod val="75000"/>
              </a:schemeClr>
            </a:solidFill>
            <a:latin typeface="Times New Roman" pitchFamily="18" charset="0"/>
            <a:cs typeface="Times New Roman" pitchFamily="18" charset="0"/>
          </a:endParaRPr>
        </a:p>
      </dsp:txBody>
      <dsp:txXfrm>
        <a:off x="67381" y="3028658"/>
        <a:ext cx="8094838" cy="12455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53DA62-FB9F-4F17-A4D7-9E324549219F}">
      <dsp:nvSpPr>
        <dsp:cNvPr id="0" name=""/>
        <dsp:cNvSpPr/>
      </dsp:nvSpPr>
      <dsp:spPr>
        <a:xfrm>
          <a:off x="0" y="195229"/>
          <a:ext cx="8229600" cy="1235520"/>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ru-RU" sz="3200" b="0" kern="1200" dirty="0" smtClean="0">
              <a:solidFill>
                <a:schemeClr val="tx2">
                  <a:lumMod val="75000"/>
                </a:schemeClr>
              </a:solidFill>
              <a:latin typeface="Times New Roman" pitchFamily="18" charset="0"/>
              <a:cs typeface="Times New Roman" pitchFamily="18" charset="0"/>
            </a:rPr>
            <a:t>Осуществляют защиту, трудовых прав и законных интересов сторон; </a:t>
          </a:r>
          <a:endParaRPr lang="ru-RU" sz="3200" b="0" kern="1200" dirty="0">
            <a:solidFill>
              <a:schemeClr val="tx2">
                <a:lumMod val="75000"/>
              </a:schemeClr>
            </a:solidFill>
            <a:latin typeface="Times New Roman" pitchFamily="18" charset="0"/>
            <a:cs typeface="Times New Roman" pitchFamily="18" charset="0"/>
          </a:endParaRPr>
        </a:p>
      </dsp:txBody>
      <dsp:txXfrm>
        <a:off x="60313" y="255542"/>
        <a:ext cx="8108974" cy="1114894"/>
      </dsp:txXfrm>
    </dsp:sp>
    <dsp:sp modelId="{592B6898-2AAC-43ED-95D4-3192C8259C6D}">
      <dsp:nvSpPr>
        <dsp:cNvPr id="0" name=""/>
        <dsp:cNvSpPr/>
      </dsp:nvSpPr>
      <dsp:spPr>
        <a:xfrm>
          <a:off x="0" y="1522909"/>
          <a:ext cx="8229600" cy="1235520"/>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ru-RU" sz="3200" b="0" kern="1200" dirty="0" smtClean="0">
              <a:solidFill>
                <a:schemeClr val="tx2">
                  <a:lumMod val="75000"/>
                </a:schemeClr>
              </a:solidFill>
              <a:latin typeface="Times New Roman" pitchFamily="18" charset="0"/>
              <a:cs typeface="Times New Roman" pitchFamily="18" charset="0"/>
            </a:rPr>
            <a:t>Признают недействительными нормативные акты, не соответствующие закону; </a:t>
          </a:r>
          <a:endParaRPr lang="ru-RU" sz="3200" b="0" kern="1200" dirty="0">
            <a:solidFill>
              <a:schemeClr val="tx2">
                <a:lumMod val="75000"/>
              </a:schemeClr>
            </a:solidFill>
            <a:latin typeface="Times New Roman" pitchFamily="18" charset="0"/>
            <a:cs typeface="Times New Roman" pitchFamily="18" charset="0"/>
          </a:endParaRPr>
        </a:p>
      </dsp:txBody>
      <dsp:txXfrm>
        <a:off x="60313" y="1583222"/>
        <a:ext cx="8108974" cy="1114894"/>
      </dsp:txXfrm>
    </dsp:sp>
    <dsp:sp modelId="{FE569856-F725-42A1-8A0B-075B20C11AB4}">
      <dsp:nvSpPr>
        <dsp:cNvPr id="0" name=""/>
        <dsp:cNvSpPr/>
      </dsp:nvSpPr>
      <dsp:spPr>
        <a:xfrm>
          <a:off x="0" y="2850589"/>
          <a:ext cx="8229600" cy="1235520"/>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ru-RU" sz="3200" b="0" kern="1200" dirty="0" smtClean="0">
              <a:solidFill>
                <a:schemeClr val="tx2">
                  <a:lumMod val="75000"/>
                </a:schemeClr>
              </a:solidFill>
              <a:latin typeface="Times New Roman" pitchFamily="18" charset="0"/>
              <a:cs typeface="Times New Roman" pitchFamily="18" charset="0"/>
            </a:rPr>
            <a:t>Определяют в установленных законом пределах меру ответственности.</a:t>
          </a:r>
          <a:endParaRPr lang="ru-RU" sz="3200" b="0" kern="1200" dirty="0">
            <a:solidFill>
              <a:schemeClr val="tx2">
                <a:lumMod val="75000"/>
              </a:schemeClr>
            </a:solidFill>
            <a:latin typeface="Times New Roman" pitchFamily="18" charset="0"/>
            <a:cs typeface="Times New Roman" pitchFamily="18" charset="0"/>
          </a:endParaRPr>
        </a:p>
      </dsp:txBody>
      <dsp:txXfrm>
        <a:off x="60313" y="2910902"/>
        <a:ext cx="8108974" cy="11148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ECB30E-3D5E-4F54-B4D8-4CFF4BBEED9B}" type="datetimeFigureOut">
              <a:rPr lang="ru-RU" smtClean="0"/>
              <a:t>08.01.2022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83D8D5-F733-4B1F-86AD-5F92B875598A}" type="slidenum">
              <a:rPr lang="ru-RU" smtClean="0"/>
              <a:t>‹#›</a:t>
            </a:fld>
            <a:endParaRPr lang="ru-RU"/>
          </a:p>
        </p:txBody>
      </p:sp>
    </p:spTree>
    <p:extLst>
      <p:ext uri="{BB962C8B-B14F-4D97-AF65-F5344CB8AC3E}">
        <p14:creationId xmlns:p14="http://schemas.microsoft.com/office/powerpoint/2010/main" val="244388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A83D8D5-F733-4B1F-86AD-5F92B875598A}" type="slidenum">
              <a:rPr lang="ru-RU" smtClean="0"/>
              <a:t>20</a:t>
            </a:fld>
            <a:endParaRPr lang="ru-RU"/>
          </a:p>
        </p:txBody>
      </p:sp>
    </p:spTree>
    <p:extLst>
      <p:ext uri="{BB962C8B-B14F-4D97-AF65-F5344CB8AC3E}">
        <p14:creationId xmlns:p14="http://schemas.microsoft.com/office/powerpoint/2010/main" val="39945022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ru-RU" smtClean="0"/>
              <a:t>Образец заголовка</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08.01.2022</a:t>
            </a:fld>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10"/>
          </p:nvPr>
        </p:nvSpPr>
        <p:spPr/>
        <p:txBody>
          <a:bodyPr/>
          <a:lstStyle/>
          <a:p>
            <a:fld id="{B4C71EC6-210F-42DE-9C53-41977AD35B3D}" type="datetimeFigureOut">
              <a:rPr lang="ru-RU" smtClean="0"/>
              <a:t>08.01.2022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smtClean="0"/>
              <a:t>Образец заголовка</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08.01.2022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5" name="Date Placeholder 4"/>
          <p:cNvSpPr>
            <a:spLocks noGrp="1"/>
          </p:cNvSpPr>
          <p:nvPr>
            <p:ph type="dt" sz="half" idx="10"/>
          </p:nvPr>
        </p:nvSpPr>
        <p:spPr/>
        <p:txBody>
          <a:bodyPr/>
          <a:lstStyle/>
          <a:p>
            <a:fld id="{B4C71EC6-210F-42DE-9C53-41977AD35B3D}" type="datetimeFigureOut">
              <a:rPr lang="ru-RU" smtClean="0"/>
              <a:t>08.01.2022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365760" y="1600200"/>
            <a:ext cx="4041648" cy="45262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t>08.01.2022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1" name="Content Placeholder 10"/>
          <p:cNvSpPr>
            <a:spLocks noGrp="1"/>
          </p:cNvSpPr>
          <p:nvPr>
            <p:ph sz="quarter" idx="13"/>
          </p:nvPr>
        </p:nvSpPr>
        <p:spPr>
          <a:xfrm>
            <a:off x="457200" y="2212848"/>
            <a:ext cx="4041648"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08.01.2022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08.01.2022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08.01.2022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ru-RU" smtClean="0"/>
              <a:t>Образец заголовка</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08.01.2022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08.01.2022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08.01.2022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B4C71EC6-210F-42DE-9C53-41977AD35B3D}" type="datetimeFigureOut">
              <a:rPr lang="ru-RU" smtClean="0"/>
              <a:t>08.01.2022</a:t>
            </a:fld>
            <a:endParaRPr lang="ru-RU"/>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ru-RU"/>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B19B0651-EE4F-4900-A07F-96A6BFA9D0F0}" type="slidenum">
              <a:rPr lang="ru-RU" smtClean="0"/>
              <a:t>‹#›</a:t>
            </a:fld>
            <a:endParaRPr lang="ru-RU"/>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4357" r:id="rId1"/>
    <p:sldLayoutId id="2147484358" r:id="rId2"/>
    <p:sldLayoutId id="2147484359" r:id="rId3"/>
    <p:sldLayoutId id="2147484360" r:id="rId4"/>
    <p:sldLayoutId id="2147484361" r:id="rId5"/>
    <p:sldLayoutId id="2147484362" r:id="rId6"/>
    <p:sldLayoutId id="2147484363" r:id="rId7"/>
    <p:sldLayoutId id="2147484364" r:id="rId8"/>
    <p:sldLayoutId id="2147484365" r:id="rId9"/>
    <p:sldLayoutId id="2147484366" r:id="rId10"/>
    <p:sldLayoutId id="2147484367"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060848"/>
            <a:ext cx="7772400" cy="2304256"/>
          </a:xfrm>
        </p:spPr>
        <p:txBody>
          <a:bodyPr>
            <a:normAutofit/>
          </a:bodyPr>
          <a:lstStyle/>
          <a:p>
            <a:r>
              <a:rPr lang="ru-RU" sz="4800" b="1" smtClean="0">
                <a:effectLst/>
                <a:latin typeface="Times New Roman" pitchFamily="18" charset="0"/>
                <a:cs typeface="Times New Roman" pitchFamily="18" charset="0"/>
              </a:rPr>
              <a:t>Тема: </a:t>
            </a:r>
            <a:r>
              <a:rPr lang="ru-RU" sz="4800" b="1" dirty="0">
                <a:effectLst/>
                <a:latin typeface="Times New Roman" pitchFamily="18" charset="0"/>
                <a:cs typeface="Times New Roman" pitchFamily="18" charset="0"/>
              </a:rPr>
              <a:t>Понятие, </a:t>
            </a:r>
            <a:r>
              <a:rPr lang="ru-RU" sz="4800" b="1" dirty="0" smtClean="0">
                <a:effectLst/>
                <a:latin typeface="Times New Roman" pitchFamily="18" charset="0"/>
                <a:cs typeface="Times New Roman" pitchFamily="18" charset="0"/>
              </a:rPr>
              <a:t>принципы, </a:t>
            </a:r>
            <a:r>
              <a:rPr lang="ru-RU" sz="4800" b="1" dirty="0" smtClean="0">
                <a:effectLst/>
                <a:latin typeface="Times New Roman" pitchFamily="18" charset="0"/>
                <a:cs typeface="Times New Roman" pitchFamily="18" charset="0"/>
              </a:rPr>
              <a:t>предмет</a:t>
            </a:r>
            <a:r>
              <a:rPr lang="ru-RU" sz="4800" b="1" dirty="0">
                <a:effectLst/>
                <a:latin typeface="Times New Roman" pitchFamily="18" charset="0"/>
                <a:cs typeface="Times New Roman" pitchFamily="18" charset="0"/>
              </a:rPr>
              <a:t>, </a:t>
            </a:r>
            <a:r>
              <a:rPr lang="ru-RU" sz="4800" b="1" dirty="0" smtClean="0">
                <a:effectLst/>
                <a:latin typeface="Times New Roman" pitchFamily="18" charset="0"/>
                <a:cs typeface="Times New Roman" pitchFamily="18" charset="0"/>
              </a:rPr>
              <a:t>функции, метод </a:t>
            </a:r>
            <a:r>
              <a:rPr lang="ru-RU" sz="4800" b="1" dirty="0">
                <a:effectLst/>
                <a:latin typeface="Times New Roman" pitchFamily="18" charset="0"/>
                <a:cs typeface="Times New Roman" pitchFamily="18" charset="0"/>
              </a:rPr>
              <a:t>и источники трудового права</a:t>
            </a:r>
            <a:endParaRPr lang="ru-RU" sz="4800" dirty="0">
              <a:effectLst/>
              <a:latin typeface="Times New Roman" pitchFamily="18" charset="0"/>
              <a:cs typeface="Times New Roman" pitchFamily="18" charset="0"/>
            </a:endParaRPr>
          </a:p>
        </p:txBody>
      </p:sp>
    </p:spTree>
    <p:extLst>
      <p:ext uri="{BB962C8B-B14F-4D97-AF65-F5344CB8AC3E}">
        <p14:creationId xmlns:p14="http://schemas.microsoft.com/office/powerpoint/2010/main" val="37035386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052736"/>
            <a:ext cx="7772400" cy="5544616"/>
          </a:xfrm>
        </p:spPr>
        <p:txBody>
          <a:bodyPr/>
          <a:lstStyle/>
          <a:p>
            <a:r>
              <a:rPr lang="ru-RU" altLang="ru-RU" sz="2400" b="1" dirty="0"/>
              <a:t>Трудовое право</a:t>
            </a:r>
            <a:r>
              <a:rPr lang="ru-RU" altLang="ru-RU" sz="2400" dirty="0"/>
              <a:t> - это отрасль российского права, регулирующая общественные отношения, складывающиеся в сфере экономики между участниками трудовых правоотношений в рамках общественной кооперации труда.</a:t>
            </a:r>
            <a:r>
              <a:rPr lang="en-US" altLang="ru-RU" sz="2400" dirty="0"/>
              <a:t/>
            </a:r>
            <a:br>
              <a:rPr lang="en-US" altLang="ru-RU" sz="2400" dirty="0"/>
            </a:br>
            <a:r>
              <a:rPr lang="ru-RU" altLang="ru-RU" sz="2400" dirty="0"/>
              <a:t>В соответствии со статьей 1 Трудового кодекса РФ основными целями трудового законодательства являются установление государственных гарантий трудовых прав и свобод граждан, создание благоприятных условий труда, защита прав и интересов работников и работодателей.</a:t>
            </a:r>
            <a:r>
              <a:rPr lang="en-US" altLang="ru-RU" sz="3200" dirty="0"/>
              <a:t/>
            </a:r>
            <a:br>
              <a:rPr lang="en-US" altLang="ru-RU" sz="3200" dirty="0"/>
            </a:br>
            <a:endParaRPr lang="ru-RU" sz="3200" dirty="0">
              <a:effectLst/>
              <a:latin typeface="Times New Roman" pitchFamily="18" charset="0"/>
              <a:cs typeface="Times New Roman" pitchFamily="18" charset="0"/>
            </a:endParaRPr>
          </a:p>
        </p:txBody>
      </p:sp>
    </p:spTree>
    <p:extLst>
      <p:ext uri="{BB962C8B-B14F-4D97-AF65-F5344CB8AC3E}">
        <p14:creationId xmlns:p14="http://schemas.microsoft.com/office/powerpoint/2010/main" val="17245615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3789040"/>
          </a:xfrm>
        </p:spPr>
        <p:txBody>
          <a:bodyPr>
            <a:noAutofit/>
          </a:bodyPr>
          <a:lstStyle/>
          <a:p>
            <a:pPr algn="just">
              <a:lnSpc>
                <a:spcPct val="100000"/>
              </a:lnSpc>
            </a:pPr>
            <a:r>
              <a:rPr lang="ru-RU" sz="3200" b="1" u="sng" dirty="0">
                <a:solidFill>
                  <a:schemeClr val="tx2">
                    <a:lumMod val="75000"/>
                  </a:schemeClr>
                </a:solidFill>
                <a:effectLst/>
                <a:latin typeface="Times New Roman" pitchFamily="18" charset="0"/>
                <a:cs typeface="Times New Roman" pitchFamily="18" charset="0"/>
              </a:rPr>
              <a:t>П</a:t>
            </a:r>
            <a:r>
              <a:rPr lang="ru-RU" sz="3200" b="1" u="sng" dirty="0" smtClean="0">
                <a:solidFill>
                  <a:schemeClr val="tx2">
                    <a:lumMod val="75000"/>
                  </a:schemeClr>
                </a:solidFill>
                <a:effectLst/>
                <a:latin typeface="Times New Roman" pitchFamily="18" charset="0"/>
                <a:cs typeface="Times New Roman" pitchFamily="18" charset="0"/>
              </a:rPr>
              <a:t>редметом </a:t>
            </a:r>
            <a:r>
              <a:rPr lang="ru-RU" sz="3200" b="1" u="sng" dirty="0">
                <a:solidFill>
                  <a:schemeClr val="tx2">
                    <a:lumMod val="75000"/>
                  </a:schemeClr>
                </a:solidFill>
                <a:effectLst/>
                <a:latin typeface="Times New Roman" pitchFamily="18" charset="0"/>
                <a:cs typeface="Times New Roman" pitchFamily="18" charset="0"/>
              </a:rPr>
              <a:t>трудового права </a:t>
            </a:r>
            <a:r>
              <a:rPr lang="ru-RU" sz="3200" dirty="0">
                <a:effectLst/>
                <a:latin typeface="Times New Roman" pitchFamily="18" charset="0"/>
                <a:cs typeface="Times New Roman" pitchFamily="18" charset="0"/>
              </a:rPr>
              <a:t>является комплекс общественных отношений в сфере труда, связанных с трудом работника  на общественном производстве, главными из которых являются трудовые отношения работника с работодателем, а также иные, тесно связанные  с ними отношения.</a:t>
            </a:r>
          </a:p>
        </p:txBody>
      </p:sp>
    </p:spTree>
    <p:extLst>
      <p:ext uri="{BB962C8B-B14F-4D97-AF65-F5344CB8AC3E}">
        <p14:creationId xmlns:p14="http://schemas.microsoft.com/office/powerpoint/2010/main" val="18833546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lgn="ctr"/>
            <a:r>
              <a:rPr lang="ru-RU" altLang="ru-RU" sz="3200" b="1" dirty="0"/>
              <a:t>принципы правового регулирования трудовых отношений</a:t>
            </a:r>
            <a:r>
              <a:rPr lang="ru-RU" altLang="ru-RU" sz="4000" dirty="0"/>
              <a:t> </a:t>
            </a:r>
          </a:p>
        </p:txBody>
      </p:sp>
      <p:sp>
        <p:nvSpPr>
          <p:cNvPr id="12291" name="Rectangle 3"/>
          <p:cNvSpPr>
            <a:spLocks noGrp="1" noChangeArrowheads="1"/>
          </p:cNvSpPr>
          <p:nvPr>
            <p:ph type="body" idx="1"/>
          </p:nvPr>
        </p:nvSpPr>
        <p:spPr>
          <a:xfrm>
            <a:off x="468313" y="1628775"/>
            <a:ext cx="8229600" cy="4822825"/>
          </a:xfrm>
        </p:spPr>
        <p:txBody>
          <a:bodyPr>
            <a:normAutofit lnSpcReduction="10000"/>
          </a:bodyPr>
          <a:lstStyle/>
          <a:p>
            <a:pPr>
              <a:lnSpc>
                <a:spcPct val="80000"/>
              </a:lnSpc>
            </a:pPr>
            <a:r>
              <a:rPr lang="ru-RU" altLang="ru-RU" sz="1400" dirty="0"/>
              <a:t>- </a:t>
            </a:r>
            <a:r>
              <a:rPr lang="ru-RU" altLang="ru-RU" sz="1600" dirty="0"/>
              <a:t>свобода труда;</a:t>
            </a:r>
          </a:p>
          <a:p>
            <a:pPr>
              <a:lnSpc>
                <a:spcPct val="80000"/>
              </a:lnSpc>
            </a:pPr>
            <a:r>
              <a:rPr lang="ru-RU" altLang="ru-RU" sz="1600" dirty="0"/>
              <a:t>- запрещение принудительного труда и дискриминации в сфере труда;</a:t>
            </a:r>
          </a:p>
          <a:p>
            <a:pPr>
              <a:lnSpc>
                <a:spcPct val="80000"/>
              </a:lnSpc>
            </a:pPr>
            <a:r>
              <a:rPr lang="ru-RU" altLang="ru-RU" sz="1600" dirty="0"/>
              <a:t>- защита от безработицы и содействие в трудоустройстве;</a:t>
            </a:r>
          </a:p>
          <a:p>
            <a:pPr>
              <a:lnSpc>
                <a:spcPct val="80000"/>
              </a:lnSpc>
            </a:pPr>
            <a:r>
              <a:rPr lang="ru-RU" altLang="ru-RU" sz="1600" dirty="0"/>
              <a:t>- обеспечение права каждого работника на справедливые условия труда;</a:t>
            </a:r>
          </a:p>
          <a:p>
            <a:pPr>
              <a:lnSpc>
                <a:spcPct val="80000"/>
              </a:lnSpc>
            </a:pPr>
            <a:r>
              <a:rPr lang="ru-RU" altLang="ru-RU" sz="1600" dirty="0"/>
              <a:t>- равенство прав и возможностей работников;</a:t>
            </a:r>
          </a:p>
          <a:p>
            <a:pPr>
              <a:lnSpc>
                <a:spcPct val="80000"/>
              </a:lnSpc>
            </a:pPr>
            <a:r>
              <a:rPr lang="ru-RU" altLang="ru-RU" sz="1600" dirty="0"/>
              <a:t>- обеспечение права работника на своевременную и в полном размере выплату справедливой заработной платы;</a:t>
            </a:r>
          </a:p>
          <a:p>
            <a:pPr>
              <a:lnSpc>
                <a:spcPct val="80000"/>
              </a:lnSpc>
            </a:pPr>
            <a:r>
              <a:rPr lang="ru-RU" altLang="ru-RU" sz="1600" dirty="0"/>
              <a:t>- обеспечение равенства возможностей работников;</a:t>
            </a:r>
          </a:p>
          <a:p>
            <a:pPr>
              <a:lnSpc>
                <a:spcPct val="80000"/>
              </a:lnSpc>
            </a:pPr>
            <a:r>
              <a:rPr lang="ru-RU" altLang="ru-RU" sz="1600" dirty="0"/>
              <a:t>- обеспечение права работников и работодателей на объединение;</a:t>
            </a:r>
          </a:p>
          <a:p>
            <a:pPr>
              <a:lnSpc>
                <a:spcPct val="80000"/>
              </a:lnSpc>
            </a:pPr>
            <a:r>
              <a:rPr lang="ru-RU" altLang="ru-RU" sz="1600" dirty="0"/>
              <a:t>- обеспечение права работников на участие в управлении организацией;</a:t>
            </a:r>
          </a:p>
          <a:p>
            <a:pPr>
              <a:lnSpc>
                <a:spcPct val="80000"/>
              </a:lnSpc>
            </a:pPr>
            <a:r>
              <a:rPr lang="ru-RU" altLang="ru-RU" sz="1600" dirty="0"/>
              <a:t>- сочетание государственного и договорного регулирования отношений;</a:t>
            </a:r>
          </a:p>
          <a:p>
            <a:pPr>
              <a:lnSpc>
                <a:spcPct val="80000"/>
              </a:lnSpc>
            </a:pPr>
            <a:r>
              <a:rPr lang="ru-RU" altLang="ru-RU" sz="1600" dirty="0"/>
              <a:t>- социальное партнерство;</a:t>
            </a:r>
          </a:p>
          <a:p>
            <a:pPr>
              <a:lnSpc>
                <a:spcPct val="80000"/>
              </a:lnSpc>
            </a:pPr>
            <a:r>
              <a:rPr lang="ru-RU" altLang="ru-RU" sz="1600" dirty="0"/>
              <a:t>- обязательность возмещения вреда, причиненного работнику;</a:t>
            </a:r>
          </a:p>
          <a:p>
            <a:pPr>
              <a:lnSpc>
                <a:spcPct val="80000"/>
              </a:lnSpc>
            </a:pPr>
            <a:r>
              <a:rPr lang="ru-RU" altLang="ru-RU" sz="1600" dirty="0"/>
              <a:t>- установление государственных гарантий;</a:t>
            </a:r>
          </a:p>
          <a:p>
            <a:pPr>
              <a:lnSpc>
                <a:spcPct val="80000"/>
              </a:lnSpc>
            </a:pPr>
            <a:r>
              <a:rPr lang="ru-RU" altLang="ru-RU" sz="1600" dirty="0"/>
              <a:t>- обеспечение права каждого на защиту государством его трудовых прав;</a:t>
            </a:r>
          </a:p>
          <a:p>
            <a:pPr>
              <a:lnSpc>
                <a:spcPct val="80000"/>
              </a:lnSpc>
            </a:pPr>
            <a:r>
              <a:rPr lang="ru-RU" altLang="ru-RU" sz="1600" dirty="0"/>
              <a:t>- обеспечение права на разрешение трудовых споров;</a:t>
            </a:r>
          </a:p>
          <a:p>
            <a:pPr>
              <a:lnSpc>
                <a:spcPct val="80000"/>
              </a:lnSpc>
            </a:pPr>
            <a:r>
              <a:rPr lang="ru-RU" altLang="ru-RU" sz="1600" dirty="0"/>
              <a:t>- обязанность сторон соблюдать условия заключенного договора;</a:t>
            </a:r>
          </a:p>
          <a:p>
            <a:pPr>
              <a:lnSpc>
                <a:spcPct val="80000"/>
              </a:lnSpc>
            </a:pPr>
            <a:r>
              <a:rPr lang="ru-RU" altLang="ru-RU" sz="1600" dirty="0"/>
              <a:t>- обеспечение права профессиональных союзов осуществлять контроль;</a:t>
            </a:r>
          </a:p>
          <a:p>
            <a:pPr>
              <a:lnSpc>
                <a:spcPct val="80000"/>
              </a:lnSpc>
            </a:pPr>
            <a:r>
              <a:rPr lang="ru-RU" altLang="ru-RU" sz="1600" dirty="0"/>
              <a:t>- обеспечение права работников на защиту своего достоинства;</a:t>
            </a:r>
          </a:p>
          <a:p>
            <a:pPr>
              <a:lnSpc>
                <a:spcPct val="80000"/>
              </a:lnSpc>
            </a:pPr>
            <a:r>
              <a:rPr lang="ru-RU" altLang="ru-RU" sz="1600" dirty="0"/>
              <a:t>- обеспечение права на обязательное социальное страхование работников.</a:t>
            </a:r>
          </a:p>
        </p:txBody>
      </p:sp>
    </p:spTree>
    <p:extLst>
      <p:ext uri="{BB962C8B-B14F-4D97-AF65-F5344CB8AC3E}">
        <p14:creationId xmlns:p14="http://schemas.microsoft.com/office/powerpoint/2010/main" val="1251079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p:txBody>
          <a:bodyPr/>
          <a:lstStyle/>
          <a:p>
            <a:r>
              <a:rPr lang="ru-RU" altLang="ru-RU" sz="4000"/>
              <a:t>Методы правового регулирования</a:t>
            </a:r>
          </a:p>
        </p:txBody>
      </p:sp>
      <p:sp>
        <p:nvSpPr>
          <p:cNvPr id="13317" name="Rectangle 5"/>
          <p:cNvSpPr>
            <a:spLocks noGrp="1" noChangeArrowheads="1"/>
          </p:cNvSpPr>
          <p:nvPr>
            <p:ph type="body" sz="half" idx="4294967295"/>
          </p:nvPr>
        </p:nvSpPr>
        <p:spPr>
          <a:xfrm>
            <a:off x="457200" y="1905000"/>
            <a:ext cx="4038600" cy="4114800"/>
          </a:xfrm>
          <a:prstGeom prst="rect">
            <a:avLst/>
          </a:prstGeom>
        </p:spPr>
        <p:txBody>
          <a:bodyPr/>
          <a:lstStyle/>
          <a:p>
            <a:pPr>
              <a:lnSpc>
                <a:spcPct val="90000"/>
              </a:lnSpc>
            </a:pPr>
            <a:r>
              <a:rPr lang="ru-RU" altLang="ru-RU" sz="3200" b="1"/>
              <a:t>Нормативно-правовой метод </a:t>
            </a:r>
          </a:p>
          <a:p>
            <a:pPr>
              <a:lnSpc>
                <a:spcPct val="90000"/>
              </a:lnSpc>
            </a:pPr>
            <a:r>
              <a:rPr lang="ru-RU" altLang="ru-RU"/>
              <a:t>Акты органов публичной власти </a:t>
            </a:r>
          </a:p>
          <a:p>
            <a:pPr>
              <a:lnSpc>
                <a:spcPct val="90000"/>
              </a:lnSpc>
            </a:pPr>
            <a:r>
              <a:rPr lang="ru-RU" altLang="ru-RU"/>
              <a:t>Локальные нормативные  акты организации </a:t>
            </a:r>
          </a:p>
        </p:txBody>
      </p:sp>
      <p:sp>
        <p:nvSpPr>
          <p:cNvPr id="13318" name="Rectangle 6"/>
          <p:cNvSpPr>
            <a:spLocks noGrp="1" noChangeArrowheads="1"/>
          </p:cNvSpPr>
          <p:nvPr>
            <p:ph type="body" sz="half" idx="2"/>
          </p:nvPr>
        </p:nvSpPr>
        <p:spPr/>
        <p:txBody>
          <a:bodyPr/>
          <a:lstStyle/>
          <a:p>
            <a:pPr>
              <a:lnSpc>
                <a:spcPct val="90000"/>
              </a:lnSpc>
            </a:pPr>
            <a:r>
              <a:rPr lang="ru-RU" altLang="ru-RU" sz="3200" b="1"/>
              <a:t>Договорный метод</a:t>
            </a:r>
            <a:r>
              <a:rPr lang="ru-RU" altLang="ru-RU"/>
              <a:t> </a:t>
            </a:r>
          </a:p>
          <a:p>
            <a:pPr>
              <a:lnSpc>
                <a:spcPct val="90000"/>
              </a:lnSpc>
            </a:pPr>
            <a:r>
              <a:rPr lang="ru-RU" altLang="ru-RU"/>
              <a:t>Метод коллективно-   договорного регулирования </a:t>
            </a:r>
          </a:p>
          <a:p>
            <a:pPr>
              <a:lnSpc>
                <a:spcPct val="90000"/>
              </a:lnSpc>
            </a:pPr>
            <a:r>
              <a:rPr lang="ru-RU" altLang="ru-RU"/>
              <a:t>Метод индивидуально-  договорного регулирования </a:t>
            </a:r>
          </a:p>
        </p:txBody>
      </p:sp>
    </p:spTree>
    <p:extLst>
      <p:ext uri="{BB962C8B-B14F-4D97-AF65-F5344CB8AC3E}">
        <p14:creationId xmlns:p14="http://schemas.microsoft.com/office/powerpoint/2010/main" val="1127008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39552" y="332656"/>
            <a:ext cx="8229600" cy="1384300"/>
          </a:xfrm>
        </p:spPr>
        <p:txBody>
          <a:bodyPr/>
          <a:lstStyle/>
          <a:p>
            <a:r>
              <a:rPr lang="ru-RU" altLang="ru-RU" b="1" dirty="0"/>
              <a:t>Система трудового права</a:t>
            </a:r>
            <a:r>
              <a:rPr lang="ru-RU" altLang="ru-RU" dirty="0"/>
              <a:t> </a:t>
            </a:r>
          </a:p>
        </p:txBody>
      </p:sp>
      <p:sp>
        <p:nvSpPr>
          <p:cNvPr id="15364" name="Rectangle 4"/>
          <p:cNvSpPr>
            <a:spLocks noGrp="1" noChangeArrowheads="1"/>
          </p:cNvSpPr>
          <p:nvPr>
            <p:ph type="body" sz="half" idx="4294967295"/>
          </p:nvPr>
        </p:nvSpPr>
        <p:spPr>
          <a:xfrm>
            <a:off x="457200" y="1557338"/>
            <a:ext cx="4038600" cy="4462462"/>
          </a:xfrm>
          <a:prstGeom prst="rect">
            <a:avLst/>
          </a:prstGeom>
        </p:spPr>
        <p:txBody>
          <a:bodyPr/>
          <a:lstStyle/>
          <a:p>
            <a:pPr>
              <a:lnSpc>
                <a:spcPct val="80000"/>
              </a:lnSpc>
            </a:pPr>
            <a:r>
              <a:rPr lang="ru-RU" altLang="ru-RU" sz="2000" b="1" dirty="0"/>
              <a:t>Общая часть</a:t>
            </a:r>
            <a:r>
              <a:rPr lang="ru-RU" altLang="ru-RU" sz="2000" dirty="0"/>
              <a:t> регламентирует </a:t>
            </a:r>
          </a:p>
          <a:p>
            <a:pPr>
              <a:lnSpc>
                <a:spcPct val="80000"/>
              </a:lnSpc>
            </a:pPr>
            <a:r>
              <a:rPr lang="ru-RU" altLang="ru-RU" sz="1800" dirty="0"/>
              <a:t>предмет трудового права</a:t>
            </a:r>
          </a:p>
          <a:p>
            <a:pPr>
              <a:lnSpc>
                <a:spcPct val="80000"/>
              </a:lnSpc>
            </a:pPr>
            <a:r>
              <a:rPr lang="ru-RU" altLang="ru-RU" sz="1800" dirty="0"/>
              <a:t> субъективный состав участников трудовых отношений </a:t>
            </a:r>
          </a:p>
          <a:p>
            <a:pPr>
              <a:lnSpc>
                <a:spcPct val="80000"/>
              </a:lnSpc>
            </a:pPr>
            <a:r>
              <a:rPr lang="ru-RU" altLang="ru-RU" sz="1800" dirty="0"/>
              <a:t>их статус (правовое положение)</a:t>
            </a:r>
          </a:p>
          <a:p>
            <a:pPr>
              <a:lnSpc>
                <a:spcPct val="80000"/>
              </a:lnSpc>
            </a:pPr>
            <a:r>
              <a:rPr lang="ru-RU" altLang="ru-RU" sz="1800" dirty="0"/>
              <a:t>метод правового регулирования</a:t>
            </a:r>
          </a:p>
          <a:p>
            <a:pPr>
              <a:lnSpc>
                <a:spcPct val="80000"/>
              </a:lnSpc>
            </a:pPr>
            <a:r>
              <a:rPr lang="ru-RU" altLang="ru-RU" sz="1800" dirty="0"/>
              <a:t> параметры действия норм трудового права во времени, в пространстве и по кругу лиц</a:t>
            </a:r>
          </a:p>
          <a:p>
            <a:pPr>
              <a:lnSpc>
                <a:spcPct val="80000"/>
              </a:lnSpc>
            </a:pPr>
            <a:r>
              <a:rPr lang="ru-RU" altLang="ru-RU" sz="1800" dirty="0"/>
              <a:t>компетенции сторон социального партнерства </a:t>
            </a:r>
          </a:p>
          <a:p>
            <a:pPr>
              <a:lnSpc>
                <a:spcPct val="80000"/>
              </a:lnSpc>
            </a:pPr>
            <a:r>
              <a:rPr lang="ru-RU" altLang="ru-RU" sz="1800" dirty="0"/>
              <a:t>процедурные вопросы согласования, подписания и изменения коллективно-договорных актов в сфере социального партнерства</a:t>
            </a:r>
          </a:p>
        </p:txBody>
      </p:sp>
      <p:sp>
        <p:nvSpPr>
          <p:cNvPr id="15365" name="Rectangle 5"/>
          <p:cNvSpPr>
            <a:spLocks noGrp="1" noChangeArrowheads="1"/>
          </p:cNvSpPr>
          <p:nvPr>
            <p:ph type="body" sz="half" idx="2"/>
          </p:nvPr>
        </p:nvSpPr>
        <p:spPr>
          <a:xfrm>
            <a:off x="4648200" y="1484313"/>
            <a:ext cx="4038600" cy="4535487"/>
          </a:xfrm>
        </p:spPr>
        <p:txBody>
          <a:bodyPr/>
          <a:lstStyle/>
          <a:p>
            <a:pPr>
              <a:lnSpc>
                <a:spcPct val="80000"/>
              </a:lnSpc>
            </a:pPr>
            <a:r>
              <a:rPr lang="ru-RU" altLang="ru-RU" sz="2000" b="1" dirty="0"/>
              <a:t>Особенная часть:</a:t>
            </a:r>
          </a:p>
          <a:p>
            <a:pPr>
              <a:lnSpc>
                <a:spcPct val="80000"/>
              </a:lnSpc>
            </a:pPr>
            <a:r>
              <a:rPr lang="ru-RU" altLang="ru-RU" sz="1800" dirty="0"/>
              <a:t> конкретизирует положения Общей части</a:t>
            </a:r>
          </a:p>
          <a:p>
            <a:pPr>
              <a:lnSpc>
                <a:spcPct val="80000"/>
              </a:lnSpc>
            </a:pPr>
            <a:r>
              <a:rPr lang="ru-RU" altLang="ru-RU" sz="1800" dirty="0"/>
              <a:t>регламентирует отдельные виды общественных отношений и их элементов, группируя их в институты и </a:t>
            </a:r>
            <a:r>
              <a:rPr lang="ru-RU" altLang="ru-RU" sz="1800" dirty="0" err="1"/>
              <a:t>подинституты</a:t>
            </a:r>
            <a:endParaRPr lang="ru-RU" altLang="ru-RU" sz="1800" dirty="0"/>
          </a:p>
          <a:p>
            <a:pPr>
              <a:lnSpc>
                <a:spcPct val="80000"/>
              </a:lnSpc>
            </a:pPr>
            <a:r>
              <a:rPr lang="ru-RU" altLang="ru-RU" sz="1800" dirty="0"/>
              <a:t>регулирует положения отдельных участников трудовых правоотношений с учетом их возраста, наличия у них обязанностей по воспитанию детей, региональной и отраслевой принадлежности</a:t>
            </a:r>
          </a:p>
        </p:txBody>
      </p:sp>
    </p:spTree>
    <p:extLst>
      <p:ext uri="{BB962C8B-B14F-4D97-AF65-F5344CB8AC3E}">
        <p14:creationId xmlns:p14="http://schemas.microsoft.com/office/powerpoint/2010/main" val="325562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4509120"/>
          </a:xfrm>
        </p:spPr>
        <p:txBody>
          <a:bodyPr/>
          <a:lstStyle/>
          <a:p>
            <a:pPr algn="just">
              <a:lnSpc>
                <a:spcPct val="100000"/>
              </a:lnSpc>
            </a:pPr>
            <a:r>
              <a:rPr lang="ru-RU" sz="2700" dirty="0">
                <a:effectLst/>
                <a:latin typeface="Times New Roman" pitchFamily="18" charset="0"/>
                <a:cs typeface="Times New Roman" pitchFamily="18" charset="0"/>
              </a:rPr>
              <a:t>Определение трудовых отношений содержится в ст. 15 ТК РФ, где под </a:t>
            </a:r>
            <a:r>
              <a:rPr lang="ru-RU" sz="2700" b="1" u="sng" dirty="0">
                <a:solidFill>
                  <a:schemeClr val="tx2">
                    <a:lumMod val="75000"/>
                  </a:schemeClr>
                </a:solidFill>
                <a:effectLst/>
                <a:latin typeface="Times New Roman" pitchFamily="18" charset="0"/>
                <a:cs typeface="Times New Roman" pitchFamily="18" charset="0"/>
              </a:rPr>
              <a:t>трудовыми отношениями</a:t>
            </a:r>
            <a:r>
              <a:rPr lang="ru-RU" sz="2700" i="1" u="sng" dirty="0">
                <a:solidFill>
                  <a:schemeClr val="tx2">
                    <a:lumMod val="75000"/>
                  </a:schemeClr>
                </a:solidFill>
                <a:effectLst/>
                <a:latin typeface="Times New Roman" pitchFamily="18" charset="0"/>
                <a:cs typeface="Times New Roman" pitchFamily="18" charset="0"/>
              </a:rPr>
              <a:t> </a:t>
            </a:r>
            <a:r>
              <a:rPr lang="ru-RU" sz="2700" dirty="0">
                <a:effectLst/>
                <a:latin typeface="Times New Roman" pitchFamily="18" charset="0"/>
                <a:cs typeface="Times New Roman" pitchFamily="18" charset="0"/>
              </a:rPr>
              <a:t>понимаются отношения, основанные на соглашении между работником и работодателем о личном выполнении работником за плату трудовой </a:t>
            </a:r>
            <a:r>
              <a:rPr lang="ru-RU" sz="2700" dirty="0" smtClean="0">
                <a:effectLst/>
                <a:latin typeface="Times New Roman" pitchFamily="18" charset="0"/>
                <a:cs typeface="Times New Roman" pitchFamily="18" charset="0"/>
              </a:rPr>
              <a:t>функции, </a:t>
            </a:r>
            <a:r>
              <a:rPr lang="ru-RU" sz="2700" dirty="0">
                <a:effectLst/>
                <a:latin typeface="Times New Roman" pitchFamily="18" charset="0"/>
                <a:cs typeface="Times New Roman" pitchFamily="18" charset="0"/>
              </a:rPr>
              <a:t>подчинении работника правилам внутреннего трудового распорядка при обеспечении работодателем условий труда, предусмотренных трудовым законодательством, коллективным договором, соглашениями, трудовым договором</a:t>
            </a:r>
            <a:r>
              <a:rPr lang="ru-RU" sz="2700" dirty="0" smtClean="0">
                <a:effectLst/>
                <a:latin typeface="Times New Roman" pitchFamily="18" charset="0"/>
                <a:cs typeface="Times New Roman" pitchFamily="18" charset="0"/>
              </a:rPr>
              <a:t>.</a:t>
            </a:r>
            <a:endParaRPr lang="ru-RU" sz="2700" dirty="0">
              <a:latin typeface="Times New Roman" pitchFamily="18" charset="0"/>
              <a:cs typeface="Times New Roman" pitchFamily="18" charset="0"/>
            </a:endParaRPr>
          </a:p>
        </p:txBody>
      </p:sp>
    </p:spTree>
    <p:extLst>
      <p:ext uri="{BB962C8B-B14F-4D97-AF65-F5344CB8AC3E}">
        <p14:creationId xmlns:p14="http://schemas.microsoft.com/office/powerpoint/2010/main" val="1691782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052736"/>
          </a:xfrm>
        </p:spPr>
        <p:txBody>
          <a:bodyPr>
            <a:noAutofit/>
          </a:bodyPr>
          <a:lstStyle/>
          <a:p>
            <a:pPr>
              <a:lnSpc>
                <a:spcPct val="100000"/>
              </a:lnSpc>
            </a:pPr>
            <a:r>
              <a:rPr lang="ru-RU" sz="2400" b="1" u="sng" dirty="0">
                <a:effectLst/>
                <a:latin typeface="Times New Roman" pitchFamily="18" charset="0"/>
                <a:cs typeface="Times New Roman" pitchFamily="18" charset="0"/>
              </a:rPr>
              <a:t>Трудовые отношения как предмет трудового права характеризуются следующими специфическими чертами:</a:t>
            </a:r>
            <a:endParaRPr lang="ru-RU" sz="2400" u="sng" dirty="0">
              <a:effectLst/>
              <a:latin typeface="Times New Roman" pitchFamily="18" charset="0"/>
              <a:cs typeface="Times New Roman" pitchFamily="18" charset="0"/>
            </a:endParaRPr>
          </a:p>
        </p:txBody>
      </p:sp>
      <p:sp>
        <p:nvSpPr>
          <p:cNvPr id="3" name="Объект 2"/>
          <p:cNvSpPr>
            <a:spLocks noGrp="1"/>
          </p:cNvSpPr>
          <p:nvPr>
            <p:ph idx="1"/>
          </p:nvPr>
        </p:nvSpPr>
        <p:spPr>
          <a:xfrm>
            <a:off x="457200" y="1196752"/>
            <a:ext cx="8229600" cy="5472608"/>
          </a:xfrm>
        </p:spPr>
        <p:txBody>
          <a:bodyPr>
            <a:normAutofit lnSpcReduction="10000"/>
          </a:bodyPr>
          <a:lstStyle/>
          <a:p>
            <a:pPr algn="just"/>
            <a:r>
              <a:rPr lang="ru-RU" b="1" dirty="0">
                <a:solidFill>
                  <a:schemeClr val="bg2">
                    <a:lumMod val="25000"/>
                  </a:schemeClr>
                </a:solidFill>
                <a:latin typeface="Times New Roman" pitchFamily="18" charset="0"/>
                <a:cs typeface="Times New Roman" pitchFamily="18" charset="0"/>
              </a:rPr>
              <a:t>во-первых</a:t>
            </a:r>
            <a:r>
              <a:rPr lang="ru-RU" i="1" dirty="0">
                <a:solidFill>
                  <a:schemeClr val="bg2">
                    <a:lumMod val="25000"/>
                  </a:schemeClr>
                </a:solidFill>
                <a:latin typeface="Times New Roman" pitchFamily="18" charset="0"/>
                <a:cs typeface="Times New Roman" pitchFamily="18" charset="0"/>
              </a:rPr>
              <a:t>, </a:t>
            </a:r>
            <a:r>
              <a:rPr lang="ru-RU" dirty="0">
                <a:solidFill>
                  <a:schemeClr val="bg2">
                    <a:lumMod val="25000"/>
                  </a:schemeClr>
                </a:solidFill>
                <a:latin typeface="Times New Roman" pitchFamily="18" charset="0"/>
                <a:cs typeface="Times New Roman" pitchFamily="18" charset="0"/>
              </a:rPr>
              <a:t>работник принимается на работу и включается в трудовой коллектив конкретной организации;</a:t>
            </a:r>
          </a:p>
          <a:p>
            <a:pPr algn="just"/>
            <a:r>
              <a:rPr lang="ru-RU" b="1" dirty="0">
                <a:solidFill>
                  <a:schemeClr val="bg2">
                    <a:lumMod val="25000"/>
                  </a:schemeClr>
                </a:solidFill>
                <a:latin typeface="Times New Roman" pitchFamily="18" charset="0"/>
                <a:cs typeface="Times New Roman" pitchFamily="18" charset="0"/>
              </a:rPr>
              <a:t> во-вторых</a:t>
            </a:r>
            <a:r>
              <a:rPr lang="ru-RU" i="1" dirty="0">
                <a:solidFill>
                  <a:schemeClr val="bg2">
                    <a:lumMod val="25000"/>
                  </a:schemeClr>
                </a:solidFill>
                <a:latin typeface="Times New Roman" pitchFamily="18" charset="0"/>
                <a:cs typeface="Times New Roman" pitchFamily="18" charset="0"/>
              </a:rPr>
              <a:t>, </a:t>
            </a:r>
            <a:r>
              <a:rPr lang="ru-RU" dirty="0">
                <a:solidFill>
                  <a:schemeClr val="bg2">
                    <a:lumMod val="25000"/>
                  </a:schemeClr>
                </a:solidFill>
                <a:latin typeface="Times New Roman" pitchFamily="18" charset="0"/>
                <a:cs typeface="Times New Roman" pitchFamily="18" charset="0"/>
              </a:rPr>
              <a:t>прием работника на работу закрепляется особым юридическим фактом (трудовым договором, актом об избрании на должность и т. п.);</a:t>
            </a:r>
          </a:p>
          <a:p>
            <a:pPr algn="just"/>
            <a:r>
              <a:rPr lang="ru-RU" b="1" dirty="0">
                <a:solidFill>
                  <a:schemeClr val="bg2">
                    <a:lumMod val="25000"/>
                  </a:schemeClr>
                </a:solidFill>
                <a:latin typeface="Times New Roman" pitchFamily="18" charset="0"/>
                <a:cs typeface="Times New Roman" pitchFamily="18" charset="0"/>
              </a:rPr>
              <a:t>в-третьих</a:t>
            </a:r>
            <a:r>
              <a:rPr lang="ru-RU" i="1" dirty="0">
                <a:solidFill>
                  <a:schemeClr val="bg2">
                    <a:lumMod val="25000"/>
                  </a:schemeClr>
                </a:solidFill>
                <a:latin typeface="Times New Roman" pitchFamily="18" charset="0"/>
                <a:cs typeface="Times New Roman" pitchFamily="18" charset="0"/>
              </a:rPr>
              <a:t>, </a:t>
            </a:r>
            <a:r>
              <a:rPr lang="ru-RU" dirty="0">
                <a:solidFill>
                  <a:schemeClr val="bg2">
                    <a:lumMod val="25000"/>
                  </a:schemeClr>
                </a:solidFill>
                <a:latin typeface="Times New Roman" pitchFamily="18" charset="0"/>
                <a:cs typeface="Times New Roman" pitchFamily="18" charset="0"/>
              </a:rPr>
              <a:t>содержание трудовых отношений сводится к личному выполнению работником определенного рода работы в соответствии с его специальностью, квалификацией, должностью;</a:t>
            </a:r>
          </a:p>
          <a:p>
            <a:pPr algn="just"/>
            <a:r>
              <a:rPr lang="ru-RU" b="1" dirty="0">
                <a:solidFill>
                  <a:schemeClr val="bg2">
                    <a:lumMod val="25000"/>
                  </a:schemeClr>
                </a:solidFill>
                <a:latin typeface="Times New Roman" pitchFamily="18" charset="0"/>
                <a:cs typeface="Times New Roman" pitchFamily="18" charset="0"/>
              </a:rPr>
              <a:t>в-четвертых</a:t>
            </a:r>
            <a:r>
              <a:rPr lang="ru-RU" i="1" dirty="0">
                <a:solidFill>
                  <a:schemeClr val="bg2">
                    <a:lumMod val="25000"/>
                  </a:schemeClr>
                </a:solidFill>
                <a:latin typeface="Times New Roman" pitchFamily="18" charset="0"/>
                <a:cs typeface="Times New Roman" pitchFamily="18" charset="0"/>
              </a:rPr>
              <a:t>, </a:t>
            </a:r>
            <a:r>
              <a:rPr lang="ru-RU" dirty="0">
                <a:solidFill>
                  <a:schemeClr val="bg2">
                    <a:lumMod val="25000"/>
                  </a:schemeClr>
                </a:solidFill>
                <a:latin typeface="Times New Roman" pitchFamily="18" charset="0"/>
                <a:cs typeface="Times New Roman" pitchFamily="18" charset="0"/>
              </a:rPr>
              <a:t>эти отношения протекают в условиях внутреннего трудового распорядка, которому работник обязан подчиняться при обеспечении работодателем условий труда;</a:t>
            </a:r>
          </a:p>
          <a:p>
            <a:pPr algn="just"/>
            <a:r>
              <a:rPr lang="ru-RU" b="1" dirty="0">
                <a:solidFill>
                  <a:schemeClr val="bg2">
                    <a:lumMod val="25000"/>
                  </a:schemeClr>
                </a:solidFill>
                <a:latin typeface="Times New Roman" pitchFamily="18" charset="0"/>
                <a:cs typeface="Times New Roman" pitchFamily="18" charset="0"/>
              </a:rPr>
              <a:t>в-пятых, </a:t>
            </a:r>
            <a:r>
              <a:rPr lang="ru-RU" dirty="0">
                <a:solidFill>
                  <a:schemeClr val="bg2">
                    <a:lumMod val="25000"/>
                  </a:schemeClr>
                </a:solidFill>
                <a:latin typeface="Times New Roman" pitchFamily="18" charset="0"/>
                <a:cs typeface="Times New Roman" pitchFamily="18" charset="0"/>
              </a:rPr>
              <a:t>труд </a:t>
            </a:r>
            <a:r>
              <a:rPr lang="ru-RU" dirty="0" err="1">
                <a:solidFill>
                  <a:schemeClr val="bg2">
                    <a:lumMod val="25000"/>
                  </a:schemeClr>
                </a:solidFill>
                <a:latin typeface="Times New Roman" pitchFamily="18" charset="0"/>
                <a:cs typeface="Times New Roman" pitchFamily="18" charset="0"/>
              </a:rPr>
              <a:t>возмезден</a:t>
            </a:r>
            <a:r>
              <a:rPr lang="ru-RU" dirty="0">
                <a:solidFill>
                  <a:schemeClr val="bg2">
                    <a:lumMod val="25000"/>
                  </a:schemeClr>
                </a:solidFill>
                <a:latin typeface="Times New Roman" pitchFamily="18" charset="0"/>
                <a:cs typeface="Times New Roman" pitchFamily="18" charset="0"/>
              </a:rPr>
              <a:t>, участниками этих отношений имеют право на получение за свой труд заработной платы.</a:t>
            </a:r>
          </a:p>
          <a:p>
            <a:endParaRPr lang="ru-RU" dirty="0"/>
          </a:p>
        </p:txBody>
      </p:sp>
    </p:spTree>
    <p:extLst>
      <p:ext uri="{BB962C8B-B14F-4D97-AF65-F5344CB8AC3E}">
        <p14:creationId xmlns:p14="http://schemas.microsoft.com/office/powerpoint/2010/main" val="1054501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136904" cy="1484784"/>
          </a:xfrm>
        </p:spPr>
        <p:txBody>
          <a:bodyPr>
            <a:noAutofit/>
          </a:bodyPr>
          <a:lstStyle/>
          <a:p>
            <a:pPr>
              <a:lnSpc>
                <a:spcPct val="100000"/>
              </a:lnSpc>
            </a:pPr>
            <a:r>
              <a:rPr lang="ru-RU" sz="2300" u="sng" dirty="0">
                <a:effectLst/>
                <a:latin typeface="Times New Roman" pitchFamily="18" charset="0"/>
                <a:cs typeface="Times New Roman" pitchFamily="18" charset="0"/>
              </a:rPr>
              <a:t>В систему общественных отношений, составляющих предмет трудового права, входят тесно связанные с ними отношения, которые предшествуют, сопутствуют либо вытекают из них. </a:t>
            </a:r>
            <a:r>
              <a:rPr lang="ru-RU" sz="2300" b="1" u="sng" dirty="0">
                <a:effectLst/>
                <a:latin typeface="Times New Roman" pitchFamily="18" charset="0"/>
                <a:cs typeface="Times New Roman" pitchFamily="18" charset="0"/>
              </a:rPr>
              <a:t>Это отношения по:</a:t>
            </a:r>
          </a:p>
        </p:txBody>
      </p:sp>
      <p:sp>
        <p:nvSpPr>
          <p:cNvPr id="3" name="Объект 2"/>
          <p:cNvSpPr>
            <a:spLocks noGrp="1"/>
          </p:cNvSpPr>
          <p:nvPr>
            <p:ph idx="1"/>
          </p:nvPr>
        </p:nvSpPr>
        <p:spPr>
          <a:xfrm>
            <a:off x="539552" y="1556792"/>
            <a:ext cx="8208912" cy="4968552"/>
          </a:xfrm>
        </p:spPr>
        <p:txBody>
          <a:bodyPr>
            <a:noAutofit/>
          </a:bodyPr>
          <a:lstStyle/>
          <a:p>
            <a:pPr algn="just"/>
            <a:r>
              <a:rPr lang="ru-RU" sz="2000" dirty="0" smtClean="0">
                <a:solidFill>
                  <a:schemeClr val="bg2">
                    <a:lumMod val="25000"/>
                  </a:schemeClr>
                </a:solidFill>
                <a:latin typeface="Times New Roman" pitchFamily="18" charset="0"/>
                <a:cs typeface="Times New Roman" pitchFamily="18" charset="0"/>
              </a:rPr>
              <a:t>• трудоустройству</a:t>
            </a:r>
            <a:r>
              <a:rPr lang="ru-RU" sz="2000" dirty="0">
                <a:solidFill>
                  <a:schemeClr val="bg2">
                    <a:lumMod val="25000"/>
                  </a:schemeClr>
                </a:solidFill>
                <a:latin typeface="Times New Roman" pitchFamily="18" charset="0"/>
                <a:cs typeface="Times New Roman" pitchFamily="18" charset="0"/>
              </a:rPr>
              <a:t>;</a:t>
            </a:r>
          </a:p>
          <a:p>
            <a:pPr algn="just"/>
            <a:r>
              <a:rPr lang="ru-RU" sz="2000" dirty="0" smtClean="0">
                <a:solidFill>
                  <a:schemeClr val="bg2">
                    <a:lumMod val="25000"/>
                  </a:schemeClr>
                </a:solidFill>
                <a:latin typeface="Times New Roman" pitchFamily="18" charset="0"/>
                <a:cs typeface="Times New Roman" pitchFamily="18" charset="0"/>
              </a:rPr>
              <a:t>• профессиональной </a:t>
            </a:r>
            <a:r>
              <a:rPr lang="ru-RU" sz="2000" dirty="0">
                <a:solidFill>
                  <a:schemeClr val="bg2">
                    <a:lumMod val="25000"/>
                  </a:schemeClr>
                </a:solidFill>
                <a:latin typeface="Times New Roman" pitchFamily="18" charset="0"/>
                <a:cs typeface="Times New Roman" pitchFamily="18" charset="0"/>
              </a:rPr>
              <a:t>подготовке, переподготовке и повышению квалификации работников;</a:t>
            </a:r>
          </a:p>
          <a:p>
            <a:pPr algn="just"/>
            <a:r>
              <a:rPr lang="ru-RU" sz="2000" dirty="0" smtClean="0">
                <a:solidFill>
                  <a:schemeClr val="bg2">
                    <a:lumMod val="25000"/>
                  </a:schemeClr>
                </a:solidFill>
                <a:latin typeface="Times New Roman" pitchFamily="18" charset="0"/>
                <a:cs typeface="Times New Roman" pitchFamily="18" charset="0"/>
              </a:rPr>
              <a:t>• организации </a:t>
            </a:r>
            <a:r>
              <a:rPr lang="ru-RU" sz="2000" dirty="0">
                <a:solidFill>
                  <a:schemeClr val="bg2">
                    <a:lumMod val="25000"/>
                  </a:schemeClr>
                </a:solidFill>
                <a:latin typeface="Times New Roman" pitchFamily="18" charset="0"/>
                <a:cs typeface="Times New Roman" pitchFamily="18" charset="0"/>
              </a:rPr>
              <a:t>труда и управлению трудом;</a:t>
            </a:r>
          </a:p>
          <a:p>
            <a:pPr algn="just"/>
            <a:r>
              <a:rPr lang="ru-RU" sz="2000" dirty="0" smtClean="0">
                <a:solidFill>
                  <a:schemeClr val="bg2">
                    <a:lumMod val="25000"/>
                  </a:schemeClr>
                </a:solidFill>
                <a:latin typeface="Times New Roman" pitchFamily="18" charset="0"/>
                <a:cs typeface="Times New Roman" pitchFamily="18" charset="0"/>
              </a:rPr>
              <a:t>• социальному </a:t>
            </a:r>
            <a:r>
              <a:rPr lang="ru-RU" sz="2000" dirty="0">
                <a:solidFill>
                  <a:schemeClr val="bg2">
                    <a:lumMod val="25000"/>
                  </a:schemeClr>
                </a:solidFill>
                <a:latin typeface="Times New Roman" pitchFamily="18" charset="0"/>
                <a:cs typeface="Times New Roman" pitchFamily="18" charset="0"/>
              </a:rPr>
              <a:t>партнерству, ведению коллективных переговоров, заключению коллективных договоров и соглашений;</a:t>
            </a:r>
          </a:p>
          <a:p>
            <a:pPr algn="just"/>
            <a:r>
              <a:rPr lang="ru-RU" sz="2000" dirty="0" smtClean="0">
                <a:solidFill>
                  <a:schemeClr val="bg2">
                    <a:lumMod val="25000"/>
                  </a:schemeClr>
                </a:solidFill>
                <a:latin typeface="Times New Roman" pitchFamily="18" charset="0"/>
                <a:cs typeface="Times New Roman" pitchFamily="18" charset="0"/>
              </a:rPr>
              <a:t>• участию </a:t>
            </a:r>
            <a:r>
              <a:rPr lang="ru-RU" sz="2000" dirty="0">
                <a:solidFill>
                  <a:schemeClr val="bg2">
                    <a:lumMod val="25000"/>
                  </a:schemeClr>
                </a:solidFill>
                <a:latin typeface="Times New Roman" pitchFamily="18" charset="0"/>
                <a:cs typeface="Times New Roman" pitchFamily="18" charset="0"/>
              </a:rPr>
              <a:t>работников и профессиональных союзов в установлении условий труда и применении трудового законодательства;</a:t>
            </a:r>
          </a:p>
          <a:p>
            <a:pPr algn="just"/>
            <a:r>
              <a:rPr lang="ru-RU" sz="2000" dirty="0" smtClean="0">
                <a:solidFill>
                  <a:schemeClr val="bg2">
                    <a:lumMod val="25000"/>
                  </a:schemeClr>
                </a:solidFill>
                <a:latin typeface="Times New Roman" pitchFamily="18" charset="0"/>
                <a:cs typeface="Times New Roman" pitchFamily="18" charset="0"/>
              </a:rPr>
              <a:t>• материальной </a:t>
            </a:r>
            <a:r>
              <a:rPr lang="ru-RU" sz="2000" dirty="0">
                <a:solidFill>
                  <a:schemeClr val="bg2">
                    <a:lumMod val="25000"/>
                  </a:schemeClr>
                </a:solidFill>
                <a:latin typeface="Times New Roman" pitchFamily="18" charset="0"/>
                <a:cs typeface="Times New Roman" pitchFamily="18" charset="0"/>
              </a:rPr>
              <a:t>ответственности работодателей и работников в сфере труда;</a:t>
            </a:r>
          </a:p>
          <a:p>
            <a:pPr algn="just"/>
            <a:r>
              <a:rPr lang="ru-RU" sz="2000" dirty="0" smtClean="0">
                <a:solidFill>
                  <a:schemeClr val="bg2">
                    <a:lumMod val="25000"/>
                  </a:schemeClr>
                </a:solidFill>
                <a:latin typeface="Times New Roman" pitchFamily="18" charset="0"/>
                <a:cs typeface="Times New Roman" pitchFamily="18" charset="0"/>
              </a:rPr>
              <a:t>• надзору </a:t>
            </a:r>
            <a:r>
              <a:rPr lang="ru-RU" sz="2000" dirty="0">
                <a:solidFill>
                  <a:schemeClr val="bg2">
                    <a:lumMod val="25000"/>
                  </a:schemeClr>
                </a:solidFill>
                <a:latin typeface="Times New Roman" pitchFamily="18" charset="0"/>
                <a:cs typeface="Times New Roman" pitchFamily="18" charset="0"/>
              </a:rPr>
              <a:t>и контролю за соблюдением трудового законодательства и охране труда;</a:t>
            </a:r>
          </a:p>
          <a:p>
            <a:pPr algn="just"/>
            <a:r>
              <a:rPr lang="ru-RU" sz="2000" dirty="0" smtClean="0">
                <a:solidFill>
                  <a:schemeClr val="bg2">
                    <a:lumMod val="25000"/>
                  </a:schemeClr>
                </a:solidFill>
                <a:latin typeface="Times New Roman" pitchFamily="18" charset="0"/>
                <a:cs typeface="Times New Roman" pitchFamily="18" charset="0"/>
              </a:rPr>
              <a:t>• разрешению </a:t>
            </a:r>
            <a:r>
              <a:rPr lang="ru-RU" sz="2000" dirty="0">
                <a:solidFill>
                  <a:schemeClr val="bg2">
                    <a:lumMod val="25000"/>
                  </a:schemeClr>
                </a:solidFill>
                <a:latin typeface="Times New Roman" pitchFamily="18" charset="0"/>
                <a:cs typeface="Times New Roman" pitchFamily="18" charset="0"/>
              </a:rPr>
              <a:t>трудовых споров;</a:t>
            </a:r>
          </a:p>
          <a:p>
            <a:pPr algn="just"/>
            <a:r>
              <a:rPr lang="ru-RU" sz="2000" dirty="0" smtClean="0">
                <a:solidFill>
                  <a:schemeClr val="bg2">
                    <a:lumMod val="25000"/>
                  </a:schemeClr>
                </a:solidFill>
                <a:latin typeface="Times New Roman" pitchFamily="18" charset="0"/>
                <a:cs typeface="Times New Roman" pitchFamily="18" charset="0"/>
              </a:rPr>
              <a:t>• обязательному </a:t>
            </a:r>
            <a:r>
              <a:rPr lang="ru-RU" sz="2000" dirty="0">
                <a:solidFill>
                  <a:schemeClr val="bg2">
                    <a:lumMod val="25000"/>
                  </a:schemeClr>
                </a:solidFill>
                <a:latin typeface="Times New Roman" pitchFamily="18" charset="0"/>
                <a:cs typeface="Times New Roman" pitchFamily="18" charset="0"/>
              </a:rPr>
              <a:t>социальному страхованию</a:t>
            </a:r>
          </a:p>
          <a:p>
            <a:pPr marL="457200" indent="-457200" algn="just">
              <a:buFont typeface="+mj-lt"/>
              <a:buAutoNum type="arabicPeriod"/>
            </a:pPr>
            <a:endParaRPr lang="ru-RU" sz="2000" dirty="0">
              <a:solidFill>
                <a:schemeClr val="bg2">
                  <a:lumMod val="2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38643729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5157192"/>
          </a:xfrm>
        </p:spPr>
        <p:txBody>
          <a:bodyPr>
            <a:normAutofit/>
          </a:bodyPr>
          <a:lstStyle/>
          <a:p>
            <a:pPr algn="just">
              <a:lnSpc>
                <a:spcPct val="100000"/>
              </a:lnSpc>
            </a:pPr>
            <a:r>
              <a:rPr lang="ru-RU" sz="2400" b="1" u="sng" dirty="0">
                <a:solidFill>
                  <a:schemeClr val="tx2">
                    <a:lumMod val="75000"/>
                  </a:schemeClr>
                </a:solidFill>
                <a:effectLst/>
                <a:latin typeface="Times New Roman" pitchFamily="18" charset="0"/>
                <a:cs typeface="Times New Roman" pitchFamily="18" charset="0"/>
              </a:rPr>
              <a:t>Под методом той или иной отрасли права понимается </a:t>
            </a:r>
            <a:r>
              <a:rPr lang="ru-RU" sz="2400" dirty="0">
                <a:effectLst/>
                <a:latin typeface="Times New Roman" pitchFamily="18" charset="0"/>
                <a:cs typeface="Times New Roman" pitchFamily="18" charset="0"/>
              </a:rPr>
              <a:t>совокупность юридических приемов, средств, способов, отражающих своеобразие воздействия данной отрасли права на общественные отношения. Если предмет трудового права отвечает на вопрос, что или иначе, какой круг общественных отношений регулирует указанная отрасль права, то метод трудового права отвечает на вопрос, как, каким образом осуществляется это регулирование.</a:t>
            </a:r>
            <a:br>
              <a:rPr lang="ru-RU" sz="2400" dirty="0">
                <a:effectLst/>
                <a:latin typeface="Times New Roman" pitchFamily="18" charset="0"/>
                <a:cs typeface="Times New Roman" pitchFamily="18" charset="0"/>
              </a:rPr>
            </a:br>
            <a:r>
              <a:rPr lang="ru-RU" sz="2400" b="1" u="sng" dirty="0">
                <a:solidFill>
                  <a:schemeClr val="tx2">
                    <a:lumMod val="75000"/>
                  </a:schemeClr>
                </a:solidFill>
                <a:effectLst/>
                <a:latin typeface="Times New Roman" pitchFamily="18" charset="0"/>
                <a:cs typeface="Times New Roman" pitchFamily="18" charset="0"/>
              </a:rPr>
              <a:t>Метод регулирования трудовых</a:t>
            </a:r>
            <a:r>
              <a:rPr lang="ru-RU" sz="2400" dirty="0">
                <a:effectLst/>
                <a:latin typeface="Times New Roman" pitchFamily="18" charset="0"/>
                <a:cs typeface="Times New Roman" pitchFamily="18" charset="0"/>
              </a:rPr>
              <a:t> отношений включает в себя те же элементы, что и методы других отраслей права  - характер нормотворчества, степень свободы действия и положение субъектов правоотношений, характер защиты прав и обеспечения выполнения обязанностей.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2863221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08720"/>
          </a:xfrm>
        </p:spPr>
        <p:txBody>
          <a:bodyPr>
            <a:noAutofit/>
          </a:bodyPr>
          <a:lstStyle/>
          <a:p>
            <a:pPr>
              <a:lnSpc>
                <a:spcPct val="100000"/>
              </a:lnSpc>
            </a:pPr>
            <a:r>
              <a:rPr lang="ru-RU" sz="2800" b="1" u="sng" dirty="0">
                <a:effectLst/>
                <a:latin typeface="Times New Roman" pitchFamily="18" charset="0"/>
                <a:cs typeface="Times New Roman" pitchFamily="18" charset="0"/>
              </a:rPr>
              <a:t>Метод трудового права можно охарактеризовать четырьмя основными признаками.</a:t>
            </a:r>
          </a:p>
        </p:txBody>
      </p:sp>
      <p:sp>
        <p:nvSpPr>
          <p:cNvPr id="3" name="Объект 2"/>
          <p:cNvSpPr>
            <a:spLocks noGrp="1"/>
          </p:cNvSpPr>
          <p:nvPr>
            <p:ph idx="1"/>
          </p:nvPr>
        </p:nvSpPr>
        <p:spPr>
          <a:xfrm>
            <a:off x="457200" y="1052736"/>
            <a:ext cx="8229600" cy="5073427"/>
          </a:xfrm>
        </p:spPr>
        <p:txBody>
          <a:bodyPr>
            <a:normAutofit/>
          </a:bodyPr>
          <a:lstStyle/>
          <a:p>
            <a:pPr algn="just"/>
            <a:r>
              <a:rPr lang="ru-RU" sz="2800" dirty="0">
                <a:solidFill>
                  <a:schemeClr val="tx2">
                    <a:lumMod val="75000"/>
                  </a:schemeClr>
                </a:solidFill>
                <a:latin typeface="Times New Roman" pitchFamily="18" charset="0"/>
                <a:cs typeface="Times New Roman" pitchFamily="18" charset="0"/>
              </a:rPr>
              <a:t>1) </a:t>
            </a:r>
            <a:r>
              <a:rPr lang="ru-RU" sz="2800" dirty="0" smtClean="0">
                <a:solidFill>
                  <a:schemeClr val="tx2">
                    <a:lumMod val="75000"/>
                  </a:schemeClr>
                </a:solidFill>
                <a:latin typeface="Times New Roman" pitchFamily="18" charset="0"/>
                <a:cs typeface="Times New Roman" pitchFamily="18" charset="0"/>
              </a:rPr>
              <a:t>Сочетанием </a:t>
            </a:r>
            <a:r>
              <a:rPr lang="ru-RU" sz="2800" dirty="0">
                <a:solidFill>
                  <a:schemeClr val="tx2">
                    <a:lumMod val="75000"/>
                  </a:schemeClr>
                </a:solidFill>
                <a:latin typeface="Times New Roman" pitchFamily="18" charset="0"/>
                <a:cs typeface="Times New Roman" pitchFamily="18" charset="0"/>
              </a:rPr>
              <a:t>централизованного и локального регулирования общественных отношений, составляющих предмет этой отрасли </a:t>
            </a:r>
            <a:r>
              <a:rPr lang="ru-RU" sz="2800" dirty="0" smtClean="0">
                <a:solidFill>
                  <a:schemeClr val="tx2">
                    <a:lumMod val="75000"/>
                  </a:schemeClr>
                </a:solidFill>
                <a:latin typeface="Times New Roman" pitchFamily="18" charset="0"/>
                <a:cs typeface="Times New Roman" pitchFamily="18" charset="0"/>
              </a:rPr>
              <a:t>права;</a:t>
            </a:r>
          </a:p>
          <a:p>
            <a:pPr algn="just"/>
            <a:r>
              <a:rPr lang="ru-RU" sz="2800" dirty="0" smtClean="0">
                <a:solidFill>
                  <a:schemeClr val="tx2">
                    <a:lumMod val="75000"/>
                  </a:schemeClr>
                </a:solidFill>
                <a:latin typeface="Times New Roman" pitchFamily="18" charset="0"/>
                <a:cs typeface="Times New Roman" pitchFamily="18" charset="0"/>
              </a:rPr>
              <a:t>2</a:t>
            </a:r>
            <a:r>
              <a:rPr lang="ru-RU" sz="2800" dirty="0">
                <a:solidFill>
                  <a:schemeClr val="tx2">
                    <a:lumMod val="75000"/>
                  </a:schemeClr>
                </a:solidFill>
                <a:latin typeface="Times New Roman" pitchFamily="18" charset="0"/>
                <a:cs typeface="Times New Roman" pitchFamily="18" charset="0"/>
              </a:rPr>
              <a:t>) </a:t>
            </a:r>
            <a:r>
              <a:rPr lang="ru-RU" sz="2800" dirty="0" smtClean="0">
                <a:solidFill>
                  <a:schemeClr val="tx2">
                    <a:lumMod val="75000"/>
                  </a:schemeClr>
                </a:solidFill>
                <a:latin typeface="Times New Roman" pitchFamily="18" charset="0"/>
                <a:cs typeface="Times New Roman" pitchFamily="18" charset="0"/>
              </a:rPr>
              <a:t>Сочетанием </a:t>
            </a:r>
            <a:r>
              <a:rPr lang="ru-RU" sz="2800" dirty="0">
                <a:solidFill>
                  <a:schemeClr val="tx2">
                    <a:lumMod val="75000"/>
                  </a:schemeClr>
                </a:solidFill>
                <a:latin typeface="Times New Roman" pitchFamily="18" charset="0"/>
                <a:cs typeface="Times New Roman" pitchFamily="18" charset="0"/>
              </a:rPr>
              <a:t>договорного, рекомендательного и императивного способов </a:t>
            </a:r>
            <a:r>
              <a:rPr lang="ru-RU" sz="2800" dirty="0" smtClean="0">
                <a:solidFill>
                  <a:schemeClr val="tx2">
                    <a:lumMod val="75000"/>
                  </a:schemeClr>
                </a:solidFill>
                <a:latin typeface="Times New Roman" pitchFamily="18" charset="0"/>
                <a:cs typeface="Times New Roman" pitchFamily="18" charset="0"/>
              </a:rPr>
              <a:t>регулирования;</a:t>
            </a:r>
          </a:p>
          <a:p>
            <a:pPr algn="just"/>
            <a:r>
              <a:rPr lang="ru-RU" sz="2800" dirty="0" smtClean="0">
                <a:solidFill>
                  <a:schemeClr val="tx2">
                    <a:lumMod val="75000"/>
                  </a:schemeClr>
                </a:solidFill>
                <a:latin typeface="Times New Roman" pitchFamily="18" charset="0"/>
                <a:cs typeface="Times New Roman" pitchFamily="18" charset="0"/>
              </a:rPr>
              <a:t>3</a:t>
            </a:r>
            <a:r>
              <a:rPr lang="ru-RU" sz="2800" dirty="0">
                <a:solidFill>
                  <a:schemeClr val="tx2">
                    <a:lumMod val="75000"/>
                  </a:schemeClr>
                </a:solidFill>
                <a:latin typeface="Times New Roman" pitchFamily="18" charset="0"/>
                <a:cs typeface="Times New Roman" pitchFamily="18" charset="0"/>
              </a:rPr>
              <a:t>) </a:t>
            </a:r>
            <a:r>
              <a:rPr lang="ru-RU" sz="2800" dirty="0" smtClean="0">
                <a:solidFill>
                  <a:schemeClr val="tx2">
                    <a:lumMod val="75000"/>
                  </a:schemeClr>
                </a:solidFill>
                <a:latin typeface="Times New Roman" pitchFamily="18" charset="0"/>
                <a:cs typeface="Times New Roman" pitchFamily="18" charset="0"/>
              </a:rPr>
              <a:t>Участием </a:t>
            </a:r>
            <a:r>
              <a:rPr lang="ru-RU" sz="2800" dirty="0">
                <a:solidFill>
                  <a:schemeClr val="tx2">
                    <a:lumMod val="75000"/>
                  </a:schemeClr>
                </a:solidFill>
                <a:latin typeface="Times New Roman" pitchFamily="18" charset="0"/>
                <a:cs typeface="Times New Roman" pitchFamily="18" charset="0"/>
              </a:rPr>
              <a:t>в регулировании общественных отношений трудовых коллективов и профсоюзных </a:t>
            </a:r>
            <a:r>
              <a:rPr lang="ru-RU" sz="2800" dirty="0" smtClean="0">
                <a:solidFill>
                  <a:schemeClr val="tx2">
                    <a:lumMod val="75000"/>
                  </a:schemeClr>
                </a:solidFill>
                <a:latin typeface="Times New Roman" pitchFamily="18" charset="0"/>
                <a:cs typeface="Times New Roman" pitchFamily="18" charset="0"/>
              </a:rPr>
              <a:t>органов;</a:t>
            </a:r>
          </a:p>
          <a:p>
            <a:pPr algn="just"/>
            <a:r>
              <a:rPr lang="ru-RU" sz="2800" dirty="0" smtClean="0">
                <a:solidFill>
                  <a:schemeClr val="tx2">
                    <a:lumMod val="75000"/>
                  </a:schemeClr>
                </a:solidFill>
                <a:latin typeface="Times New Roman" pitchFamily="18" charset="0"/>
                <a:cs typeface="Times New Roman" pitchFamily="18" charset="0"/>
              </a:rPr>
              <a:t>4</a:t>
            </a:r>
            <a:r>
              <a:rPr lang="ru-RU" sz="2800" dirty="0">
                <a:solidFill>
                  <a:schemeClr val="tx2">
                    <a:lumMod val="75000"/>
                  </a:schemeClr>
                </a:solidFill>
                <a:latin typeface="Times New Roman" pitchFamily="18" charset="0"/>
                <a:cs typeface="Times New Roman" pitchFamily="18" charset="0"/>
              </a:rPr>
              <a:t>) </a:t>
            </a:r>
            <a:r>
              <a:rPr lang="ru-RU" sz="2800" dirty="0" smtClean="0">
                <a:solidFill>
                  <a:schemeClr val="tx2">
                    <a:lumMod val="75000"/>
                  </a:schemeClr>
                </a:solidFill>
                <a:latin typeface="Times New Roman" pitchFamily="18" charset="0"/>
                <a:cs typeface="Times New Roman" pitchFamily="18" charset="0"/>
              </a:rPr>
              <a:t>Своеобразием </a:t>
            </a:r>
            <a:r>
              <a:rPr lang="ru-RU" sz="2800" dirty="0">
                <a:solidFill>
                  <a:schemeClr val="tx2">
                    <a:lumMod val="75000"/>
                  </a:schemeClr>
                </a:solidFill>
                <a:latin typeface="Times New Roman" pitchFamily="18" charset="0"/>
                <a:cs typeface="Times New Roman" pitchFamily="18" charset="0"/>
              </a:rPr>
              <a:t>способов защиты трудовых прав и обеспечения обязанностей.</a:t>
            </a:r>
            <a:endParaRPr lang="ru-RU" dirty="0">
              <a:solidFill>
                <a:schemeClr val="tx2">
                  <a:lumMod val="7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2323355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8640"/>
            <a:ext cx="8229600" cy="5937523"/>
          </a:xfrm>
        </p:spPr>
        <p:txBody>
          <a:bodyPr>
            <a:normAutofit fontScale="92500" lnSpcReduction="10000"/>
          </a:bodyPr>
          <a:lstStyle/>
          <a:p>
            <a:pPr marL="457200" indent="-457200" algn="just">
              <a:buFont typeface="+mj-lt"/>
              <a:buAutoNum type="arabicPeriod"/>
            </a:pPr>
            <a:r>
              <a:rPr lang="ru-RU" b="1" u="sng" dirty="0" smtClean="0">
                <a:solidFill>
                  <a:schemeClr val="bg2">
                    <a:lumMod val="25000"/>
                  </a:schemeClr>
                </a:solidFill>
                <a:latin typeface="Times New Roman" pitchFamily="18" charset="0"/>
                <a:cs typeface="Times New Roman" pitchFamily="18" charset="0"/>
              </a:rPr>
              <a:t>Первый </a:t>
            </a:r>
            <a:r>
              <a:rPr lang="ru-RU" b="1" u="sng" dirty="0">
                <a:solidFill>
                  <a:schemeClr val="bg2">
                    <a:lumMod val="25000"/>
                  </a:schemeClr>
                </a:solidFill>
                <a:latin typeface="Times New Roman" pitchFamily="18" charset="0"/>
                <a:cs typeface="Times New Roman" pitchFamily="18" charset="0"/>
              </a:rPr>
              <a:t>признак </a:t>
            </a:r>
            <a:r>
              <a:rPr lang="ru-RU" dirty="0">
                <a:solidFill>
                  <a:schemeClr val="bg2">
                    <a:lumMod val="25000"/>
                  </a:schemeClr>
                </a:solidFill>
                <a:latin typeface="Times New Roman" pitchFamily="18" charset="0"/>
                <a:cs typeface="Times New Roman" pitchFamily="18" charset="0"/>
              </a:rPr>
              <a:t>отражает суть государственно-правового управления общественным трудом. Разделительным критерием здесь служит компетенция органов, издающих нормативные акты, регулирующие-</a:t>
            </a:r>
            <a:r>
              <a:rPr lang="ru-RU" i="1" dirty="0">
                <a:solidFill>
                  <a:schemeClr val="bg2">
                    <a:lumMod val="25000"/>
                  </a:schemeClr>
                </a:solidFill>
                <a:latin typeface="Times New Roman" pitchFamily="18" charset="0"/>
                <a:cs typeface="Times New Roman" pitchFamily="18" charset="0"/>
              </a:rPr>
              <a:t> </a:t>
            </a:r>
            <a:r>
              <a:rPr lang="ru-RU" dirty="0">
                <a:solidFill>
                  <a:schemeClr val="bg2">
                    <a:lumMod val="25000"/>
                  </a:schemeClr>
                </a:solidFill>
                <a:latin typeface="Times New Roman" pitchFamily="18" charset="0"/>
                <a:cs typeface="Times New Roman" pitchFamily="18" charset="0"/>
              </a:rPr>
              <a:t>трудовые отношения. В порядке централизованного регулирования устанавливаются общие принципы и единые нормы применения труда, необходимые для охраны жизни и здоровья работников и обеспечивающие их нормальную трудовую деятельность. </a:t>
            </a:r>
            <a:endParaRPr lang="ru-RU" dirty="0" smtClean="0">
              <a:solidFill>
                <a:schemeClr val="bg2">
                  <a:lumMod val="25000"/>
                </a:schemeClr>
              </a:solidFill>
              <a:latin typeface="Times New Roman" pitchFamily="18" charset="0"/>
              <a:cs typeface="Times New Roman" pitchFamily="18" charset="0"/>
            </a:endParaRPr>
          </a:p>
          <a:p>
            <a:pPr marL="457200" indent="-457200" algn="just">
              <a:buFont typeface="+mj-lt"/>
              <a:buAutoNum type="arabicPeriod"/>
            </a:pPr>
            <a:r>
              <a:rPr lang="ru-RU" b="1" u="sng" dirty="0">
                <a:solidFill>
                  <a:schemeClr val="bg2">
                    <a:lumMod val="25000"/>
                  </a:schemeClr>
                </a:solidFill>
                <a:latin typeface="Times New Roman" pitchFamily="18" charset="0"/>
                <a:cs typeface="Times New Roman" pitchFamily="18" charset="0"/>
              </a:rPr>
              <a:t>Договорный</a:t>
            </a:r>
            <a:r>
              <a:rPr lang="ru-RU" dirty="0">
                <a:solidFill>
                  <a:schemeClr val="bg2">
                    <a:lumMod val="25000"/>
                  </a:schemeClr>
                </a:solidFill>
                <a:latin typeface="Times New Roman" pitchFamily="18" charset="0"/>
                <a:cs typeface="Times New Roman" pitchFamily="18" charset="0"/>
              </a:rPr>
              <a:t> способ регулирования</a:t>
            </a:r>
            <a:r>
              <a:rPr lang="ru-RU" i="1" dirty="0">
                <a:solidFill>
                  <a:schemeClr val="bg2">
                    <a:lumMod val="25000"/>
                  </a:schemeClr>
                </a:solidFill>
                <a:latin typeface="Times New Roman" pitchFamily="18" charset="0"/>
                <a:cs typeface="Times New Roman" pitchFamily="18" charset="0"/>
              </a:rPr>
              <a:t> </a:t>
            </a:r>
            <a:r>
              <a:rPr lang="ru-RU" dirty="0">
                <a:solidFill>
                  <a:schemeClr val="bg2">
                    <a:lumMod val="25000"/>
                  </a:schemeClr>
                </a:solidFill>
                <a:latin typeface="Times New Roman" pitchFamily="18" charset="0"/>
                <a:cs typeface="Times New Roman" pitchFamily="18" charset="0"/>
              </a:rPr>
              <a:t>наглядно проявляется в воздействии на главный предмет этой отрасли  - трудовые отношения. </a:t>
            </a:r>
            <a:r>
              <a:rPr lang="ru-RU" b="1" u="sng" dirty="0">
                <a:solidFill>
                  <a:schemeClr val="bg2">
                    <a:lumMod val="25000"/>
                  </a:schemeClr>
                </a:solidFill>
                <a:latin typeface="Times New Roman" pitchFamily="18" charset="0"/>
                <a:cs typeface="Times New Roman" pitchFamily="18" charset="0"/>
              </a:rPr>
              <a:t>Рекомендательный</a:t>
            </a:r>
            <a:r>
              <a:rPr lang="ru-RU" dirty="0">
                <a:solidFill>
                  <a:schemeClr val="bg2">
                    <a:lumMod val="25000"/>
                  </a:schemeClr>
                </a:solidFill>
                <a:latin typeface="Times New Roman" pitchFamily="18" charset="0"/>
                <a:cs typeface="Times New Roman" pitchFamily="18" charset="0"/>
              </a:rPr>
              <a:t> способ регулирования</a:t>
            </a:r>
            <a:r>
              <a:rPr lang="ru-RU" i="1" dirty="0">
                <a:solidFill>
                  <a:schemeClr val="bg2">
                    <a:lumMod val="25000"/>
                  </a:schemeClr>
                </a:solidFill>
                <a:latin typeface="Times New Roman" pitchFamily="18" charset="0"/>
                <a:cs typeface="Times New Roman" pitchFamily="18" charset="0"/>
              </a:rPr>
              <a:t> </a:t>
            </a:r>
            <a:r>
              <a:rPr lang="ru-RU" dirty="0">
                <a:solidFill>
                  <a:schemeClr val="bg2">
                    <a:lumMod val="25000"/>
                  </a:schemeClr>
                </a:solidFill>
                <a:latin typeface="Times New Roman" pitchFamily="18" charset="0"/>
                <a:cs typeface="Times New Roman" pitchFamily="18" charset="0"/>
              </a:rPr>
              <a:t>предполагает принятие норм-рекомендаций. Этот способ характеризует регулирование путем указания на желательное для государства поведение субъектов общественных </a:t>
            </a:r>
            <a:r>
              <a:rPr lang="ru-RU" dirty="0" smtClean="0">
                <a:solidFill>
                  <a:schemeClr val="bg2">
                    <a:lumMod val="25000"/>
                  </a:schemeClr>
                </a:solidFill>
                <a:latin typeface="Times New Roman" pitchFamily="18" charset="0"/>
                <a:cs typeface="Times New Roman" pitchFamily="18" charset="0"/>
              </a:rPr>
              <a:t>отношений. </a:t>
            </a:r>
            <a:r>
              <a:rPr lang="ru-RU" b="1" u="sng" dirty="0" smtClean="0">
                <a:solidFill>
                  <a:schemeClr val="bg2">
                    <a:lumMod val="25000"/>
                  </a:schemeClr>
                </a:solidFill>
                <a:latin typeface="Times New Roman" pitchFamily="18" charset="0"/>
                <a:cs typeface="Times New Roman" pitchFamily="18" charset="0"/>
              </a:rPr>
              <a:t>Императивным </a:t>
            </a:r>
            <a:r>
              <a:rPr lang="ru-RU" b="1" u="sng" dirty="0">
                <a:solidFill>
                  <a:schemeClr val="bg2">
                    <a:lumMod val="25000"/>
                  </a:schemeClr>
                </a:solidFill>
                <a:latin typeface="Times New Roman" pitchFamily="18" charset="0"/>
                <a:cs typeface="Times New Roman" pitchFamily="18" charset="0"/>
              </a:rPr>
              <a:t>или государственно-властным </a:t>
            </a:r>
            <a:r>
              <a:rPr lang="ru-RU" dirty="0">
                <a:solidFill>
                  <a:schemeClr val="bg2">
                    <a:lumMod val="25000"/>
                  </a:schemeClr>
                </a:solidFill>
                <a:latin typeface="Times New Roman" pitchFamily="18" charset="0"/>
                <a:cs typeface="Times New Roman" pitchFamily="18" charset="0"/>
              </a:rPr>
              <a:t>способом</a:t>
            </a:r>
            <a:r>
              <a:rPr lang="ru-RU" i="1" dirty="0">
                <a:solidFill>
                  <a:schemeClr val="bg2">
                    <a:lumMod val="25000"/>
                  </a:schemeClr>
                </a:solidFill>
                <a:latin typeface="Times New Roman" pitchFamily="18" charset="0"/>
                <a:cs typeface="Times New Roman" pitchFamily="18" charset="0"/>
              </a:rPr>
              <a:t> </a:t>
            </a:r>
            <a:r>
              <a:rPr lang="ru-RU" dirty="0">
                <a:solidFill>
                  <a:schemeClr val="bg2">
                    <a:lumMod val="25000"/>
                  </a:schemeClr>
                </a:solidFill>
                <a:latin typeface="Times New Roman" pitchFamily="18" charset="0"/>
                <a:cs typeface="Times New Roman" pitchFamily="18" charset="0"/>
              </a:rPr>
              <a:t>трудовые отношения регулируются в том случае, когда необходимо в них установить строгий порядок, укрепить трудовую дисциплину, привлечь к ответственности лиц, допускающих правонарушения.</a:t>
            </a:r>
          </a:p>
        </p:txBody>
      </p:sp>
    </p:spTree>
    <p:extLst>
      <p:ext uri="{BB962C8B-B14F-4D97-AF65-F5344CB8AC3E}">
        <p14:creationId xmlns:p14="http://schemas.microsoft.com/office/powerpoint/2010/main" val="39903592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8640"/>
            <a:ext cx="8229600" cy="5937523"/>
          </a:xfrm>
        </p:spPr>
        <p:txBody>
          <a:bodyPr>
            <a:normAutofit fontScale="92500" lnSpcReduction="20000"/>
          </a:bodyPr>
          <a:lstStyle/>
          <a:p>
            <a:pPr marL="457200" indent="-457200" algn="just">
              <a:buFont typeface="+mj-lt"/>
              <a:buAutoNum type="arabicPeriod" startAt="3"/>
            </a:pPr>
            <a:r>
              <a:rPr lang="ru-RU" b="1" dirty="0" smtClean="0">
                <a:solidFill>
                  <a:schemeClr val="bg2">
                    <a:lumMod val="25000"/>
                  </a:schemeClr>
                </a:solidFill>
                <a:latin typeface="Times New Roman" pitchFamily="18" charset="0"/>
                <a:cs typeface="Times New Roman" pitchFamily="18" charset="0"/>
              </a:rPr>
              <a:t>Участие </a:t>
            </a:r>
            <a:r>
              <a:rPr lang="ru-RU" b="1" dirty="0">
                <a:solidFill>
                  <a:schemeClr val="bg2">
                    <a:lumMod val="25000"/>
                  </a:schemeClr>
                </a:solidFill>
                <a:latin typeface="Times New Roman" pitchFamily="18" charset="0"/>
                <a:cs typeface="Times New Roman" pitchFamily="18" charset="0"/>
              </a:rPr>
              <a:t>в регулировании общественных отношений в сфере труда трудовых коллективов и профсоюзных органов.</a:t>
            </a:r>
            <a:r>
              <a:rPr lang="ru-RU" dirty="0">
                <a:solidFill>
                  <a:schemeClr val="bg2">
                    <a:lumMod val="25000"/>
                  </a:schemeClr>
                </a:solidFill>
                <a:latin typeface="Times New Roman" pitchFamily="18" charset="0"/>
                <a:cs typeface="Times New Roman" pitchFamily="18" charset="0"/>
              </a:rPr>
              <a:t> В соответствии с действующим трудовым законодательством Российской Федерации к основным формам участия работников в управлении организацией,</a:t>
            </a:r>
            <a:r>
              <a:rPr lang="ru-RU" i="1" dirty="0">
                <a:solidFill>
                  <a:schemeClr val="bg2">
                    <a:lumMod val="25000"/>
                  </a:schemeClr>
                </a:solidFill>
                <a:latin typeface="Times New Roman" pitchFamily="18" charset="0"/>
                <a:cs typeface="Times New Roman" pitchFamily="18" charset="0"/>
              </a:rPr>
              <a:t> </a:t>
            </a:r>
            <a:r>
              <a:rPr lang="ru-RU" dirty="0">
                <a:solidFill>
                  <a:schemeClr val="bg2">
                    <a:lumMod val="25000"/>
                  </a:schemeClr>
                </a:solidFill>
                <a:latin typeface="Times New Roman" pitchFamily="18" charset="0"/>
                <a:cs typeface="Times New Roman" pitchFamily="18" charset="0"/>
              </a:rPr>
              <a:t>в частности, относятся</a:t>
            </a:r>
            <a:r>
              <a:rPr lang="ru-RU" i="1" dirty="0">
                <a:solidFill>
                  <a:schemeClr val="bg2">
                    <a:lumMod val="25000"/>
                  </a:schemeClr>
                </a:solidFill>
                <a:latin typeface="Times New Roman" pitchFamily="18" charset="0"/>
                <a:cs typeface="Times New Roman" pitchFamily="18" charset="0"/>
              </a:rPr>
              <a:t>: </a:t>
            </a:r>
            <a:r>
              <a:rPr lang="ru-RU" dirty="0">
                <a:solidFill>
                  <a:schemeClr val="bg2">
                    <a:lumMod val="25000"/>
                  </a:schemeClr>
                </a:solidFill>
                <a:latin typeface="Times New Roman" pitchFamily="18" charset="0"/>
                <a:cs typeface="Times New Roman" pitchFamily="18" charset="0"/>
              </a:rPr>
              <a:t>проведение представителями работников консультаций с работодателем по вопросам принятия локальных нормативных актов, содержащих нормы трудового права, участие в разработке и принятии коллективных договоров и </a:t>
            </a:r>
            <a:r>
              <a:rPr lang="ru-RU" dirty="0" smtClean="0">
                <a:solidFill>
                  <a:schemeClr val="bg2">
                    <a:lumMod val="25000"/>
                  </a:schemeClr>
                </a:solidFill>
                <a:latin typeface="Times New Roman" pitchFamily="18" charset="0"/>
                <a:cs typeface="Times New Roman" pitchFamily="18" charset="0"/>
              </a:rPr>
              <a:t>иные.</a:t>
            </a:r>
          </a:p>
          <a:p>
            <a:pPr marL="457200" indent="-457200" algn="just">
              <a:buFont typeface="+mj-lt"/>
              <a:buAutoNum type="arabicPeriod" startAt="3"/>
            </a:pPr>
            <a:r>
              <a:rPr lang="ru-RU" b="1" u="sng" dirty="0" smtClean="0">
                <a:solidFill>
                  <a:schemeClr val="bg2">
                    <a:lumMod val="25000"/>
                  </a:schemeClr>
                </a:solidFill>
                <a:latin typeface="Times New Roman" pitchFamily="18" charset="0"/>
                <a:cs typeface="Times New Roman" pitchFamily="18" charset="0"/>
              </a:rPr>
              <a:t>Единство </a:t>
            </a:r>
            <a:r>
              <a:rPr lang="ru-RU" b="1" u="sng" dirty="0">
                <a:solidFill>
                  <a:schemeClr val="bg2">
                    <a:lumMod val="25000"/>
                  </a:schemeClr>
                </a:solidFill>
                <a:latin typeface="Times New Roman" pitchFamily="18" charset="0"/>
                <a:cs typeface="Times New Roman" pitchFamily="18" charset="0"/>
              </a:rPr>
              <a:t>и дифференциации правового регулирования трудовых </a:t>
            </a:r>
            <a:r>
              <a:rPr lang="ru-RU" b="1" u="sng" dirty="0" smtClean="0">
                <a:solidFill>
                  <a:schemeClr val="bg2">
                    <a:lumMod val="25000"/>
                  </a:schemeClr>
                </a:solidFill>
                <a:latin typeface="Times New Roman" pitchFamily="18" charset="0"/>
                <a:cs typeface="Times New Roman" pitchFamily="18" charset="0"/>
              </a:rPr>
              <a:t>отношений. </a:t>
            </a:r>
            <a:r>
              <a:rPr lang="ru-RU" dirty="0" smtClean="0">
                <a:solidFill>
                  <a:schemeClr val="bg2">
                    <a:lumMod val="25000"/>
                  </a:schemeClr>
                </a:solidFill>
                <a:latin typeface="Times New Roman" pitchFamily="18" charset="0"/>
                <a:cs typeface="Times New Roman" pitchFamily="18" charset="0"/>
              </a:rPr>
              <a:t>Единство </a:t>
            </a:r>
            <a:r>
              <a:rPr lang="ru-RU" dirty="0">
                <a:solidFill>
                  <a:schemeClr val="bg2">
                    <a:lumMod val="25000"/>
                  </a:schemeClr>
                </a:solidFill>
                <a:latin typeface="Times New Roman" pitchFamily="18" charset="0"/>
                <a:cs typeface="Times New Roman" pitchFamily="18" charset="0"/>
              </a:rPr>
              <a:t>выражается в единых основных правах и обязанностях работника (ст.21 ТК РФ) и работодателя (ст. 22 ТК РФ), в общих для всех производств, на всей территории страны, закрепленных в ст. 2 ТК РФ, принципах правового регулирования труда. Дифференциация выражается в специальных нормах, применяемых лишь к определенным работникам, в определенных отраслях (вредность и тяжесть условий, специфика женского организма, труд инвалидов, молодежи, климатические условия и др.). </a:t>
            </a:r>
          </a:p>
          <a:p>
            <a:pPr marL="457200" indent="-457200">
              <a:buFont typeface="+mj-lt"/>
              <a:buAutoNum type="arabicPeriod" startAt="3"/>
            </a:pPr>
            <a:endParaRPr lang="ru-RU" dirty="0" smtClean="0"/>
          </a:p>
          <a:p>
            <a:pPr marL="457200" indent="-457200">
              <a:buFont typeface="+mj-lt"/>
              <a:buAutoNum type="arabicPeriod" startAt="3"/>
            </a:pPr>
            <a:endParaRPr lang="ru-RU" dirty="0">
              <a:solidFill>
                <a:schemeClr val="bg2">
                  <a:lumMod val="2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34533716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2708920"/>
          </a:xfrm>
        </p:spPr>
        <p:txBody>
          <a:bodyPr>
            <a:noAutofit/>
          </a:bodyPr>
          <a:lstStyle/>
          <a:p>
            <a:pPr algn="just">
              <a:lnSpc>
                <a:spcPct val="100000"/>
              </a:lnSpc>
            </a:pPr>
            <a:r>
              <a:rPr lang="ru-RU" sz="3600" b="1" u="sng" dirty="0">
                <a:solidFill>
                  <a:schemeClr val="tx2">
                    <a:lumMod val="75000"/>
                  </a:schemeClr>
                </a:solidFill>
                <a:effectLst/>
                <a:latin typeface="Times New Roman" pitchFamily="18" charset="0"/>
                <a:cs typeface="Times New Roman" pitchFamily="18" charset="0"/>
              </a:rPr>
              <a:t>Источники трудового права</a:t>
            </a:r>
            <a:r>
              <a:rPr lang="ru-RU" sz="3600" b="1" dirty="0">
                <a:solidFill>
                  <a:schemeClr val="tx2">
                    <a:lumMod val="75000"/>
                  </a:schemeClr>
                </a:solidFill>
                <a:effectLst/>
                <a:latin typeface="Times New Roman" pitchFamily="18" charset="0"/>
                <a:cs typeface="Times New Roman" pitchFamily="18" charset="0"/>
              </a:rPr>
              <a:t> </a:t>
            </a:r>
            <a:r>
              <a:rPr lang="ru-RU" sz="3600" dirty="0">
                <a:effectLst/>
                <a:latin typeface="Times New Roman" pitchFamily="18" charset="0"/>
                <a:cs typeface="Times New Roman" pitchFamily="18" charset="0"/>
              </a:rPr>
              <a:t>- это законодательные и иные нормативные правовые акты, регулирующие трудовые правоотношения.</a:t>
            </a:r>
          </a:p>
        </p:txBody>
      </p:sp>
    </p:spTree>
    <p:extLst>
      <p:ext uri="{BB962C8B-B14F-4D97-AF65-F5344CB8AC3E}">
        <p14:creationId xmlns:p14="http://schemas.microsoft.com/office/powerpoint/2010/main" val="1411150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67544" y="116632"/>
            <a:ext cx="8424936" cy="1196752"/>
          </a:xfrm>
        </p:spPr>
        <p:txBody>
          <a:bodyPr/>
          <a:lstStyle/>
          <a:p>
            <a:pPr>
              <a:lnSpc>
                <a:spcPct val="100000"/>
              </a:lnSpc>
            </a:pPr>
            <a:r>
              <a:rPr lang="ru-RU" sz="2800" dirty="0">
                <a:effectLst/>
                <a:latin typeface="Times New Roman" pitchFamily="18" charset="0"/>
                <a:cs typeface="Times New Roman" pitchFamily="18" charset="0"/>
              </a:rPr>
              <a:t>Совокупность источников трудового права представляет</a:t>
            </a:r>
            <a:r>
              <a:rPr lang="ru-RU" sz="2800" i="1" dirty="0">
                <a:effectLst/>
                <a:latin typeface="Times New Roman" pitchFamily="18" charset="0"/>
                <a:cs typeface="Times New Roman" pitchFamily="18" charset="0"/>
              </a:rPr>
              <a:t> </a:t>
            </a:r>
            <a:r>
              <a:rPr lang="ru-RU" sz="2800" dirty="0">
                <a:effectLst/>
                <a:latin typeface="Times New Roman" pitchFamily="18" charset="0"/>
                <a:cs typeface="Times New Roman" pitchFamily="18" charset="0"/>
              </a:rPr>
              <a:t>собой</a:t>
            </a:r>
            <a:r>
              <a:rPr lang="ru-RU" sz="2800" i="1" dirty="0">
                <a:effectLst/>
                <a:latin typeface="Times New Roman" pitchFamily="18" charset="0"/>
                <a:cs typeface="Times New Roman" pitchFamily="18" charset="0"/>
              </a:rPr>
              <a:t> </a:t>
            </a:r>
            <a:r>
              <a:rPr lang="ru-RU" sz="2800" b="1" dirty="0">
                <a:effectLst/>
                <a:latin typeface="Times New Roman" pitchFamily="18" charset="0"/>
                <a:cs typeface="Times New Roman" pitchFamily="18" charset="0"/>
              </a:rPr>
              <a:t>систему трудового права</a:t>
            </a:r>
            <a:r>
              <a:rPr lang="ru-RU" sz="2800" b="1" dirty="0" smtClean="0">
                <a:effectLst/>
                <a:latin typeface="Times New Roman" pitchFamily="18" charset="0"/>
                <a:cs typeface="Times New Roman" pitchFamily="18" charset="0"/>
              </a:rPr>
              <a:t>. </a:t>
            </a:r>
            <a:br>
              <a:rPr lang="ru-RU" sz="2800" b="1" dirty="0" smtClean="0">
                <a:effectLst/>
                <a:latin typeface="Times New Roman" pitchFamily="18" charset="0"/>
                <a:cs typeface="Times New Roman" pitchFamily="18" charset="0"/>
              </a:rPr>
            </a:br>
            <a:r>
              <a:rPr lang="ru-RU" sz="2800" b="1" u="sng" dirty="0" smtClean="0">
                <a:effectLst/>
                <a:latin typeface="Times New Roman" pitchFamily="18" charset="0"/>
                <a:cs typeface="Times New Roman" pitchFamily="18" charset="0"/>
              </a:rPr>
              <a:t>Источниками являются:</a:t>
            </a:r>
            <a:endParaRPr lang="ru-RU" sz="2800" u="sng" dirty="0">
              <a:effectLst/>
              <a:latin typeface="Times New Roman" pitchFamily="18" charset="0"/>
              <a:cs typeface="Times New Roman" pitchFamily="18" charset="0"/>
            </a:endParaRPr>
          </a:p>
        </p:txBody>
      </p:sp>
      <p:sp>
        <p:nvSpPr>
          <p:cNvPr id="3" name="Объект 2"/>
          <p:cNvSpPr>
            <a:spLocks noGrp="1"/>
          </p:cNvSpPr>
          <p:nvPr>
            <p:ph idx="1"/>
          </p:nvPr>
        </p:nvSpPr>
        <p:spPr>
          <a:xfrm>
            <a:off x="467544" y="1412776"/>
            <a:ext cx="8229600" cy="4824536"/>
          </a:xfrm>
        </p:spPr>
        <p:txBody>
          <a:bodyPr>
            <a:normAutofit/>
          </a:bodyPr>
          <a:lstStyle/>
          <a:p>
            <a:pPr algn="just"/>
            <a:r>
              <a:rPr lang="ru-RU" sz="2500" dirty="0" smtClean="0">
                <a:solidFill>
                  <a:schemeClr val="bg2">
                    <a:lumMod val="25000"/>
                  </a:schemeClr>
                </a:solidFill>
                <a:latin typeface="Times New Roman" pitchFamily="18" charset="0"/>
                <a:cs typeface="Times New Roman" pitchFamily="18" charset="0"/>
              </a:rPr>
              <a:t>Трудовой кодекс;</a:t>
            </a:r>
            <a:endParaRPr lang="ru-RU" sz="2500" dirty="0">
              <a:solidFill>
                <a:schemeClr val="bg2">
                  <a:lumMod val="25000"/>
                </a:schemeClr>
              </a:solidFill>
              <a:latin typeface="Times New Roman" pitchFamily="18" charset="0"/>
              <a:cs typeface="Times New Roman" pitchFamily="18" charset="0"/>
            </a:endParaRPr>
          </a:p>
          <a:p>
            <a:pPr algn="just"/>
            <a:r>
              <a:rPr lang="ru-RU" sz="2500" dirty="0">
                <a:solidFill>
                  <a:schemeClr val="bg2">
                    <a:lumMod val="25000"/>
                  </a:schemeClr>
                </a:solidFill>
                <a:latin typeface="Times New Roman" pitchFamily="18" charset="0"/>
                <a:cs typeface="Times New Roman" pitchFamily="18" charset="0"/>
              </a:rPr>
              <a:t>И</a:t>
            </a:r>
            <a:r>
              <a:rPr lang="ru-RU" sz="2500" dirty="0" smtClean="0">
                <a:solidFill>
                  <a:schemeClr val="bg2">
                    <a:lumMod val="25000"/>
                  </a:schemeClr>
                </a:solidFill>
                <a:latin typeface="Times New Roman" pitchFamily="18" charset="0"/>
                <a:cs typeface="Times New Roman" pitchFamily="18" charset="0"/>
              </a:rPr>
              <a:t>ные федеральные законы;</a:t>
            </a:r>
            <a:endParaRPr lang="ru-RU" sz="2500" dirty="0">
              <a:solidFill>
                <a:schemeClr val="bg2">
                  <a:lumMod val="25000"/>
                </a:schemeClr>
              </a:solidFill>
              <a:latin typeface="Times New Roman" pitchFamily="18" charset="0"/>
              <a:cs typeface="Times New Roman" pitchFamily="18" charset="0"/>
            </a:endParaRPr>
          </a:p>
          <a:p>
            <a:pPr algn="just"/>
            <a:r>
              <a:rPr lang="ru-RU" sz="2500" dirty="0">
                <a:solidFill>
                  <a:schemeClr val="bg2">
                    <a:lumMod val="25000"/>
                  </a:schemeClr>
                </a:solidFill>
                <a:latin typeface="Times New Roman" pitchFamily="18" charset="0"/>
                <a:cs typeface="Times New Roman" pitchFamily="18" charset="0"/>
              </a:rPr>
              <a:t>У</a:t>
            </a:r>
            <a:r>
              <a:rPr lang="ru-RU" sz="2500" dirty="0" smtClean="0">
                <a:solidFill>
                  <a:schemeClr val="bg2">
                    <a:lumMod val="25000"/>
                  </a:schemeClr>
                </a:solidFill>
                <a:latin typeface="Times New Roman" pitchFamily="18" charset="0"/>
                <a:cs typeface="Times New Roman" pitchFamily="18" charset="0"/>
              </a:rPr>
              <a:t>казы </a:t>
            </a:r>
            <a:r>
              <a:rPr lang="ru-RU" sz="2500" dirty="0">
                <a:solidFill>
                  <a:schemeClr val="bg2">
                    <a:lumMod val="25000"/>
                  </a:schemeClr>
                </a:solidFill>
                <a:latin typeface="Times New Roman" pitchFamily="18" charset="0"/>
                <a:cs typeface="Times New Roman" pitchFamily="18" charset="0"/>
              </a:rPr>
              <a:t>Президента РФ;</a:t>
            </a:r>
          </a:p>
          <a:p>
            <a:pPr algn="just"/>
            <a:r>
              <a:rPr lang="ru-RU" sz="2500" dirty="0">
                <a:solidFill>
                  <a:schemeClr val="bg2">
                    <a:lumMod val="25000"/>
                  </a:schemeClr>
                </a:solidFill>
                <a:latin typeface="Times New Roman" pitchFamily="18" charset="0"/>
                <a:cs typeface="Times New Roman" pitchFamily="18" charset="0"/>
              </a:rPr>
              <a:t>П</a:t>
            </a:r>
            <a:r>
              <a:rPr lang="ru-RU" sz="2500" dirty="0" smtClean="0">
                <a:solidFill>
                  <a:schemeClr val="bg2">
                    <a:lumMod val="25000"/>
                  </a:schemeClr>
                </a:solidFill>
                <a:latin typeface="Times New Roman" pitchFamily="18" charset="0"/>
                <a:cs typeface="Times New Roman" pitchFamily="18" charset="0"/>
              </a:rPr>
              <a:t>остановления </a:t>
            </a:r>
            <a:r>
              <a:rPr lang="ru-RU" sz="2500" dirty="0">
                <a:solidFill>
                  <a:schemeClr val="bg2">
                    <a:lumMod val="25000"/>
                  </a:schemeClr>
                </a:solidFill>
                <a:latin typeface="Times New Roman" pitchFamily="18" charset="0"/>
                <a:cs typeface="Times New Roman" pitchFamily="18" charset="0"/>
              </a:rPr>
              <a:t>Правительства РФ и </a:t>
            </a:r>
            <a:r>
              <a:rPr lang="ru-RU" sz="2500" dirty="0" smtClean="0">
                <a:solidFill>
                  <a:schemeClr val="bg2">
                    <a:lumMod val="25000"/>
                  </a:schemeClr>
                </a:solidFill>
                <a:latin typeface="Times New Roman" pitchFamily="18" charset="0"/>
                <a:cs typeface="Times New Roman" pitchFamily="18" charset="0"/>
              </a:rPr>
              <a:t>нормативные правовые акты </a:t>
            </a:r>
            <a:r>
              <a:rPr lang="ru-RU" sz="2500" dirty="0">
                <a:solidFill>
                  <a:schemeClr val="bg2">
                    <a:lumMod val="25000"/>
                  </a:schemeClr>
                </a:solidFill>
                <a:latin typeface="Times New Roman" pitchFamily="18" charset="0"/>
                <a:cs typeface="Times New Roman" pitchFamily="18" charset="0"/>
              </a:rPr>
              <a:t>федеральных органов исполнительной власти;</a:t>
            </a:r>
          </a:p>
          <a:p>
            <a:pPr algn="just"/>
            <a:r>
              <a:rPr lang="ru-RU" sz="2500" dirty="0">
                <a:solidFill>
                  <a:schemeClr val="bg2">
                    <a:lumMod val="25000"/>
                  </a:schemeClr>
                </a:solidFill>
                <a:latin typeface="Times New Roman" pitchFamily="18" charset="0"/>
                <a:cs typeface="Times New Roman" pitchFamily="18" charset="0"/>
              </a:rPr>
              <a:t>К</a:t>
            </a:r>
            <a:r>
              <a:rPr lang="ru-RU" sz="2500" dirty="0" smtClean="0">
                <a:solidFill>
                  <a:schemeClr val="bg2">
                    <a:lumMod val="25000"/>
                  </a:schemeClr>
                </a:solidFill>
                <a:latin typeface="Times New Roman" pitchFamily="18" charset="0"/>
                <a:cs typeface="Times New Roman" pitchFamily="18" charset="0"/>
              </a:rPr>
              <a:t>онституции </a:t>
            </a:r>
            <a:r>
              <a:rPr lang="ru-RU" sz="2500" dirty="0">
                <a:solidFill>
                  <a:schemeClr val="bg2">
                    <a:lumMod val="25000"/>
                  </a:schemeClr>
                </a:solidFill>
                <a:latin typeface="Times New Roman" pitchFamily="18" charset="0"/>
                <a:cs typeface="Times New Roman" pitchFamily="18" charset="0"/>
              </a:rPr>
              <a:t>(уставами), </a:t>
            </a:r>
            <a:r>
              <a:rPr lang="ru-RU" sz="2500" dirty="0" smtClean="0">
                <a:solidFill>
                  <a:schemeClr val="bg2">
                    <a:lumMod val="25000"/>
                  </a:schemeClr>
                </a:solidFill>
                <a:latin typeface="Times New Roman" pitchFamily="18" charset="0"/>
                <a:cs typeface="Times New Roman" pitchFamily="18" charset="0"/>
              </a:rPr>
              <a:t>законы </a:t>
            </a:r>
            <a:r>
              <a:rPr lang="ru-RU" sz="2500" dirty="0">
                <a:solidFill>
                  <a:schemeClr val="bg2">
                    <a:lumMod val="25000"/>
                  </a:schemeClr>
                </a:solidFill>
                <a:latin typeface="Times New Roman" pitchFamily="18" charset="0"/>
                <a:cs typeface="Times New Roman" pitchFamily="18" charset="0"/>
              </a:rPr>
              <a:t>и </a:t>
            </a:r>
            <a:r>
              <a:rPr lang="ru-RU" sz="2500" dirty="0" smtClean="0">
                <a:solidFill>
                  <a:schemeClr val="bg2">
                    <a:lumMod val="25000"/>
                  </a:schemeClr>
                </a:solidFill>
                <a:latin typeface="Times New Roman" pitchFamily="18" charset="0"/>
                <a:cs typeface="Times New Roman" pitchFamily="18" charset="0"/>
              </a:rPr>
              <a:t>иные нормативные правовые  акты субъектов </a:t>
            </a:r>
            <a:r>
              <a:rPr lang="ru-RU" sz="2500" dirty="0">
                <a:solidFill>
                  <a:schemeClr val="bg2">
                    <a:lumMod val="25000"/>
                  </a:schemeClr>
                </a:solidFill>
                <a:latin typeface="Times New Roman" pitchFamily="18" charset="0"/>
                <a:cs typeface="Times New Roman" pitchFamily="18" charset="0"/>
              </a:rPr>
              <a:t>РФ;</a:t>
            </a:r>
          </a:p>
          <a:p>
            <a:pPr algn="just"/>
            <a:r>
              <a:rPr lang="ru-RU" sz="2500" dirty="0">
                <a:solidFill>
                  <a:schemeClr val="bg2">
                    <a:lumMod val="25000"/>
                  </a:schemeClr>
                </a:solidFill>
                <a:latin typeface="Times New Roman" pitchFamily="18" charset="0"/>
                <a:cs typeface="Times New Roman" pitchFamily="18" charset="0"/>
              </a:rPr>
              <a:t>А</a:t>
            </a:r>
            <a:r>
              <a:rPr lang="ru-RU" sz="2500" dirty="0" smtClean="0">
                <a:solidFill>
                  <a:schemeClr val="bg2">
                    <a:lumMod val="25000"/>
                  </a:schemeClr>
                </a:solidFill>
                <a:latin typeface="Times New Roman" pitchFamily="18" charset="0"/>
                <a:cs typeface="Times New Roman" pitchFamily="18" charset="0"/>
              </a:rPr>
              <a:t>кты </a:t>
            </a:r>
            <a:r>
              <a:rPr lang="ru-RU" sz="2500" dirty="0">
                <a:solidFill>
                  <a:schemeClr val="bg2">
                    <a:lumMod val="25000"/>
                  </a:schemeClr>
                </a:solidFill>
                <a:latin typeface="Times New Roman" pitchFamily="18" charset="0"/>
                <a:cs typeface="Times New Roman" pitchFamily="18" charset="0"/>
              </a:rPr>
              <a:t>органов местного самоуправления и </a:t>
            </a:r>
            <a:r>
              <a:rPr lang="ru-RU" sz="2500" dirty="0" smtClean="0">
                <a:solidFill>
                  <a:schemeClr val="bg2">
                    <a:lumMod val="25000"/>
                  </a:schemeClr>
                </a:solidFill>
                <a:latin typeface="Times New Roman" pitchFamily="18" charset="0"/>
                <a:cs typeface="Times New Roman" pitchFamily="18" charset="0"/>
              </a:rPr>
              <a:t>локальные нормативные акты, содержащие </a:t>
            </a:r>
            <a:r>
              <a:rPr lang="ru-RU" sz="2500" dirty="0">
                <a:solidFill>
                  <a:schemeClr val="bg2">
                    <a:lumMod val="25000"/>
                  </a:schemeClr>
                </a:solidFill>
                <a:latin typeface="Times New Roman" pitchFamily="18" charset="0"/>
                <a:cs typeface="Times New Roman" pitchFamily="18" charset="0"/>
              </a:rPr>
              <a:t>нормы трудового права.</a:t>
            </a:r>
          </a:p>
          <a:p>
            <a:endParaRPr lang="ru-RU" dirty="0"/>
          </a:p>
        </p:txBody>
      </p:sp>
    </p:spTree>
    <p:extLst>
      <p:ext uri="{BB962C8B-B14F-4D97-AF65-F5344CB8AC3E}">
        <p14:creationId xmlns:p14="http://schemas.microsoft.com/office/powerpoint/2010/main" val="27692742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628800"/>
          </a:xfrm>
        </p:spPr>
        <p:txBody>
          <a:bodyPr>
            <a:noAutofit/>
          </a:bodyPr>
          <a:lstStyle/>
          <a:p>
            <a:pPr>
              <a:lnSpc>
                <a:spcPct val="100000"/>
              </a:lnSpc>
            </a:pPr>
            <a:r>
              <a:rPr lang="ru-RU" sz="2300" dirty="0">
                <a:effectLst/>
                <a:latin typeface="Times New Roman" pitchFamily="18" charset="0"/>
                <a:cs typeface="Times New Roman" pitchFamily="18" charset="0"/>
              </a:rPr>
              <a:t>Сочетание централизованного и договорного регулирования трудовых отношений в настоящее время характеризуется расширением сферы договорного регулирования.</a:t>
            </a:r>
            <a:br>
              <a:rPr lang="ru-RU" sz="2300" dirty="0">
                <a:effectLst/>
                <a:latin typeface="Times New Roman" pitchFamily="18" charset="0"/>
                <a:cs typeface="Times New Roman" pitchFamily="18" charset="0"/>
              </a:rPr>
            </a:br>
            <a:r>
              <a:rPr lang="ru-RU" sz="2300" b="1" u="sng" dirty="0">
                <a:effectLst/>
                <a:latin typeface="Times New Roman" pitchFamily="18" charset="0"/>
                <a:cs typeface="Times New Roman" pitchFamily="18" charset="0"/>
              </a:rPr>
              <a:t>Договорное регулирование осуществляется на двух уровнях:</a:t>
            </a:r>
            <a:endParaRPr lang="ru-RU" sz="2300" u="sng" dirty="0">
              <a:effectLst/>
              <a:latin typeface="Times New Roman" pitchFamily="18" charset="0"/>
              <a:cs typeface="Times New Roman"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693648179"/>
              </p:ext>
            </p:extLst>
          </p:nvPr>
        </p:nvGraphicFramePr>
        <p:xfrm>
          <a:off x="457200" y="1772816"/>
          <a:ext cx="8229600" cy="3888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909159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0"/>
            <a:ext cx="8229600" cy="1268760"/>
          </a:xfrm>
        </p:spPr>
        <p:txBody>
          <a:bodyPr/>
          <a:lstStyle/>
          <a:p>
            <a:pPr>
              <a:lnSpc>
                <a:spcPct val="100000"/>
              </a:lnSpc>
            </a:pPr>
            <a:r>
              <a:rPr lang="ru-RU" sz="3200" b="1" i="1" u="sng" dirty="0">
                <a:effectLst/>
                <a:latin typeface="Times New Roman" pitchFamily="18" charset="0"/>
                <a:cs typeface="Times New Roman" pitchFamily="18" charset="0"/>
              </a:rPr>
              <a:t> </a:t>
            </a:r>
            <a:r>
              <a:rPr lang="ru-RU" sz="3200" b="1" u="sng" dirty="0">
                <a:effectLst/>
                <a:latin typeface="Times New Roman" pitchFamily="18" charset="0"/>
                <a:cs typeface="Times New Roman" pitchFamily="18" charset="0"/>
              </a:rPr>
              <a:t>Особенности системы источников трудового права:</a:t>
            </a:r>
          </a:p>
        </p:txBody>
      </p:sp>
      <p:graphicFrame>
        <p:nvGraphicFramePr>
          <p:cNvPr id="2" name="Объект 1"/>
          <p:cNvGraphicFramePr>
            <a:graphicFrameLocks noGrp="1"/>
          </p:cNvGraphicFramePr>
          <p:nvPr>
            <p:ph idx="1"/>
            <p:extLst>
              <p:ext uri="{D42A27DB-BD31-4B8C-83A1-F6EECF244321}">
                <p14:modId xmlns:p14="http://schemas.microsoft.com/office/powerpoint/2010/main" val="3332213014"/>
              </p:ext>
            </p:extLst>
          </p:nvPr>
        </p:nvGraphicFramePr>
        <p:xfrm>
          <a:off x="457200" y="1484784"/>
          <a:ext cx="8229600" cy="46413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47587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721499"/>
          </a:xfrm>
        </p:spPr>
        <p:txBody>
          <a:bodyPr/>
          <a:lstStyle/>
          <a:p>
            <a:pPr algn="just"/>
            <a:r>
              <a:rPr lang="ru-RU" sz="2800" b="1" u="sng" dirty="0">
                <a:solidFill>
                  <a:schemeClr val="tx2">
                    <a:lumMod val="75000"/>
                  </a:schemeClr>
                </a:solidFill>
                <a:latin typeface="Times New Roman" pitchFamily="18" charset="0"/>
                <a:cs typeface="Times New Roman" pitchFamily="18" charset="0"/>
              </a:rPr>
              <a:t>Общие нормативные акты </a:t>
            </a:r>
            <a:r>
              <a:rPr lang="ru-RU" sz="2800" dirty="0">
                <a:solidFill>
                  <a:schemeClr val="tx2"/>
                </a:solidFill>
                <a:latin typeface="Times New Roman" pitchFamily="18" charset="0"/>
                <a:cs typeface="Times New Roman" pitchFamily="18" charset="0"/>
              </a:rPr>
              <a:t>регулируют трудовые отношения всех работников</a:t>
            </a:r>
            <a:r>
              <a:rPr lang="ru-RU" sz="2800" i="1" dirty="0">
                <a:solidFill>
                  <a:schemeClr val="tx2"/>
                </a:solidFill>
                <a:latin typeface="Times New Roman" pitchFamily="18" charset="0"/>
                <a:cs typeface="Times New Roman" pitchFamily="18" charset="0"/>
              </a:rPr>
              <a:t> </a:t>
            </a:r>
            <a:r>
              <a:rPr lang="ru-RU" sz="2800" dirty="0">
                <a:solidFill>
                  <a:schemeClr val="tx2"/>
                </a:solidFill>
                <a:latin typeface="Times New Roman" pitchFamily="18" charset="0"/>
                <a:cs typeface="Times New Roman" pitchFamily="18" charset="0"/>
              </a:rPr>
              <a:t>независимо от того, где применяется их труд, и обеспечивают равенство работников перед законом.</a:t>
            </a:r>
          </a:p>
          <a:p>
            <a:pPr algn="just"/>
            <a:r>
              <a:rPr lang="ru-RU" sz="2800" b="1" u="sng" dirty="0">
                <a:solidFill>
                  <a:schemeClr val="tx2">
                    <a:lumMod val="75000"/>
                  </a:schemeClr>
                </a:solidFill>
                <a:latin typeface="Times New Roman" pitchFamily="18" charset="0"/>
                <a:cs typeface="Times New Roman" pitchFamily="18" charset="0"/>
              </a:rPr>
              <a:t>Специальные </a:t>
            </a:r>
            <a:r>
              <a:rPr lang="ru-RU" sz="2800" dirty="0">
                <a:solidFill>
                  <a:schemeClr val="tx2"/>
                </a:solidFill>
                <a:latin typeface="Times New Roman" pitchFamily="18" charset="0"/>
                <a:cs typeface="Times New Roman" pitchFamily="18" charset="0"/>
              </a:rPr>
              <a:t>нормы регулируют условия труда отдельных категорий </a:t>
            </a:r>
            <a:r>
              <a:rPr lang="ru-RU" sz="2800" dirty="0" smtClean="0">
                <a:solidFill>
                  <a:schemeClr val="tx2"/>
                </a:solidFill>
                <a:latin typeface="Times New Roman" pitchFamily="18" charset="0"/>
                <a:cs typeface="Times New Roman" pitchFamily="18" charset="0"/>
              </a:rPr>
              <a:t>работников.   </a:t>
            </a:r>
            <a:endParaRPr lang="ru-RU" sz="2800" dirty="0">
              <a:solidFill>
                <a:schemeClr val="tx2"/>
              </a:solidFill>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36642479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08720"/>
          </a:xfrm>
        </p:spPr>
        <p:txBody>
          <a:bodyPr/>
          <a:lstStyle/>
          <a:p>
            <a:r>
              <a:rPr lang="ru-RU" sz="4000" b="1" u="sng" dirty="0">
                <a:effectLst/>
                <a:latin typeface="Times New Roman" pitchFamily="18" charset="0"/>
                <a:cs typeface="Times New Roman" pitchFamily="18" charset="0"/>
              </a:rPr>
              <a:t>Виды специальных норм</a:t>
            </a:r>
            <a:r>
              <a:rPr lang="ru-RU" sz="4000" b="1" u="sng" dirty="0" smtClean="0">
                <a:effectLst/>
                <a:latin typeface="Times New Roman" pitchFamily="18" charset="0"/>
                <a:cs typeface="Times New Roman" pitchFamily="18" charset="0"/>
              </a:rPr>
              <a:t>:</a:t>
            </a:r>
            <a:endParaRPr lang="ru-RU" sz="4000" u="sng" dirty="0">
              <a:latin typeface="Times New Roman" pitchFamily="18" charset="0"/>
              <a:cs typeface="Times New Roman" pitchFamily="18" charset="0"/>
            </a:endParaRPr>
          </a:p>
        </p:txBody>
      </p:sp>
      <p:sp>
        <p:nvSpPr>
          <p:cNvPr id="3" name="Объект 2"/>
          <p:cNvSpPr>
            <a:spLocks noGrp="1"/>
          </p:cNvSpPr>
          <p:nvPr>
            <p:ph idx="1"/>
          </p:nvPr>
        </p:nvSpPr>
        <p:spPr>
          <a:xfrm>
            <a:off x="457200" y="1124744"/>
            <a:ext cx="8229600" cy="5001419"/>
          </a:xfrm>
        </p:spPr>
        <p:txBody>
          <a:bodyPr/>
          <a:lstStyle/>
          <a:p>
            <a:pPr algn="just"/>
            <a:r>
              <a:rPr lang="ru-RU" b="1" u="sng" dirty="0" smtClean="0">
                <a:solidFill>
                  <a:schemeClr val="bg2">
                    <a:lumMod val="25000"/>
                  </a:schemeClr>
                </a:solidFill>
                <a:latin typeface="Times New Roman" pitchFamily="18" charset="0"/>
                <a:cs typeface="Times New Roman" pitchFamily="18" charset="0"/>
              </a:rPr>
              <a:t>нормы-дополнения</a:t>
            </a:r>
            <a:r>
              <a:rPr lang="ru-RU" i="1" dirty="0" smtClean="0">
                <a:solidFill>
                  <a:schemeClr val="bg2">
                    <a:lumMod val="25000"/>
                  </a:schemeClr>
                </a:solidFill>
                <a:latin typeface="Times New Roman" pitchFamily="18" charset="0"/>
                <a:cs typeface="Times New Roman" pitchFamily="18" charset="0"/>
              </a:rPr>
              <a:t> </a:t>
            </a:r>
            <a:r>
              <a:rPr lang="ru-RU" dirty="0">
                <a:solidFill>
                  <a:schemeClr val="bg2">
                    <a:lumMod val="25000"/>
                  </a:schemeClr>
                </a:solidFill>
                <a:latin typeface="Times New Roman" pitchFamily="18" charset="0"/>
                <a:cs typeface="Times New Roman" pitchFamily="18" charset="0"/>
              </a:rPr>
              <a:t>- устанавливают дополнительные льготы, преимущества либо дополнительную ответственность (например, статьи 257, 259, 260 и др. Трудового кодекса РФ);</a:t>
            </a:r>
          </a:p>
          <a:p>
            <a:pPr algn="just"/>
            <a:r>
              <a:rPr lang="ru-RU" b="1" u="sng" dirty="0">
                <a:solidFill>
                  <a:schemeClr val="bg2">
                    <a:lumMod val="25000"/>
                  </a:schemeClr>
                </a:solidFill>
                <a:latin typeface="Times New Roman" pitchFamily="18" charset="0"/>
                <a:cs typeface="Times New Roman" pitchFamily="18" charset="0"/>
              </a:rPr>
              <a:t>нормы-изъятия</a:t>
            </a:r>
            <a:r>
              <a:rPr lang="ru-RU" i="1" dirty="0">
                <a:solidFill>
                  <a:schemeClr val="bg2">
                    <a:lumMod val="25000"/>
                  </a:schemeClr>
                </a:solidFill>
                <a:latin typeface="Times New Roman" pitchFamily="18" charset="0"/>
                <a:cs typeface="Times New Roman" pitchFamily="18" charset="0"/>
              </a:rPr>
              <a:t> - </a:t>
            </a:r>
            <a:r>
              <a:rPr lang="ru-RU" dirty="0">
                <a:solidFill>
                  <a:schemeClr val="bg2">
                    <a:lumMod val="25000"/>
                  </a:schemeClr>
                </a:solidFill>
                <a:latin typeface="Times New Roman" pitchFamily="18" charset="0"/>
                <a:cs typeface="Times New Roman" pitchFamily="18" charset="0"/>
              </a:rPr>
              <a:t>исключают действие общих норм (например, продолжительность испытательного срока для государственных служащих</a:t>
            </a:r>
            <a:r>
              <a:rPr lang="ru-RU" dirty="0" smtClean="0">
                <a:solidFill>
                  <a:schemeClr val="bg2">
                    <a:lumMod val="25000"/>
                  </a:schemeClr>
                </a:solidFill>
                <a:latin typeface="Times New Roman" pitchFamily="18" charset="0"/>
                <a:cs typeface="Times New Roman" pitchFamily="18" charset="0"/>
              </a:rPr>
              <a:t>);</a:t>
            </a:r>
          </a:p>
          <a:p>
            <a:pPr algn="just"/>
            <a:r>
              <a:rPr lang="ru-RU" b="1" u="sng" dirty="0" smtClean="0">
                <a:solidFill>
                  <a:schemeClr val="bg2">
                    <a:lumMod val="25000"/>
                  </a:schemeClr>
                </a:solidFill>
                <a:latin typeface="Times New Roman" pitchFamily="18" charset="0"/>
                <a:cs typeface="Times New Roman" pitchFamily="18" charset="0"/>
              </a:rPr>
              <a:t>нормы-приспособления</a:t>
            </a:r>
            <a:r>
              <a:rPr lang="ru-RU" i="1" dirty="0" smtClean="0">
                <a:solidFill>
                  <a:schemeClr val="bg2">
                    <a:lumMod val="25000"/>
                  </a:schemeClr>
                </a:solidFill>
                <a:latin typeface="Times New Roman" pitchFamily="18" charset="0"/>
                <a:cs typeface="Times New Roman" pitchFamily="18" charset="0"/>
              </a:rPr>
              <a:t> - </a:t>
            </a:r>
            <a:r>
              <a:rPr lang="ru-RU" dirty="0" smtClean="0">
                <a:solidFill>
                  <a:schemeClr val="bg2">
                    <a:lumMod val="25000"/>
                  </a:schemeClr>
                </a:solidFill>
                <a:latin typeface="Times New Roman" pitchFamily="18" charset="0"/>
                <a:cs typeface="Times New Roman" pitchFamily="18" charset="0"/>
              </a:rPr>
              <a:t>приспособление </a:t>
            </a:r>
            <a:r>
              <a:rPr lang="ru-RU" dirty="0">
                <a:solidFill>
                  <a:schemeClr val="bg2">
                    <a:lumMod val="25000"/>
                  </a:schemeClr>
                </a:solidFill>
                <a:latin typeface="Times New Roman" pitchFamily="18" charset="0"/>
                <a:cs typeface="Times New Roman" pitchFamily="18" charset="0"/>
              </a:rPr>
              <a:t>общих норм к условиям труда, например, в сельском хозяйстве, строительстве.</a:t>
            </a:r>
          </a:p>
          <a:p>
            <a:endParaRPr lang="ru-RU" dirty="0"/>
          </a:p>
        </p:txBody>
      </p:sp>
    </p:spTree>
    <p:extLst>
      <p:ext uri="{BB962C8B-B14F-4D97-AF65-F5344CB8AC3E}">
        <p14:creationId xmlns:p14="http://schemas.microsoft.com/office/powerpoint/2010/main" val="2809580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0"/>
            <a:ext cx="8229600" cy="4653136"/>
          </a:xfrm>
        </p:spPr>
        <p:txBody>
          <a:bodyPr/>
          <a:lstStyle/>
          <a:p>
            <a:pPr algn="just">
              <a:lnSpc>
                <a:spcPct val="100000"/>
              </a:lnSpc>
            </a:pPr>
            <a:r>
              <a:rPr lang="ru-RU" sz="2800" b="1" u="sng" dirty="0">
                <a:solidFill>
                  <a:schemeClr val="tx2">
                    <a:lumMod val="75000"/>
                  </a:schemeClr>
                </a:solidFill>
                <a:effectLst/>
                <a:latin typeface="Times New Roman" pitchFamily="18" charset="0"/>
                <a:cs typeface="Times New Roman" pitchFamily="18" charset="0"/>
              </a:rPr>
              <a:t>Действие </a:t>
            </a:r>
            <a:r>
              <a:rPr lang="ru-RU" sz="2800" dirty="0">
                <a:solidFill>
                  <a:schemeClr val="tx2">
                    <a:lumMod val="75000"/>
                  </a:schemeClr>
                </a:solidFill>
                <a:effectLst/>
                <a:latin typeface="Times New Roman" pitchFamily="18" charset="0"/>
                <a:cs typeface="Times New Roman" pitchFamily="18" charset="0"/>
              </a:rPr>
              <a:t>нормативных правовых актов о труде </a:t>
            </a:r>
            <a:r>
              <a:rPr lang="ru-RU" sz="2800" dirty="0" smtClean="0">
                <a:solidFill>
                  <a:schemeClr val="tx2">
                    <a:lumMod val="75000"/>
                  </a:schemeClr>
                </a:solidFill>
                <a:effectLst/>
                <a:latin typeface="Times New Roman" pitchFamily="18" charset="0"/>
                <a:cs typeface="Times New Roman" pitchFamily="18" charset="0"/>
              </a:rPr>
              <a:t/>
            </a:r>
            <a:br>
              <a:rPr lang="ru-RU" sz="2800" dirty="0" smtClean="0">
                <a:solidFill>
                  <a:schemeClr val="tx2">
                    <a:lumMod val="75000"/>
                  </a:schemeClr>
                </a:solidFill>
                <a:effectLst/>
                <a:latin typeface="Times New Roman" pitchFamily="18" charset="0"/>
                <a:cs typeface="Times New Roman" pitchFamily="18" charset="0"/>
              </a:rPr>
            </a:br>
            <a:r>
              <a:rPr lang="ru-RU" sz="2800" b="1" u="sng" dirty="0" smtClean="0">
                <a:solidFill>
                  <a:schemeClr val="tx2">
                    <a:lumMod val="75000"/>
                  </a:schemeClr>
                </a:solidFill>
                <a:effectLst/>
                <a:latin typeface="Times New Roman" pitchFamily="18" charset="0"/>
                <a:cs typeface="Times New Roman" pitchFamily="18" charset="0"/>
              </a:rPr>
              <a:t>по </a:t>
            </a:r>
            <a:r>
              <a:rPr lang="ru-RU" sz="2800" b="1" u="sng" dirty="0">
                <a:solidFill>
                  <a:schemeClr val="tx2">
                    <a:lumMod val="75000"/>
                  </a:schemeClr>
                </a:solidFill>
                <a:effectLst/>
                <a:latin typeface="Times New Roman" pitchFamily="18" charset="0"/>
                <a:cs typeface="Times New Roman" pitchFamily="18" charset="0"/>
              </a:rPr>
              <a:t>кругу лиц </a:t>
            </a:r>
            <a:r>
              <a:rPr lang="ru-RU" sz="2800" dirty="0">
                <a:solidFill>
                  <a:schemeClr val="tx2">
                    <a:lumMod val="75000"/>
                  </a:schemeClr>
                </a:solidFill>
                <a:effectLst/>
                <a:latin typeface="Times New Roman" pitchFamily="18" charset="0"/>
                <a:cs typeface="Times New Roman" pitchFamily="18" charset="0"/>
              </a:rPr>
              <a:t>(работников) означает, что они распространяются на всех, кому адресованы в пределах их территориальной сферы действия</a:t>
            </a:r>
            <a:r>
              <a:rPr lang="ru-RU" sz="2800" dirty="0" smtClean="0">
                <a:solidFill>
                  <a:schemeClr val="tx2">
                    <a:lumMod val="75000"/>
                  </a:schemeClr>
                </a:solidFill>
                <a:effectLst/>
                <a:latin typeface="Times New Roman" pitchFamily="18" charset="0"/>
                <a:cs typeface="Times New Roman" pitchFamily="18" charset="0"/>
              </a:rPr>
              <a:t>.</a:t>
            </a:r>
            <a:br>
              <a:rPr lang="ru-RU" sz="2800" dirty="0" smtClean="0">
                <a:solidFill>
                  <a:schemeClr val="tx2">
                    <a:lumMod val="75000"/>
                  </a:schemeClr>
                </a:solidFill>
                <a:effectLst/>
                <a:latin typeface="Times New Roman" pitchFamily="18" charset="0"/>
                <a:cs typeface="Times New Roman" pitchFamily="18" charset="0"/>
              </a:rPr>
            </a:br>
            <a:r>
              <a:rPr lang="ru-RU" sz="2800" dirty="0">
                <a:solidFill>
                  <a:schemeClr val="tx2">
                    <a:lumMod val="75000"/>
                  </a:schemeClr>
                </a:solidFill>
                <a:effectLst/>
                <a:latin typeface="Times New Roman" pitchFamily="18" charset="0"/>
                <a:cs typeface="Times New Roman" pitchFamily="18" charset="0"/>
              </a:rPr>
              <a:t/>
            </a:r>
            <a:br>
              <a:rPr lang="ru-RU" sz="2800" dirty="0">
                <a:solidFill>
                  <a:schemeClr val="tx2">
                    <a:lumMod val="75000"/>
                  </a:schemeClr>
                </a:solidFill>
                <a:effectLst/>
                <a:latin typeface="Times New Roman" pitchFamily="18" charset="0"/>
                <a:cs typeface="Times New Roman" pitchFamily="18" charset="0"/>
              </a:rPr>
            </a:br>
            <a:r>
              <a:rPr lang="ru-RU" sz="2800" dirty="0">
                <a:solidFill>
                  <a:schemeClr val="tx2">
                    <a:lumMod val="75000"/>
                  </a:schemeClr>
                </a:solidFill>
                <a:effectLst/>
                <a:latin typeface="Times New Roman" pitchFamily="18" charset="0"/>
                <a:cs typeface="Times New Roman" pitchFamily="18" charset="0"/>
              </a:rPr>
              <a:t>В большинстве случаев нормативные правовые акты о труде адресованы работникам и могут распространяться на всех работников </a:t>
            </a:r>
            <a:r>
              <a:rPr lang="ru-RU" sz="2800" b="1" dirty="0">
                <a:solidFill>
                  <a:schemeClr val="tx2">
                    <a:lumMod val="75000"/>
                  </a:schemeClr>
                </a:solidFill>
                <a:effectLst/>
                <a:latin typeface="Times New Roman" pitchFamily="18" charset="0"/>
                <a:cs typeface="Times New Roman" pitchFamily="18" charset="0"/>
              </a:rPr>
              <a:t>(общие нормы) </a:t>
            </a:r>
            <a:r>
              <a:rPr lang="ru-RU" sz="2800" dirty="0">
                <a:solidFill>
                  <a:schemeClr val="tx2">
                    <a:lumMod val="75000"/>
                  </a:schemeClr>
                </a:solidFill>
                <a:effectLst/>
                <a:latin typeface="Times New Roman" pitchFamily="18" charset="0"/>
                <a:cs typeface="Times New Roman" pitchFamily="18" charset="0"/>
              </a:rPr>
              <a:t>либо на их отдельные категории </a:t>
            </a:r>
            <a:r>
              <a:rPr lang="ru-RU" sz="2800" b="1" dirty="0">
                <a:solidFill>
                  <a:schemeClr val="tx2">
                    <a:lumMod val="75000"/>
                  </a:schemeClr>
                </a:solidFill>
                <a:effectLst/>
                <a:latin typeface="Times New Roman" pitchFamily="18" charset="0"/>
                <a:cs typeface="Times New Roman" pitchFamily="18" charset="0"/>
              </a:rPr>
              <a:t>(специальные нормы</a:t>
            </a:r>
            <a:r>
              <a:rPr lang="ru-RU" sz="2800" b="1" dirty="0" smtClean="0">
                <a:solidFill>
                  <a:schemeClr val="tx2">
                    <a:lumMod val="75000"/>
                  </a:schemeClr>
                </a:solidFill>
                <a:effectLst/>
                <a:latin typeface="Times New Roman" pitchFamily="18" charset="0"/>
                <a:cs typeface="Times New Roman" pitchFamily="18" charset="0"/>
              </a:rPr>
              <a:t>).</a:t>
            </a:r>
            <a:endParaRPr lang="ru-RU" sz="2800" dirty="0">
              <a:solidFill>
                <a:schemeClr val="tx2">
                  <a:lumMod val="75000"/>
                </a:schemeClr>
              </a:solidFill>
              <a:effectLst/>
            </a:endParaRPr>
          </a:p>
        </p:txBody>
      </p:sp>
    </p:spTree>
    <p:extLst>
      <p:ext uri="{BB962C8B-B14F-4D97-AF65-F5344CB8AC3E}">
        <p14:creationId xmlns:p14="http://schemas.microsoft.com/office/powerpoint/2010/main" val="3406911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472608"/>
          </a:xfrm>
        </p:spPr>
        <p:txBody>
          <a:bodyPr>
            <a:normAutofit lnSpcReduction="10000"/>
          </a:bodyPr>
          <a:lstStyle/>
          <a:p>
            <a:pPr algn="just"/>
            <a:r>
              <a:rPr lang="ru-RU" b="1" dirty="0">
                <a:solidFill>
                  <a:schemeClr val="bg2">
                    <a:lumMod val="25000"/>
                  </a:schemeClr>
                </a:solidFill>
                <a:latin typeface="Times New Roman" pitchFamily="18" charset="0"/>
                <a:cs typeface="Times New Roman" pitchFamily="18" charset="0"/>
              </a:rPr>
              <a:t>Общие нормы </a:t>
            </a:r>
            <a:r>
              <a:rPr lang="ru-RU" dirty="0">
                <a:solidFill>
                  <a:schemeClr val="bg2">
                    <a:lumMod val="25000"/>
                  </a:schemeClr>
                </a:solidFill>
                <a:latin typeface="Times New Roman" pitchFamily="18" charset="0"/>
                <a:cs typeface="Times New Roman" pitchFamily="18" charset="0"/>
              </a:rPr>
              <a:t>распространяются на всех работников на территории РФ, предусматривают .условия труда, необходимые для охраны жизни и здоровья работников, трудовые права и социальные, гарантии на соответствующем уровне. Они обязательны для всех работодателей (организаций) независимо от их формы собственности и подчиненности, могут </a:t>
            </a:r>
            <a:r>
              <a:rPr lang="ru-RU" b="1" dirty="0">
                <a:solidFill>
                  <a:schemeClr val="bg2">
                    <a:lumMod val="25000"/>
                  </a:schemeClr>
                </a:solidFill>
                <a:latin typeface="Times New Roman" pitchFamily="18" charset="0"/>
                <a:cs typeface="Times New Roman" pitchFamily="18" charset="0"/>
              </a:rPr>
              <a:t>быть изменены лишь в</a:t>
            </a:r>
            <a:r>
              <a:rPr lang="ru-RU" b="1" i="1" dirty="0">
                <a:solidFill>
                  <a:schemeClr val="bg2">
                    <a:lumMod val="25000"/>
                  </a:schemeClr>
                </a:solidFill>
                <a:latin typeface="Times New Roman" pitchFamily="18" charset="0"/>
                <a:cs typeface="Times New Roman" pitchFamily="18" charset="0"/>
              </a:rPr>
              <a:t> </a:t>
            </a:r>
            <a:r>
              <a:rPr lang="ru-RU" dirty="0">
                <a:solidFill>
                  <a:schemeClr val="bg2">
                    <a:lumMod val="25000"/>
                  </a:schemeClr>
                </a:solidFill>
                <a:latin typeface="Times New Roman" pitchFamily="18" charset="0"/>
                <a:cs typeface="Times New Roman" pitchFamily="18" charset="0"/>
              </a:rPr>
              <a:t>сторону улучшения положения работников,</a:t>
            </a:r>
            <a:r>
              <a:rPr lang="ru-RU" b="1" dirty="0">
                <a:solidFill>
                  <a:schemeClr val="bg2">
                    <a:lumMod val="25000"/>
                  </a:schemeClr>
                </a:solidFill>
                <a:latin typeface="Times New Roman" pitchFamily="18" charset="0"/>
                <a:cs typeface="Times New Roman" pitchFamily="18" charset="0"/>
              </a:rPr>
              <a:t> </a:t>
            </a:r>
            <a:r>
              <a:rPr lang="ru-RU" dirty="0">
                <a:solidFill>
                  <a:schemeClr val="bg2">
                    <a:lumMod val="25000"/>
                  </a:schemeClr>
                </a:solidFill>
                <a:latin typeface="Times New Roman" pitchFamily="18" charset="0"/>
                <a:cs typeface="Times New Roman" pitchFamily="18" charset="0"/>
              </a:rPr>
              <a:t>повышения </a:t>
            </a:r>
            <a:r>
              <a:rPr lang="ru-RU" b="1" dirty="0">
                <a:solidFill>
                  <a:schemeClr val="bg2">
                    <a:lumMod val="25000"/>
                  </a:schemeClr>
                </a:solidFill>
                <a:latin typeface="Times New Roman" pitchFamily="18" charset="0"/>
                <a:cs typeface="Times New Roman" pitchFamily="18" charset="0"/>
              </a:rPr>
              <a:t> </a:t>
            </a:r>
            <a:r>
              <a:rPr lang="ru-RU" dirty="0">
                <a:solidFill>
                  <a:schemeClr val="bg2">
                    <a:lumMod val="25000"/>
                  </a:schemeClr>
                </a:solidFill>
                <a:latin typeface="Times New Roman" pitchFamily="18" charset="0"/>
                <a:cs typeface="Times New Roman" pitchFamily="18" charset="0"/>
              </a:rPr>
              <a:t>уровня их трудовых прав и социальных гарантий.</a:t>
            </a:r>
          </a:p>
          <a:p>
            <a:pPr algn="just"/>
            <a:r>
              <a:rPr lang="ru-RU" b="1" dirty="0">
                <a:solidFill>
                  <a:schemeClr val="bg2">
                    <a:lumMod val="25000"/>
                  </a:schemeClr>
                </a:solidFill>
                <a:latin typeface="Times New Roman" pitchFamily="18" charset="0"/>
                <a:cs typeface="Times New Roman" pitchFamily="18" charset="0"/>
              </a:rPr>
              <a:t>Специальные нормы </a:t>
            </a:r>
            <a:r>
              <a:rPr lang="ru-RU" dirty="0">
                <a:solidFill>
                  <a:schemeClr val="bg2">
                    <a:lumMod val="25000"/>
                  </a:schemeClr>
                </a:solidFill>
                <a:latin typeface="Times New Roman" pitchFamily="18" charset="0"/>
                <a:cs typeface="Times New Roman" pitchFamily="18" charset="0"/>
              </a:rPr>
              <a:t>учитывают особенности производства, профиль деятельности организаций характер и специфику труда различных категорий работников (труд женщин, подростков, инвалидов, шахтеров, учителей, работников торговых или бюджетных организаций и пр.).</a:t>
            </a:r>
          </a:p>
          <a:p>
            <a:endParaRPr lang="ru-RU" dirty="0"/>
          </a:p>
        </p:txBody>
      </p:sp>
    </p:spTree>
    <p:extLst>
      <p:ext uri="{BB962C8B-B14F-4D97-AF65-F5344CB8AC3E}">
        <p14:creationId xmlns:p14="http://schemas.microsoft.com/office/powerpoint/2010/main" val="38662774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24744"/>
          </a:xfrm>
        </p:spPr>
        <p:txBody>
          <a:bodyPr/>
          <a:lstStyle/>
          <a:p>
            <a:pPr>
              <a:lnSpc>
                <a:spcPct val="100000"/>
              </a:lnSpc>
            </a:pPr>
            <a:r>
              <a:rPr lang="ru-RU" sz="3200" b="1" u="sng" dirty="0">
                <a:effectLst/>
                <a:latin typeface="Times New Roman" pitchFamily="18" charset="0"/>
                <a:cs typeface="Times New Roman" pitchFamily="18" charset="0"/>
              </a:rPr>
              <a:t>Российское трудовое законодательство не распространяется:</a:t>
            </a:r>
            <a:endParaRPr lang="ru-RU" sz="3200" u="sng"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184576"/>
          </a:xfrm>
        </p:spPr>
        <p:txBody>
          <a:bodyPr>
            <a:normAutofit fontScale="92500" lnSpcReduction="10000"/>
          </a:bodyPr>
          <a:lstStyle/>
          <a:p>
            <a:pPr algn="just"/>
            <a:r>
              <a:rPr lang="ru-RU" dirty="0" smtClean="0">
                <a:solidFill>
                  <a:schemeClr val="bg2">
                    <a:lumMod val="25000"/>
                  </a:schemeClr>
                </a:solidFill>
                <a:latin typeface="Times New Roman" pitchFamily="18" charset="0"/>
                <a:cs typeface="Times New Roman" pitchFamily="18" charset="0"/>
              </a:rPr>
              <a:t>- На </a:t>
            </a:r>
            <a:r>
              <a:rPr lang="ru-RU" dirty="0">
                <a:solidFill>
                  <a:schemeClr val="bg2">
                    <a:lumMod val="25000"/>
                  </a:schemeClr>
                </a:solidFill>
                <a:latin typeface="Times New Roman" pitchFamily="18" charset="0"/>
                <a:cs typeface="Times New Roman" pitchFamily="18" charset="0"/>
              </a:rPr>
              <a:t>дипломатических работников иностранных, государств (действует принцип экстерриториальности, т. к. в силу специфики деятельности они подчиняются действию трудового законодательства своей страны);</a:t>
            </a:r>
          </a:p>
          <a:p>
            <a:pPr algn="just"/>
            <a:r>
              <a:rPr lang="ru-RU" dirty="0" smtClean="0">
                <a:solidFill>
                  <a:schemeClr val="bg2">
                    <a:lumMod val="25000"/>
                  </a:schemeClr>
                </a:solidFill>
                <a:latin typeface="Times New Roman" pitchFamily="18" charset="0"/>
                <a:cs typeface="Times New Roman" pitchFamily="18" charset="0"/>
              </a:rPr>
              <a:t>- Военнослужащих </a:t>
            </a:r>
            <a:r>
              <a:rPr lang="ru-RU" dirty="0">
                <a:solidFill>
                  <a:schemeClr val="bg2">
                    <a:lumMod val="25000"/>
                  </a:schemeClr>
                </a:solidFill>
                <a:latin typeface="Times New Roman" pitchFamily="18" charset="0"/>
                <a:cs typeface="Times New Roman" pitchFamily="18" charset="0"/>
              </a:rPr>
              <a:t>при исполнении ими обязанностей военной службы (в силу специфики их деятельности, которая регулируется уставами, приказами вышестоящего начальства и пр.);</a:t>
            </a:r>
          </a:p>
          <a:p>
            <a:pPr algn="just"/>
            <a:r>
              <a:rPr lang="ru-RU" dirty="0" smtClean="0">
                <a:solidFill>
                  <a:schemeClr val="bg2">
                    <a:lumMod val="25000"/>
                  </a:schemeClr>
                </a:solidFill>
                <a:latin typeface="Times New Roman" pitchFamily="18" charset="0"/>
                <a:cs typeface="Times New Roman" pitchFamily="18" charset="0"/>
              </a:rPr>
              <a:t>- Членов </a:t>
            </a:r>
            <a:r>
              <a:rPr lang="ru-RU" dirty="0">
                <a:solidFill>
                  <a:schemeClr val="bg2">
                    <a:lumMod val="25000"/>
                  </a:schemeClr>
                </a:solidFill>
                <a:latin typeface="Times New Roman" pitchFamily="18" charset="0"/>
                <a:cs typeface="Times New Roman" pitchFamily="18" charset="0"/>
              </a:rPr>
              <a:t>советов директоров (наблюдательных советов), организаций (за исключением лиц, заключивших с данной организацией трудовой договор). На членов советов директоров (наблюдательных советов) распространяется специальное законодательство (например, Федеральный закон "Об акционерных обществах");</a:t>
            </a:r>
          </a:p>
          <a:p>
            <a:pPr algn="just"/>
            <a:r>
              <a:rPr lang="ru-RU" dirty="0" smtClean="0">
                <a:solidFill>
                  <a:schemeClr val="bg2">
                    <a:lumMod val="25000"/>
                  </a:schemeClr>
                </a:solidFill>
                <a:latin typeface="Times New Roman" pitchFamily="18" charset="0"/>
                <a:cs typeface="Times New Roman" pitchFamily="18" charset="0"/>
              </a:rPr>
              <a:t>- </a:t>
            </a:r>
            <a:r>
              <a:rPr lang="ru-RU" dirty="0">
                <a:solidFill>
                  <a:schemeClr val="bg2">
                    <a:lumMod val="25000"/>
                  </a:schemeClr>
                </a:solidFill>
                <a:latin typeface="Times New Roman" pitchFamily="18" charset="0"/>
                <a:cs typeface="Times New Roman" pitchFamily="18" charset="0"/>
              </a:rPr>
              <a:t>Т</a:t>
            </a:r>
            <a:r>
              <a:rPr lang="ru-RU" dirty="0" smtClean="0">
                <a:solidFill>
                  <a:schemeClr val="bg2">
                    <a:lumMod val="25000"/>
                  </a:schemeClr>
                </a:solidFill>
                <a:latin typeface="Times New Roman" pitchFamily="18" charset="0"/>
                <a:cs typeface="Times New Roman" pitchFamily="18" charset="0"/>
              </a:rPr>
              <a:t>руд </a:t>
            </a:r>
            <a:r>
              <a:rPr lang="ru-RU" dirty="0">
                <a:solidFill>
                  <a:schemeClr val="bg2">
                    <a:lumMod val="25000"/>
                  </a:schemeClr>
                </a:solidFill>
                <a:latin typeface="Times New Roman" pitchFamily="18" charset="0"/>
                <a:cs typeface="Times New Roman" pitchFamily="18" charset="0"/>
              </a:rPr>
              <a:t>отдельных работников, если на это имеются прямые указания, предусмотренные федеральными законами.</a:t>
            </a:r>
          </a:p>
          <a:p>
            <a:endParaRPr lang="ru-RU" dirty="0"/>
          </a:p>
        </p:txBody>
      </p:sp>
    </p:spTree>
    <p:extLst>
      <p:ext uri="{BB962C8B-B14F-4D97-AF65-F5344CB8AC3E}">
        <p14:creationId xmlns:p14="http://schemas.microsoft.com/office/powerpoint/2010/main" val="3356606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nSpc>
                <a:spcPct val="100000"/>
              </a:lnSpc>
            </a:pPr>
            <a:r>
              <a:rPr lang="ru-RU" sz="2800" b="1" dirty="0">
                <a:effectLst/>
                <a:latin typeface="Times New Roman" pitchFamily="18" charset="0"/>
                <a:cs typeface="Times New Roman" pitchFamily="18" charset="0"/>
              </a:rPr>
              <a:t>Действие нормативных правовых актов о труде во времени </a:t>
            </a:r>
            <a:r>
              <a:rPr lang="ru-RU" sz="2800" dirty="0">
                <a:effectLst/>
                <a:latin typeface="Times New Roman" pitchFamily="18" charset="0"/>
                <a:cs typeface="Times New Roman" pitchFamily="18" charset="0"/>
              </a:rPr>
              <a:t>связано с их вступлением в силу и моментом утраты юридической силы</a:t>
            </a:r>
            <a:r>
              <a:rPr lang="ru-RU" sz="2800" dirty="0" smtClean="0">
                <a:effectLst/>
                <a:latin typeface="Times New Roman" pitchFamily="18" charset="0"/>
                <a:cs typeface="Times New Roman" pitchFamily="18" charset="0"/>
              </a:rPr>
              <a:t>.</a:t>
            </a:r>
            <a:endParaRPr lang="ru-RU" sz="2800" dirty="0">
              <a:effectLst/>
              <a:latin typeface="Times New Roman" pitchFamily="18" charset="0"/>
              <a:cs typeface="Times New Roman" pitchFamily="18" charset="0"/>
            </a:endParaRPr>
          </a:p>
        </p:txBody>
      </p:sp>
      <p:sp>
        <p:nvSpPr>
          <p:cNvPr id="3" name="Объект 2"/>
          <p:cNvSpPr>
            <a:spLocks noGrp="1"/>
          </p:cNvSpPr>
          <p:nvPr>
            <p:ph idx="1"/>
          </p:nvPr>
        </p:nvSpPr>
        <p:spPr>
          <a:xfrm>
            <a:off x="457200" y="1700808"/>
            <a:ext cx="8229600" cy="4425355"/>
          </a:xfrm>
        </p:spPr>
        <p:txBody>
          <a:bodyPr>
            <a:normAutofit lnSpcReduction="10000"/>
          </a:bodyPr>
          <a:lstStyle/>
          <a:p>
            <a:pPr algn="just"/>
            <a:r>
              <a:rPr lang="ru-RU" dirty="0" smtClean="0">
                <a:solidFill>
                  <a:schemeClr val="bg2">
                    <a:lumMod val="25000"/>
                  </a:schemeClr>
                </a:solidFill>
                <a:latin typeface="Times New Roman" pitchFamily="18" charset="0"/>
                <a:cs typeface="Times New Roman" pitchFamily="18" charset="0"/>
              </a:rPr>
              <a:t>Наиболее </a:t>
            </a:r>
            <a:r>
              <a:rPr lang="ru-RU" dirty="0">
                <a:solidFill>
                  <a:schemeClr val="bg2">
                    <a:lumMod val="25000"/>
                  </a:schemeClr>
                </a:solidFill>
                <a:latin typeface="Times New Roman" pitchFamily="18" charset="0"/>
                <a:cs typeface="Times New Roman" pitchFamily="18" charset="0"/>
              </a:rPr>
              <a:t>распространенный </a:t>
            </a:r>
            <a:r>
              <a:rPr lang="ru-RU" b="1" u="sng" dirty="0">
                <a:solidFill>
                  <a:schemeClr val="bg2">
                    <a:lumMod val="25000"/>
                  </a:schemeClr>
                </a:solidFill>
                <a:latin typeface="Times New Roman" pitchFamily="18" charset="0"/>
                <a:cs typeface="Times New Roman" pitchFamily="18" charset="0"/>
              </a:rPr>
              <a:t>момент начала действия </a:t>
            </a:r>
            <a:r>
              <a:rPr lang="ru-RU" b="1" u="sng" dirty="0" smtClean="0">
                <a:solidFill>
                  <a:schemeClr val="bg2">
                    <a:lumMod val="25000"/>
                  </a:schemeClr>
                </a:solidFill>
                <a:latin typeface="Times New Roman" pitchFamily="18" charset="0"/>
                <a:cs typeface="Times New Roman" pitchFamily="18" charset="0"/>
              </a:rPr>
              <a:t>нормативного</a:t>
            </a:r>
            <a:r>
              <a:rPr lang="ru-RU" b="1" u="sng" dirty="0">
                <a:solidFill>
                  <a:schemeClr val="bg2">
                    <a:lumMod val="25000"/>
                  </a:schemeClr>
                </a:solidFill>
                <a:latin typeface="Times New Roman" pitchFamily="18" charset="0"/>
                <a:cs typeface="Times New Roman" pitchFamily="18" charset="0"/>
              </a:rPr>
              <a:t> </a:t>
            </a:r>
            <a:r>
              <a:rPr lang="ru-RU" b="1" u="sng" dirty="0" smtClean="0">
                <a:solidFill>
                  <a:schemeClr val="bg2">
                    <a:lumMod val="25000"/>
                  </a:schemeClr>
                </a:solidFill>
                <a:latin typeface="Times New Roman" pitchFamily="18" charset="0"/>
                <a:cs typeface="Times New Roman" pitchFamily="18" charset="0"/>
              </a:rPr>
              <a:t>акта </a:t>
            </a:r>
            <a:r>
              <a:rPr lang="ru-RU" dirty="0">
                <a:solidFill>
                  <a:schemeClr val="bg2">
                    <a:lumMod val="25000"/>
                  </a:schemeClr>
                </a:solidFill>
                <a:latin typeface="Times New Roman" pitchFamily="18" charset="0"/>
                <a:cs typeface="Times New Roman" pitchFamily="18" charset="0"/>
              </a:rPr>
              <a:t>- истечение определенного срока после его опубликования. Начало действия некоторых актов определяется моментом их принятия или официального опубликования. Так, например, акты глав местного самоуправления вступают в силу с момента их опубликования, если иное не предусмотрено самим актом.</a:t>
            </a:r>
          </a:p>
          <a:p>
            <a:pPr algn="just"/>
            <a:r>
              <a:rPr lang="ru-RU" b="1" u="sng" dirty="0">
                <a:solidFill>
                  <a:schemeClr val="bg2">
                    <a:lumMod val="25000"/>
                  </a:schemeClr>
                </a:solidFill>
                <a:latin typeface="Times New Roman" pitchFamily="18" charset="0"/>
                <a:cs typeface="Times New Roman" pitchFamily="18" charset="0"/>
              </a:rPr>
              <a:t>Акты трехстороннего (двустороннего) сотрудничества  </a:t>
            </a:r>
            <a:r>
              <a:rPr lang="ru-RU" dirty="0">
                <a:solidFill>
                  <a:schemeClr val="bg2">
                    <a:lumMod val="25000"/>
                  </a:schemeClr>
                </a:solidFill>
                <a:latin typeface="Times New Roman" pitchFamily="18" charset="0"/>
                <a:cs typeface="Times New Roman" pitchFamily="18" charset="0"/>
              </a:rPr>
              <a:t>- генеральное, региональное, отраслевое тарифное и иные соглашения  - вступают в силу с момента их подписания сторонами или со дня, указанного в соглашении. Срок этих соглашений не может превышать трех лет.</a:t>
            </a:r>
          </a:p>
          <a:p>
            <a:endParaRPr lang="ru-RU" dirty="0">
              <a:solidFill>
                <a:schemeClr val="bg2">
                  <a:lumMod val="2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35326994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24744"/>
          </a:xfrm>
        </p:spPr>
        <p:txBody>
          <a:bodyPr/>
          <a:lstStyle/>
          <a:p>
            <a:pPr>
              <a:lnSpc>
                <a:spcPct val="100000"/>
              </a:lnSpc>
            </a:pPr>
            <a:r>
              <a:rPr lang="ru-RU" sz="2800" b="1" u="sng" dirty="0">
                <a:effectLst/>
                <a:latin typeface="Times New Roman" pitchFamily="18" charset="0"/>
                <a:cs typeface="Times New Roman" pitchFamily="18" charset="0"/>
              </a:rPr>
              <a:t>Действие нормативных актов во времени может прекращаться различными способами:</a:t>
            </a:r>
            <a:endParaRPr lang="ru-RU" sz="2800" b="1" u="sng" dirty="0">
              <a:latin typeface="Times New Roman" pitchFamily="18" charset="0"/>
              <a:cs typeface="Times New Roman"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954449526"/>
              </p:ext>
            </p:extLst>
          </p:nvPr>
        </p:nvGraphicFramePr>
        <p:xfrm>
          <a:off x="457200" y="1484785"/>
          <a:ext cx="8229600"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7731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0"/>
            <a:ext cx="8352928" cy="2348880"/>
          </a:xfrm>
        </p:spPr>
        <p:txBody>
          <a:bodyPr/>
          <a:lstStyle/>
          <a:p>
            <a:pPr algn="just">
              <a:lnSpc>
                <a:spcPct val="100000"/>
              </a:lnSpc>
            </a:pPr>
            <a:r>
              <a:rPr lang="ru-RU" sz="2400" b="1" u="sng" dirty="0">
                <a:effectLst/>
                <a:latin typeface="Times New Roman" pitchFamily="18" charset="0"/>
                <a:cs typeface="Times New Roman" pitchFamily="18" charset="0"/>
              </a:rPr>
              <a:t>Действие нормативных правовых актов в пространстве </a:t>
            </a:r>
            <a:r>
              <a:rPr lang="ru-RU" sz="2400" dirty="0">
                <a:effectLst/>
                <a:latin typeface="Times New Roman" pitchFamily="18" charset="0"/>
                <a:cs typeface="Times New Roman" pitchFamily="18" charset="0"/>
              </a:rPr>
              <a:t>осуществляется на основе территориального принципа, предполагающего действие нормативных правовых актов в пределах государственных или административных территориальных границ деятельности правотворческого органа</a:t>
            </a:r>
            <a:r>
              <a:rPr lang="ru-RU" sz="2400" dirty="0" smtClean="0">
                <a:effectLst/>
                <a:latin typeface="Times New Roman" pitchFamily="18" charset="0"/>
                <a:cs typeface="Times New Roman" pitchFamily="18" charset="0"/>
              </a:rPr>
              <a:t>.</a:t>
            </a:r>
            <a:endParaRPr lang="ru-RU" sz="2400" dirty="0">
              <a:effectLst/>
              <a:latin typeface="Times New Roman" pitchFamily="18" charset="0"/>
              <a:cs typeface="Times New Roman" pitchFamily="18" charset="0"/>
            </a:endParaRPr>
          </a:p>
        </p:txBody>
      </p:sp>
      <p:sp>
        <p:nvSpPr>
          <p:cNvPr id="3" name="Объект 2"/>
          <p:cNvSpPr>
            <a:spLocks noGrp="1"/>
          </p:cNvSpPr>
          <p:nvPr>
            <p:ph idx="1"/>
          </p:nvPr>
        </p:nvSpPr>
        <p:spPr>
          <a:xfrm>
            <a:off x="457200" y="2420888"/>
            <a:ext cx="8229600" cy="3705275"/>
          </a:xfrm>
        </p:spPr>
        <p:txBody>
          <a:bodyPr>
            <a:normAutofit/>
          </a:bodyPr>
          <a:lstStyle/>
          <a:p>
            <a:pPr algn="just"/>
            <a:r>
              <a:rPr lang="ru-RU" u="sng" dirty="0" smtClean="0">
                <a:solidFill>
                  <a:schemeClr val="tx2">
                    <a:lumMod val="75000"/>
                  </a:schemeClr>
                </a:solidFill>
                <a:latin typeface="Times New Roman" pitchFamily="18" charset="0"/>
                <a:cs typeface="Times New Roman" pitchFamily="18" charset="0"/>
              </a:rPr>
              <a:t>В </a:t>
            </a:r>
            <a:r>
              <a:rPr lang="ru-RU" u="sng" dirty="0">
                <a:solidFill>
                  <a:schemeClr val="tx2">
                    <a:lumMod val="75000"/>
                  </a:schemeClr>
                </a:solidFill>
                <a:latin typeface="Times New Roman" pitchFamily="18" charset="0"/>
                <a:cs typeface="Times New Roman" pitchFamily="18" charset="0"/>
              </a:rPr>
              <a:t>России как федеративном государстве территориальные пределы действия нормативных правовых актов закреплены в Конституции РФ. </a:t>
            </a:r>
            <a:r>
              <a:rPr lang="ru-RU" dirty="0">
                <a:solidFill>
                  <a:schemeClr val="tx2">
                    <a:lumMod val="75000"/>
                  </a:schemeClr>
                </a:solidFill>
                <a:latin typeface="Times New Roman" pitchFamily="18" charset="0"/>
                <a:cs typeface="Times New Roman" pitchFamily="18" charset="0"/>
              </a:rPr>
              <a:t>Согласно ст. 72 Конституции РФ трудовое законодательство находится в совместном ведении Российской Федерации и ее субъектов. Трудовой кодекс РФ, федеральные законы, иные нормативные правовые акты о труде в равной мере распространяются на территории всех субъектов РФ. </a:t>
            </a:r>
          </a:p>
          <a:p>
            <a:endParaRPr lang="ru-RU" dirty="0"/>
          </a:p>
        </p:txBody>
      </p:sp>
    </p:spTree>
    <p:extLst>
      <p:ext uri="{BB962C8B-B14F-4D97-AF65-F5344CB8AC3E}">
        <p14:creationId xmlns:p14="http://schemas.microsoft.com/office/powerpoint/2010/main" val="12320200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09601"/>
            <a:ext cx="8062664" cy="3899519"/>
          </a:xfrm>
        </p:spPr>
        <p:txBody>
          <a:bodyPr/>
          <a:lstStyle/>
          <a:p>
            <a:r>
              <a:rPr lang="ru-RU" sz="4600" b="1" dirty="0" smtClean="0">
                <a:effectLst/>
                <a:latin typeface="Times New Roman" pitchFamily="18" charset="0"/>
                <a:cs typeface="Times New Roman" pitchFamily="18" charset="0"/>
              </a:rPr>
              <a:t> </a:t>
            </a:r>
            <a:r>
              <a:rPr lang="ru-RU" sz="4600" b="1" dirty="0">
                <a:effectLst/>
                <a:latin typeface="Times New Roman" pitchFamily="18" charset="0"/>
                <a:cs typeface="Times New Roman" pitchFamily="18" charset="0"/>
              </a:rPr>
              <a:t>Роль судебной практики  в </a:t>
            </a:r>
            <a:r>
              <a:rPr lang="ru-RU" sz="4600" b="1" dirty="0" smtClean="0">
                <a:effectLst/>
                <a:latin typeface="Times New Roman" pitchFamily="18" charset="0"/>
                <a:cs typeface="Times New Roman" pitchFamily="18" charset="0"/>
              </a:rPr>
              <a:t>регулировании трудовых отношений</a:t>
            </a:r>
            <a:endParaRPr lang="ru-RU" sz="4600" dirty="0">
              <a:latin typeface="Times New Roman" pitchFamily="18" charset="0"/>
              <a:cs typeface="Times New Roman" pitchFamily="18" charset="0"/>
            </a:endParaRPr>
          </a:p>
        </p:txBody>
      </p:sp>
    </p:spTree>
    <p:extLst>
      <p:ext uri="{BB962C8B-B14F-4D97-AF65-F5344CB8AC3E}">
        <p14:creationId xmlns:p14="http://schemas.microsoft.com/office/powerpoint/2010/main" val="42340626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4581128"/>
          </a:xfrm>
        </p:spPr>
        <p:txBody>
          <a:bodyPr/>
          <a:lstStyle/>
          <a:p>
            <a:pPr>
              <a:lnSpc>
                <a:spcPct val="100000"/>
              </a:lnSpc>
            </a:pPr>
            <a:r>
              <a:rPr lang="ru-RU" sz="3600" b="1" u="sng" dirty="0">
                <a:effectLst/>
                <a:latin typeface="Times New Roman" pitchFamily="18" charset="0"/>
                <a:cs typeface="Times New Roman" pitchFamily="18" charset="0"/>
              </a:rPr>
              <a:t>Значение судебной практики </a:t>
            </a:r>
            <a:r>
              <a:rPr lang="ru-RU" sz="3600" dirty="0">
                <a:effectLst/>
                <a:latin typeface="Times New Roman" pitchFamily="18" charset="0"/>
                <a:cs typeface="Times New Roman" pitchFamily="18" charset="0"/>
              </a:rPr>
              <a:t>в том, что она позволяет выработать </a:t>
            </a:r>
            <a:r>
              <a:rPr lang="ru-RU" sz="3600" dirty="0" smtClean="0">
                <a:effectLst/>
                <a:latin typeface="Times New Roman" pitchFamily="18" charset="0"/>
                <a:cs typeface="Times New Roman" pitchFamily="18" charset="0"/>
              </a:rPr>
              <a:t>единообразное </a:t>
            </a:r>
            <a:r>
              <a:rPr lang="ru-RU" sz="3600" dirty="0">
                <a:effectLst/>
                <a:latin typeface="Times New Roman" pitchFamily="18" charset="0"/>
                <a:cs typeface="Times New Roman" pitchFamily="18" charset="0"/>
              </a:rPr>
              <a:t>понимание и применение нормативных актов о труде на террито­рии России, с тем, чтобы избежать судебных ошибок</a:t>
            </a:r>
            <a:r>
              <a:rPr lang="ru-RU" sz="3600" dirty="0" smtClean="0">
                <a:effectLst/>
                <a:latin typeface="Times New Roman" pitchFamily="18" charset="0"/>
                <a:cs typeface="Times New Roman" pitchFamily="18" charset="0"/>
              </a:rPr>
              <a:t>.</a:t>
            </a:r>
            <a:endParaRPr lang="ru-RU" sz="3600" dirty="0">
              <a:latin typeface="Times New Roman" pitchFamily="18" charset="0"/>
              <a:cs typeface="Times New Roman" pitchFamily="18" charset="0"/>
            </a:endParaRPr>
          </a:p>
        </p:txBody>
      </p:sp>
    </p:spTree>
    <p:extLst>
      <p:ext uri="{BB962C8B-B14F-4D97-AF65-F5344CB8AC3E}">
        <p14:creationId xmlns:p14="http://schemas.microsoft.com/office/powerpoint/2010/main" val="35419398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nSpc>
                <a:spcPct val="100000"/>
              </a:lnSpc>
            </a:pPr>
            <a:r>
              <a:rPr lang="ru-RU" sz="3200" b="1" dirty="0" smtClean="0">
                <a:effectLst/>
                <a:latin typeface="Times New Roman" pitchFamily="18" charset="0"/>
                <a:cs typeface="Times New Roman" pitchFamily="18" charset="0"/>
              </a:rPr>
              <a:t>Разрешая </a:t>
            </a:r>
            <a:r>
              <a:rPr lang="ru-RU" sz="3200" b="1" dirty="0">
                <a:effectLst/>
                <a:latin typeface="Times New Roman" pitchFamily="18" charset="0"/>
                <a:cs typeface="Times New Roman" pitchFamily="18" charset="0"/>
              </a:rPr>
              <a:t>трудовые споры, суды </a:t>
            </a:r>
            <a:r>
              <a:rPr lang="ru-RU" sz="3200" dirty="0">
                <a:effectLst/>
                <a:latin typeface="Times New Roman" pitchFamily="18" charset="0"/>
                <a:cs typeface="Times New Roman" pitchFamily="18" charset="0"/>
              </a:rPr>
              <a:t>общей юрисдикции, Конституционный Суд </a:t>
            </a:r>
            <a:r>
              <a:rPr lang="ru-RU" sz="3200" b="1" dirty="0">
                <a:effectLst/>
                <a:latin typeface="Times New Roman" pitchFamily="18" charset="0"/>
                <a:cs typeface="Times New Roman" pitchFamily="18" charset="0"/>
              </a:rPr>
              <a:t>выполняют следующие функции</a:t>
            </a:r>
            <a:r>
              <a:rPr lang="ru-RU" sz="3200" b="1" dirty="0" smtClean="0">
                <a:effectLst/>
                <a:latin typeface="Times New Roman" pitchFamily="18" charset="0"/>
                <a:cs typeface="Times New Roman" pitchFamily="18" charset="0"/>
              </a:rPr>
              <a:t>:</a:t>
            </a:r>
            <a:endParaRPr lang="ru-RU" sz="3200" dirty="0">
              <a:latin typeface="Times New Roman" pitchFamily="18" charset="0"/>
              <a:cs typeface="Times New Roman"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862700979"/>
              </p:ext>
            </p:extLst>
          </p:nvPr>
        </p:nvGraphicFramePr>
        <p:xfrm>
          <a:off x="457200" y="1844824"/>
          <a:ext cx="8229600" cy="4281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36393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сполнительная">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Исполнительн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Исполните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384</TotalTime>
  <Words>1851</Words>
  <Application>Microsoft Office PowerPoint</Application>
  <PresentationFormat>Экран (4:3)</PresentationFormat>
  <Paragraphs>116</Paragraphs>
  <Slides>28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Исполнительная</vt:lpstr>
      <vt:lpstr>Тема: Понятие, принципы, предмет, функции, метод и источники трудового права</vt:lpstr>
      <vt:lpstr>Трудовое право - это отрасль российского права, регулирующая общественные отношения, складывающиеся в сфере экономики между участниками трудовых правоотношений в рамках общественной кооперации труда. В соответствии со статьей 1 Трудового кодекса РФ основными целями трудового законодательства являются установление государственных гарантий трудовых прав и свобод граждан, создание благоприятных условий труда, защита прав и интересов работников и работодателей. </vt:lpstr>
      <vt:lpstr>Предметом трудового права является комплекс общественных отношений в сфере труда, связанных с трудом работника  на общественном производстве, главными из которых являются трудовые отношения работника с работодателем, а также иные, тесно связанные  с ними отношения.</vt:lpstr>
      <vt:lpstr>принципы правового регулирования трудовых отношений </vt:lpstr>
      <vt:lpstr>Методы правового регулирования</vt:lpstr>
      <vt:lpstr>Система трудового права </vt:lpstr>
      <vt:lpstr>Определение трудовых отношений содержится в ст. 15 ТК РФ, где под трудовыми отношениями понимаются отношения, основанные на соглашении между работником и работодателем о личном выполнении работником за плату трудовой функции, подчинении работника правилам внутреннего трудового распорядка при обеспечении работодателем условий труда, предусмотренных трудовым законодательством, коллективным договором, соглашениями, трудовым договором.</vt:lpstr>
      <vt:lpstr>Трудовые отношения как предмет трудового права характеризуются следующими специфическими чертами:</vt:lpstr>
      <vt:lpstr>В систему общественных отношений, составляющих предмет трудового права, входят тесно связанные с ними отношения, которые предшествуют, сопутствуют либо вытекают из них. Это отношения по:</vt:lpstr>
      <vt:lpstr>Под методом той или иной отрасли права понимается совокупность юридических приемов, средств, способов, отражающих своеобразие воздействия данной отрасли права на общественные отношения. Если предмет трудового права отвечает на вопрос, что или иначе, какой круг общественных отношений регулирует указанная отрасль права, то метод трудового права отвечает на вопрос, как, каким образом осуществляется это регулирование. Метод регулирования трудовых отношений включает в себя те же элементы, что и методы других отраслей права  - характер нормотворчества, степень свободы действия и положение субъектов правоотношений, характер защиты прав и обеспечения выполнения обязанностей. </vt:lpstr>
      <vt:lpstr>Метод трудового права можно охарактеризовать четырьмя основными признаками.</vt:lpstr>
      <vt:lpstr>Презентация PowerPoint</vt:lpstr>
      <vt:lpstr>Презентация PowerPoint</vt:lpstr>
      <vt:lpstr>Источники трудового права - это законодательные и иные нормативные правовые акты, регулирующие трудовые правоотношения.</vt:lpstr>
      <vt:lpstr>Совокупность источников трудового права представляет собой систему трудового права.  Источниками являются:</vt:lpstr>
      <vt:lpstr>Сочетание централизованного и договорного регулирования трудовых отношений в настоящее время характеризуется расширением сферы договорного регулирования. Договорное регулирование осуществляется на двух уровнях:</vt:lpstr>
      <vt:lpstr> Особенности системы источников трудового права:</vt:lpstr>
      <vt:lpstr>Презентация PowerPoint</vt:lpstr>
      <vt:lpstr>Виды специальных норм:</vt:lpstr>
      <vt:lpstr>Действие нормативных правовых актов о труде  по кругу лиц (работников) означает, что они распространяются на всех, кому адресованы в пределах их территориальной сферы действия.  В большинстве случаев нормативные правовые акты о труде адресованы работникам и могут распространяться на всех работников (общие нормы) либо на их отдельные категории (специальные нормы).</vt:lpstr>
      <vt:lpstr>Презентация PowerPoint</vt:lpstr>
      <vt:lpstr>Российское трудовое законодательство не распространяется:</vt:lpstr>
      <vt:lpstr>Действие нормативных правовых актов о труде во времени связано с их вступлением в силу и моментом утраты юридической силы.</vt:lpstr>
      <vt:lpstr>Действие нормативных актов во времени может прекращаться различными способами:</vt:lpstr>
      <vt:lpstr>Действие нормативных правовых актов в пространстве осуществляется на основе территориального принципа, предполагающего действие нормативных правовых актов в пределах государственных или административных территориальных границ деятельности правотворческого органа.</vt:lpstr>
      <vt:lpstr> Роль судебной практики  в регулировании трудовых отношений</vt:lpstr>
      <vt:lpstr>Значение судебной практики в том, что она позволяет выработать единообразное понимание и применение нормативных актов о труде на террито­рии России, с тем, чтобы избежать судебных ошибок.</vt:lpstr>
      <vt:lpstr>Разрешая трудовые споры, суды общей юрисдикции, Конституционный Суд выполняют следующие функции:</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7.  Рабочее время </dc:title>
  <dc:creator>User</dc:creator>
  <cp:lastModifiedBy>Пользователь</cp:lastModifiedBy>
  <cp:revision>96</cp:revision>
  <dcterms:created xsi:type="dcterms:W3CDTF">2017-03-24T18:04:21Z</dcterms:created>
  <dcterms:modified xsi:type="dcterms:W3CDTF">2022-01-08T12:46:56Z</dcterms:modified>
</cp:coreProperties>
</file>