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61" r:id="rId3"/>
    <p:sldId id="267" r:id="rId4"/>
    <p:sldId id="266" r:id="rId5"/>
    <p:sldId id="291" r:id="rId6"/>
    <p:sldId id="293" r:id="rId7"/>
    <p:sldId id="271" r:id="rId8"/>
    <p:sldId id="292" r:id="rId9"/>
    <p:sldId id="301" r:id="rId10"/>
    <p:sldId id="302" r:id="rId11"/>
    <p:sldId id="303" r:id="rId12"/>
    <p:sldId id="304" r:id="rId13"/>
    <p:sldId id="296" r:id="rId14"/>
    <p:sldId id="274" r:id="rId15"/>
    <p:sldId id="297" r:id="rId16"/>
    <p:sldId id="294" r:id="rId17"/>
    <p:sldId id="295" r:id="rId18"/>
    <p:sldId id="298" r:id="rId19"/>
    <p:sldId id="299" r:id="rId20"/>
    <p:sldId id="269" r:id="rId21"/>
    <p:sldId id="300" r:id="rId22"/>
    <p:sldId id="305" r:id="rId23"/>
    <p:sldId id="306" r:id="rId24"/>
    <p:sldId id="316" r:id="rId25"/>
    <p:sldId id="307" r:id="rId26"/>
    <p:sldId id="308" r:id="rId27"/>
    <p:sldId id="315" r:id="rId28"/>
    <p:sldId id="309" r:id="rId29"/>
    <p:sldId id="318" r:id="rId30"/>
    <p:sldId id="310" r:id="rId31"/>
    <p:sldId id="311" r:id="rId32"/>
    <p:sldId id="312" r:id="rId33"/>
    <p:sldId id="313" r:id="rId34"/>
    <p:sldId id="314" r:id="rId35"/>
    <p:sldId id="317" r:id="rId36"/>
    <p:sldId id="280" r:id="rId37"/>
    <p:sldId id="281" r:id="rId38"/>
    <p:sldId id="258" r:id="rId39"/>
    <p:sldId id="286" r:id="rId40"/>
    <p:sldId id="288" r:id="rId41"/>
    <p:sldId id="290" r:id="rId42"/>
    <p:sldId id="289" r:id="rId43"/>
    <p:sldId id="285" r:id="rId44"/>
    <p:sldId id="284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F80E29-A627-40CA-AD06-03FFEE07224A}" type="datetimeFigureOut">
              <a:rPr lang="ru-RU" smtClean="0"/>
              <a:t>09.01.2022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DEA7CA-3A01-46BF-8B42-230EE4F63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254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B1D99BE6-B44C-476C-A898-EFDFCFDEF330}" type="slidenum">
              <a:t>5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9213" y="877888"/>
            <a:ext cx="4219575" cy="3165475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61076" y="4350403"/>
            <a:ext cx="4741041" cy="3512651"/>
          </a:xfrm>
        </p:spPr>
        <p:txBody>
          <a:bodyPr/>
          <a:lstStyle/>
          <a:p>
            <a:endParaRPr lang="ru-RU" sz="21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657315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CBA54C0-E528-4501-8076-E90A2AB67D49}" type="slidenum">
              <a:t>6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9213" y="877888"/>
            <a:ext cx="4219575" cy="3165475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61076" y="4350403"/>
            <a:ext cx="4741041" cy="3512651"/>
          </a:xfrm>
        </p:spPr>
        <p:txBody>
          <a:bodyPr/>
          <a:lstStyle/>
          <a:p>
            <a:endParaRPr lang="ru-RU" sz="21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120251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B3E469F7-08D7-41A8-BAA1-17F02EB388A3}" type="slidenum">
              <a:t>10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9213" y="877888"/>
            <a:ext cx="4219575" cy="3165475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61076" y="4350403"/>
            <a:ext cx="4741041" cy="3512651"/>
          </a:xfrm>
        </p:spPr>
        <p:txBody>
          <a:bodyPr/>
          <a:lstStyle/>
          <a:p>
            <a:endParaRPr lang="ru-RU" sz="21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694829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429835D9-C645-4CC5-BBC7-BB6B64B632BE}" type="slidenum">
              <a:t>11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9213" y="877888"/>
            <a:ext cx="4219575" cy="3165475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61076" y="4350403"/>
            <a:ext cx="4741041" cy="3512651"/>
          </a:xfrm>
        </p:spPr>
        <p:txBody>
          <a:bodyPr/>
          <a:lstStyle/>
          <a:p>
            <a:endParaRPr lang="ru-RU" sz="21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011285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04E54218-A897-495E-8FE5-29D3C4AFB9E8}" type="slidenum">
              <a:t>16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9213" y="877888"/>
            <a:ext cx="4219575" cy="3165475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61076" y="4350403"/>
            <a:ext cx="4741041" cy="3512651"/>
          </a:xfrm>
        </p:spPr>
        <p:txBody>
          <a:bodyPr/>
          <a:lstStyle/>
          <a:p>
            <a:endParaRPr lang="ru-RU" sz="21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390030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4F94F3D9-DDC9-46AC-94F2-BF8039C2A755}" type="slidenum">
              <a:t>17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9213" y="877888"/>
            <a:ext cx="4219575" cy="3165475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61076" y="4350403"/>
            <a:ext cx="4741041" cy="3512651"/>
          </a:xfrm>
        </p:spPr>
        <p:txBody>
          <a:bodyPr/>
          <a:lstStyle/>
          <a:p>
            <a:endParaRPr lang="ru-RU" sz="21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04610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1E4E05A9-BBCA-4F3A-B0DD-24E58E8FE065}" type="slidenum">
              <a:t>21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9213" y="877888"/>
            <a:ext cx="4219575" cy="3165475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61076" y="4350403"/>
            <a:ext cx="4741041" cy="3512651"/>
          </a:xfrm>
        </p:spPr>
        <p:txBody>
          <a:bodyPr/>
          <a:lstStyle/>
          <a:p>
            <a:endParaRPr lang="ru-RU" sz="21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982035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8520" y="0"/>
            <a:ext cx="9252520" cy="65973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060848"/>
            <a:ext cx="7772400" cy="153960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Эффекты </a:t>
            </a:r>
            <a:r>
              <a:rPr lang="ru-RU" b="1" dirty="0" smtClean="0"/>
              <a:t>и механизмы социальной перцепции</a:t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Психология общения</a:t>
            </a:r>
          </a:p>
          <a:p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66ФОН!!!!!!!!!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74262"/>
          <a:stretch>
            <a:fillRect/>
          </a:stretch>
        </p:blipFill>
        <p:spPr bwMode="auto">
          <a:xfrm>
            <a:off x="0" y="0"/>
            <a:ext cx="8964488" cy="15567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Социальная перцепция 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/>
              <a:t>Социальная </a:t>
            </a:r>
            <a:r>
              <a:rPr lang="ru-RU" b="1" dirty="0" smtClean="0"/>
              <a:t>перцепция</a:t>
            </a:r>
            <a:r>
              <a:rPr lang="ru-RU" dirty="0" smtClean="0"/>
              <a:t>— восприятие, направленное на создание представления о себе, других людях, социальных группах и социальных явлениях. Термин был предложен Джеромом </a:t>
            </a:r>
            <a:r>
              <a:rPr lang="ru-RU" dirty="0" err="1" smtClean="0"/>
              <a:t>Брунером</a:t>
            </a:r>
            <a:r>
              <a:rPr lang="ru-RU" dirty="0" smtClean="0"/>
              <a:t> в 1947 году.</a:t>
            </a:r>
          </a:p>
          <a:p>
            <a:r>
              <a:rPr lang="ru-RU" b="1" dirty="0" smtClean="0"/>
              <a:t>Перцепция</a:t>
            </a:r>
            <a:r>
              <a:rPr lang="ru-RU" dirty="0" smtClean="0"/>
              <a:t> – процесс восприятия, способствующий взаимопониманию участников общения. </a:t>
            </a:r>
          </a:p>
          <a:p>
            <a:r>
              <a:rPr lang="ru-RU" dirty="0" smtClean="0"/>
              <a:t>В качестве синонима «восприятие другого человека» употребляется выражение </a:t>
            </a:r>
            <a:r>
              <a:rPr lang="ru-RU" b="1" dirty="0" smtClean="0"/>
              <a:t>«познание другого человека» </a:t>
            </a:r>
            <a:r>
              <a:rPr lang="ru-RU" dirty="0" smtClean="0"/>
              <a:t>( </a:t>
            </a:r>
            <a:r>
              <a:rPr lang="ru-RU" dirty="0" err="1" smtClean="0"/>
              <a:t>А.А.Бодалев</a:t>
            </a:r>
            <a:r>
              <a:rPr lang="ru-RU" dirty="0" smtClean="0"/>
              <a:t>). В содержание этого понятия включается восприятие не только физических характеристик объекта, но и «поведенческих», т.е. формирование представления о его намерениях, мыслях, способностях, эмоциях, установках.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66ФОН!!!!!!!!!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74262"/>
          <a:stretch>
            <a:fillRect/>
          </a:stretch>
        </p:blipFill>
        <p:spPr bwMode="auto">
          <a:xfrm>
            <a:off x="0" y="0"/>
            <a:ext cx="8964488" cy="15567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Механизмы межличностной перцепции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1) познание и понимание людьми друг друга (</a:t>
            </a:r>
            <a:r>
              <a:rPr lang="ru-RU" b="1" dirty="0" smtClean="0"/>
              <a:t>идентификация, </a:t>
            </a:r>
            <a:r>
              <a:rPr lang="ru-RU" b="1" dirty="0" err="1" smtClean="0"/>
              <a:t>эмпатия</a:t>
            </a:r>
            <a:r>
              <a:rPr lang="ru-RU" b="1" dirty="0" smtClean="0"/>
              <a:t>, аттракция</a:t>
            </a:r>
            <a:r>
              <a:rPr lang="ru-RU" dirty="0" smtClean="0"/>
              <a:t>);</a:t>
            </a:r>
          </a:p>
          <a:p>
            <a:r>
              <a:rPr lang="ru-RU" dirty="0" smtClean="0"/>
              <a:t>2) познание самого себя в процессе общения (</a:t>
            </a:r>
            <a:r>
              <a:rPr lang="ru-RU" b="1" dirty="0" smtClean="0"/>
              <a:t>рефлексия</a:t>
            </a:r>
            <a:r>
              <a:rPr lang="ru-RU" dirty="0" smtClean="0"/>
              <a:t>);</a:t>
            </a:r>
          </a:p>
          <a:p>
            <a:r>
              <a:rPr lang="ru-RU" dirty="0" smtClean="0"/>
              <a:t>3) прогнозирование поведения партнера по общению (</a:t>
            </a:r>
            <a:r>
              <a:rPr lang="ru-RU" b="1" dirty="0" smtClean="0"/>
              <a:t>каузальная атрибуция</a:t>
            </a:r>
            <a:r>
              <a:rPr lang="ru-RU" dirty="0" smtClean="0"/>
              <a:t>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66ФОН!!!!!!!!!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74262"/>
          <a:stretch>
            <a:fillRect/>
          </a:stretch>
        </p:blipFill>
        <p:spPr bwMode="auto">
          <a:xfrm>
            <a:off x="0" y="0"/>
            <a:ext cx="8964488" cy="15567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Идентификация 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Идентификация </a:t>
            </a:r>
            <a:r>
              <a:rPr lang="ru-RU" dirty="0" smtClean="0"/>
              <a:t>– отождествление себя с партнером по общению («будь ты на моем месте…»). Мы в других видим то, что находится в нас самих. Этим способом люди пользуются в реальных ситуациях взаимодействия, когда предположение о внутреннем состоянии партнера по общению строится на основе попытки поставить себя на его место.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1845347" y="266555"/>
            <a:ext cx="6589200" cy="677389"/>
          </a:xfrm>
        </p:spPr>
        <p:txBody>
          <a:bodyPr>
            <a:normAutofit/>
          </a:bodyPr>
          <a:lstStyle/>
          <a:p>
            <a:pPr lvl="0"/>
            <a:r>
              <a:rPr lang="ru-RU" sz="2900" dirty="0"/>
              <a:t>Какова роль идентификации?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sz="half" idx="1"/>
          </p:nvPr>
        </p:nvSpPr>
        <p:spPr>
          <a:xfrm>
            <a:off x="471923" y="1201384"/>
            <a:ext cx="4668025" cy="4702720"/>
          </a:xfrm>
        </p:spPr>
        <p:txBody>
          <a:bodyPr>
            <a:normAutofit/>
          </a:bodyPr>
          <a:lstStyle/>
          <a:p>
            <a:pPr lvl="0"/>
            <a:r>
              <a:rPr lang="ru-RU" sz="2200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«</a:t>
            </a:r>
            <a:r>
              <a:rPr lang="ru-RU" sz="2200" b="1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Идентификация</a:t>
            </a:r>
            <a:r>
              <a:rPr lang="ru-RU" sz="2200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» (от позднелатинского </a:t>
            </a:r>
            <a:r>
              <a:rPr lang="ru-RU" sz="2200" dirty="0" err="1">
                <a:solidFill>
                  <a:srgbClr val="800000"/>
                </a:solidFill>
                <a:latin typeface="Times New Roman" pitchFamily="18"/>
                <a:cs typeface="Mangal" pitchFamily="2"/>
              </a:rPr>
              <a:t>identifico</a:t>
            </a:r>
            <a:r>
              <a:rPr lang="ru-RU" sz="2200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 – отождествлять), является </a:t>
            </a:r>
            <a:r>
              <a:rPr lang="ru-RU" sz="2200" i="1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процессом интуитивного отождествления, сравнения субъектом самого себя с другим человеком (группой людей), в процессе межличностной перцепции</a:t>
            </a:r>
            <a:r>
              <a:rPr lang="ru-RU" sz="2200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.</a:t>
            </a:r>
          </a:p>
          <a:p>
            <a:pPr lvl="0"/>
            <a:r>
              <a:rPr lang="ru-RU" sz="2200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Термин</a:t>
            </a:r>
            <a:r>
              <a:rPr lang="ru-RU" sz="2200" b="1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 “идентификация”</a:t>
            </a:r>
            <a:r>
              <a:rPr lang="ru-RU" sz="2200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 является способом распознания объекта восприятия, в процессе уподобление ему...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947" y="2474279"/>
            <a:ext cx="3769382" cy="2433729"/>
          </a:xfrm>
        </p:spPr>
      </p:pic>
    </p:spTree>
    <p:extLst>
      <p:ext uri="{BB962C8B-B14F-4D97-AF65-F5344CB8AC3E}">
        <p14:creationId xmlns:p14="http://schemas.microsoft.com/office/powerpoint/2010/main" val="1276369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sz="2900" dirty="0"/>
              <a:t>Что представляет собой </a:t>
            </a:r>
            <a:r>
              <a:rPr lang="ru-RU" sz="2900" dirty="0" err="1"/>
              <a:t>эмпатия</a:t>
            </a:r>
            <a:r>
              <a:rPr lang="ru-RU" sz="2900" dirty="0"/>
              <a:t>?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sz="half" idx="1"/>
          </p:nvPr>
        </p:nvSpPr>
        <p:spPr>
          <a:xfrm>
            <a:off x="257412" y="1301500"/>
            <a:ext cx="4882535" cy="5334717"/>
          </a:xfrm>
        </p:spPr>
        <p:txBody>
          <a:bodyPr>
            <a:noAutofit/>
          </a:bodyPr>
          <a:lstStyle/>
          <a:p>
            <a:pPr lvl="0"/>
            <a:r>
              <a:rPr lang="ru-RU" sz="2200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«</a:t>
            </a:r>
            <a:r>
              <a:rPr lang="ru-RU" sz="2200" b="1" dirty="0" err="1">
                <a:solidFill>
                  <a:srgbClr val="800000"/>
                </a:solidFill>
                <a:latin typeface="Times New Roman" pitchFamily="18"/>
                <a:cs typeface="Mangal" pitchFamily="2"/>
              </a:rPr>
              <a:t>Эмпатия</a:t>
            </a:r>
            <a:r>
              <a:rPr lang="ru-RU" sz="2200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», представляет собой </a:t>
            </a:r>
            <a:r>
              <a:rPr lang="ru-RU" sz="2200" i="1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способ понимания другого человека, основанный не на реальном восприятии проблем другого человека, а на стремлении эмоциональной поддержки объекта восприятия</a:t>
            </a:r>
            <a:r>
              <a:rPr lang="ru-RU" sz="2200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. </a:t>
            </a:r>
            <a:r>
              <a:rPr lang="ru-RU" sz="2200" dirty="0" err="1">
                <a:solidFill>
                  <a:srgbClr val="800000"/>
                </a:solidFill>
                <a:latin typeface="Times New Roman" pitchFamily="18"/>
                <a:cs typeface="Mangal" pitchFamily="2"/>
              </a:rPr>
              <a:t>Эмпатия</a:t>
            </a:r>
            <a:r>
              <a:rPr lang="ru-RU" sz="2200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 – это аффективное “понимание”, основанное на чувствах и эмоциях субъекта перцепции. Процесс </a:t>
            </a:r>
            <a:r>
              <a:rPr lang="ru-RU" sz="2200" dirty="0" err="1">
                <a:solidFill>
                  <a:srgbClr val="800000"/>
                </a:solidFill>
                <a:latin typeface="Times New Roman" pitchFamily="18"/>
                <a:cs typeface="Mangal" pitchFamily="2"/>
              </a:rPr>
              <a:t>эмпатии</a:t>
            </a:r>
            <a:r>
              <a:rPr lang="ru-RU" sz="2200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 в общих чертах сходен с механизмом идентификации, в обоих случаях присутствует умение поставить себя на место другого, взглянуть на проблемы с его точки зрения...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640" y="2953655"/>
            <a:ext cx="3198240" cy="2134495"/>
          </a:xfrm>
        </p:spPr>
      </p:pic>
    </p:spTree>
    <p:extLst>
      <p:ext uri="{BB962C8B-B14F-4D97-AF65-F5344CB8AC3E}">
        <p14:creationId xmlns:p14="http://schemas.microsoft.com/office/powerpoint/2010/main" val="3786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66ФОН!!!!!!!!!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74262"/>
          <a:stretch>
            <a:fillRect/>
          </a:stretch>
        </p:blipFill>
        <p:spPr bwMode="auto">
          <a:xfrm>
            <a:off x="0" y="0"/>
            <a:ext cx="8964488" cy="15567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Эмпатия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err="1" smtClean="0"/>
              <a:t>Эмпатия</a:t>
            </a:r>
            <a:r>
              <a:rPr lang="ru-RU" b="1" dirty="0" smtClean="0"/>
              <a:t> </a:t>
            </a:r>
            <a:r>
              <a:rPr lang="ru-RU" dirty="0" smtClean="0"/>
              <a:t>– способность переживать те чувства, что свойственны партнеру по общению, способность к сочувствию, сопереживанию, способность эмоционально воспринять другого человека, проникнуть в его внутренний мир, принять его со всеми его мыслями и чувствами.</a:t>
            </a:r>
          </a:p>
          <a:p>
            <a:r>
              <a:rPr lang="ru-RU" b="1" dirty="0" err="1" smtClean="0"/>
              <a:t>Эмпатия</a:t>
            </a:r>
            <a:r>
              <a:rPr lang="ru-RU" dirty="0" smtClean="0"/>
              <a:t>- это способность эмоционально воспринять другого человека, проникнуть в его внутренний мир, принять его со всеми мыслями и чувствами.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Механизм эмпатии</a:t>
            </a:r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Это особый способ понимания человека через эмоциональное  вчувствование или сопереживание</a:t>
            </a:r>
          </a:p>
          <a:p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Бывает</a:t>
            </a:r>
          </a:p>
          <a:p>
            <a:r>
              <a:rPr lang="ru-RU" altLang="ru-RU" i="1" smtClean="0">
                <a:solidFill>
                  <a:srgbClr val="000000"/>
                </a:solidFill>
                <a:latin typeface="Times New Roman" pitchFamily="18" charset="0"/>
                <a:cs typeface="Calibri" pitchFamily="34" charset="0"/>
              </a:rPr>
              <a:t>когнитивная, </a:t>
            </a:r>
          </a:p>
          <a:p>
            <a:r>
              <a:rPr lang="ru-RU" altLang="ru-RU" i="1" smtClean="0">
                <a:solidFill>
                  <a:srgbClr val="000000"/>
                </a:solidFill>
                <a:latin typeface="Times New Roman" pitchFamily="18" charset="0"/>
                <a:cs typeface="Calibri" pitchFamily="34" charset="0"/>
              </a:rPr>
              <a:t>эмоциональная, </a:t>
            </a:r>
          </a:p>
          <a:p>
            <a:r>
              <a:rPr lang="ru-RU" altLang="ru-RU" i="1" smtClean="0">
                <a:solidFill>
                  <a:srgbClr val="000000"/>
                </a:solidFill>
                <a:latin typeface="Times New Roman" pitchFamily="18" charset="0"/>
                <a:cs typeface="Calibri" pitchFamily="34" charset="0"/>
              </a:rPr>
              <a:t>поведенческая</a:t>
            </a:r>
            <a:endParaRPr lang="ru-RU" altLang="ru-RU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81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Механизм аттрации</a:t>
            </a:r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Притягательность, привлекательность</a:t>
            </a:r>
          </a:p>
          <a:p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Форма познания другого человека, основанная на возникновении к нему положительного чувства</a:t>
            </a:r>
          </a:p>
        </p:txBody>
      </p:sp>
    </p:spTree>
    <p:extLst>
      <p:ext uri="{BB962C8B-B14F-4D97-AF65-F5344CB8AC3E}">
        <p14:creationId xmlns:p14="http://schemas.microsoft.com/office/powerpoint/2010/main" val="578314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929545" y="195044"/>
            <a:ext cx="7505002" cy="605879"/>
          </a:xfrm>
        </p:spPr>
        <p:txBody>
          <a:bodyPr>
            <a:normAutofit/>
          </a:bodyPr>
          <a:lstStyle/>
          <a:p>
            <a:pPr lvl="0"/>
            <a:r>
              <a:rPr lang="ru-RU" sz="2900" dirty="0"/>
              <a:t>Что представляет собой аттракция?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sz="half" idx="1"/>
          </p:nvPr>
        </p:nvSpPr>
        <p:spPr>
          <a:xfrm>
            <a:off x="300315" y="1244291"/>
            <a:ext cx="4839633" cy="5349019"/>
          </a:xfrm>
        </p:spPr>
        <p:txBody>
          <a:bodyPr>
            <a:normAutofit/>
          </a:bodyPr>
          <a:lstStyle/>
          <a:p>
            <a:pPr lvl="0"/>
            <a:r>
              <a:rPr lang="ru-RU" sz="2000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«</a:t>
            </a:r>
            <a:r>
              <a:rPr lang="ru-RU" sz="2000" b="1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Аттракция</a:t>
            </a:r>
            <a:r>
              <a:rPr lang="ru-RU" sz="2000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» (от лат. </a:t>
            </a:r>
            <a:r>
              <a:rPr lang="ru-RU" sz="2000" dirty="0" err="1">
                <a:solidFill>
                  <a:srgbClr val="800000"/>
                </a:solidFill>
                <a:latin typeface="Times New Roman" pitchFamily="18"/>
                <a:cs typeface="Mangal" pitchFamily="2"/>
              </a:rPr>
              <a:t>attrahere</a:t>
            </a:r>
            <a:r>
              <a:rPr lang="ru-RU" sz="2000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 – привлекать, притягивать), рассматривается как</a:t>
            </a:r>
            <a:r>
              <a:rPr lang="ru-RU" sz="2000" i="1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 особая форма восприятия одного человека другим, основанная на устойчивом положительном отношении к человеку</a:t>
            </a:r>
            <a:r>
              <a:rPr lang="ru-RU" sz="2000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. В процессе аттракции люди не просто понимают друг друга, но формируют между собой определенные эмоциональные взаимоотношения. На основе различных эмоциональных оценок, образуется разнообразная гамма чувств: начиная от неприятия, чувства отвращения, к тому или иному человеку, до симпатии, и даже любви к нему...</a:t>
            </a:r>
          </a:p>
          <a:p>
            <a:pPr marL="0" indent="0">
              <a:buNone/>
            </a:pPr>
            <a:endParaRPr lang="ru-RU" sz="2000" dirty="0">
              <a:solidFill>
                <a:srgbClr val="800000"/>
              </a:solidFill>
              <a:latin typeface="Times New Roman" pitchFamily="18"/>
              <a:cs typeface="Mangal" pitchFamily="2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640" y="2203529"/>
            <a:ext cx="3198240" cy="3634746"/>
          </a:xfrm>
        </p:spPr>
      </p:pic>
    </p:spTree>
    <p:extLst>
      <p:ext uri="{BB962C8B-B14F-4D97-AF65-F5344CB8AC3E}">
        <p14:creationId xmlns:p14="http://schemas.microsoft.com/office/powerpoint/2010/main" val="324383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1845347" y="266556"/>
            <a:ext cx="6589200" cy="591576"/>
          </a:xfrm>
        </p:spPr>
        <p:txBody>
          <a:bodyPr>
            <a:normAutofit/>
          </a:bodyPr>
          <a:lstStyle/>
          <a:p>
            <a:pPr lvl="0"/>
            <a:r>
              <a:rPr lang="ru-RU" sz="2900" dirty="0"/>
              <a:t>Что лежит в основе симпатии?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sz="half" idx="1"/>
          </p:nvPr>
        </p:nvSpPr>
        <p:spPr>
          <a:xfrm>
            <a:off x="300315" y="1358708"/>
            <a:ext cx="4839633" cy="5263206"/>
          </a:xfrm>
        </p:spPr>
        <p:txBody>
          <a:bodyPr>
            <a:noAutofit/>
          </a:bodyPr>
          <a:lstStyle/>
          <a:p>
            <a:pPr lvl="0"/>
            <a:r>
              <a:rPr lang="ru-RU" sz="2000" b="1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Симпатия</a:t>
            </a:r>
            <a:r>
              <a:rPr lang="ru-RU" sz="2000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 (от греч. </a:t>
            </a:r>
            <a:r>
              <a:rPr lang="ru-RU" sz="2000" dirty="0" err="1">
                <a:solidFill>
                  <a:srgbClr val="800000"/>
                </a:solidFill>
                <a:latin typeface="Times New Roman" pitchFamily="18"/>
                <a:cs typeface="Mangal" pitchFamily="2"/>
              </a:rPr>
              <a:t>Sympatheia</a:t>
            </a:r>
            <a:r>
              <a:rPr lang="ru-RU" sz="2000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 – влечение, внутреннее расположение) это </a:t>
            </a:r>
            <a:r>
              <a:rPr lang="ru-RU" sz="2000" i="1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устойчивое, положительное, эмоциональное отношение человека к другим людям или к группам людей, проявляющееся в доброжелательности, приветливости, оказанию внимания, восхищении</a:t>
            </a:r>
            <a:r>
              <a:rPr lang="ru-RU" sz="2000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. Симпатия побуждает людей к упрощенному взаимопониманию, к стремлению познавать собеседника в процессе общения. Любовь, наивысшая степень эмоционально-положительного отношения, воздействуя на субъект восприятия, любовь вытесняет все другие интересы </a:t>
            </a:r>
            <a:r>
              <a:rPr lang="ru-RU" sz="2000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субъекта… 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640" y="2936585"/>
            <a:ext cx="3198240" cy="2168635"/>
          </a:xfrm>
        </p:spPr>
      </p:pic>
    </p:spTree>
    <p:extLst>
      <p:ext uri="{BB962C8B-B14F-4D97-AF65-F5344CB8AC3E}">
        <p14:creationId xmlns:p14="http://schemas.microsoft.com/office/powerpoint/2010/main" val="165857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9391" y="295160"/>
            <a:ext cx="7175834" cy="534367"/>
          </a:xfrm>
        </p:spPr>
        <p:txBody>
          <a:bodyPr>
            <a:normAutofit/>
          </a:bodyPr>
          <a:lstStyle/>
          <a:p>
            <a:r>
              <a:rPr lang="ru-RU" sz="2900" dirty="0"/>
              <a:t>Что лежит в основе антипатии?</a:t>
            </a:r>
            <a:endParaRPr lang="ru-RU" sz="29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8916" y="1272895"/>
            <a:ext cx="4811031" cy="5334717"/>
          </a:xfrm>
        </p:spPr>
        <p:txBody>
          <a:bodyPr>
            <a:normAutofit lnSpcReduction="10000"/>
          </a:bodyPr>
          <a:lstStyle/>
          <a:p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Антипа́тия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(греч. α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ντι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πάθεια, от αντι — «против», и πάθος — «страсть») — чувство неприязни, нерасположения или отвращения к кому-либо или чему-либо. Противоположно симпатии. Антипатия, как и симпатия, является во многом безотчётным чувством и не обусловливается волевым решением, но она может возникать и сознательно, в результате моральной оценки по отношению к тем людям, существам или явлениям, которые порицает принятая в данном обществе система взглядов.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560" y="2176069"/>
            <a:ext cx="3110400" cy="3689667"/>
          </a:xfrm>
        </p:spPr>
      </p:pic>
    </p:spTree>
    <p:extLst>
      <p:ext uri="{BB962C8B-B14F-4D97-AF65-F5344CB8AC3E}">
        <p14:creationId xmlns:p14="http://schemas.microsoft.com/office/powerpoint/2010/main" val="179483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b="1" smtClean="0">
                <a:latin typeface="Times New Roman" pitchFamily="18" charset="0"/>
                <a:cs typeface="Times New Roman" pitchFamily="18" charset="0"/>
              </a:rPr>
              <a:t>Теория каузальной атрибуции</a:t>
            </a:r>
          </a:p>
        </p:txBody>
      </p:sp>
      <p:sp>
        <p:nvSpPr>
          <p:cNvPr id="26627" name="Содержимое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472112"/>
          </a:xfrm>
        </p:spPr>
        <p:txBody>
          <a:bodyPr/>
          <a:lstStyle/>
          <a:p>
            <a:pPr algn="just"/>
            <a:r>
              <a:rPr lang="ru-RU" altLang="ru-RU" sz="2400" i="1" smtClean="0">
                <a:latin typeface="Times New Roman" pitchFamily="18" charset="0"/>
                <a:cs typeface="Times New Roman" pitchFamily="18" charset="0"/>
              </a:rPr>
              <a:t>Каузальной атрибуцией</a:t>
            </a:r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 называется стремление людей найти объяснение тому, что происходит с ними и вокруг них. Такие объяснения необходимы людям по разным причинам.</a:t>
            </a:r>
          </a:p>
          <a:p>
            <a:pPr algn="just"/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1. Когда человеку понятно то, что происходит с ним и вокруг него, он в состоянии управлять происходящим и по мере возможности избегать неприятных последствий, непредвиденных событий как для себя самого, так и для близких ему людей.</a:t>
            </a:r>
          </a:p>
          <a:p>
            <a:pPr algn="just"/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2. Человек в этом случае избавляется от чувства тревоги, связанного с непониманием происходящего.</a:t>
            </a:r>
          </a:p>
          <a:p>
            <a:pPr algn="just"/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3. Понимание происходящего позволяет человеку вести себя разумно в сложившейся ситуации, выбирать рациональный способ действий.</a:t>
            </a:r>
          </a:p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075316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66ФОН!!!!!!!!!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74262"/>
          <a:stretch>
            <a:fillRect/>
          </a:stretch>
        </p:blipFill>
        <p:spPr bwMode="auto">
          <a:xfrm>
            <a:off x="0" y="0"/>
            <a:ext cx="8964488" cy="15567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Каузальная атрибуция 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b="1" dirty="0" smtClean="0"/>
              <a:t>КАУЗАЛЬНАЯ</a:t>
            </a:r>
            <a:r>
              <a:rPr lang="ru-RU" dirty="0" smtClean="0"/>
              <a:t> </a:t>
            </a:r>
            <a:r>
              <a:rPr lang="ru-RU" b="1" dirty="0" smtClean="0"/>
              <a:t>АТРИБУЦИЯ</a:t>
            </a:r>
            <a:r>
              <a:rPr lang="ru-RU" dirty="0" smtClean="0"/>
              <a:t> (от лат. </a:t>
            </a:r>
            <a:r>
              <a:rPr lang="ru-RU" dirty="0" err="1" smtClean="0"/>
              <a:t>causa</a:t>
            </a:r>
            <a:r>
              <a:rPr lang="ru-RU" dirty="0" smtClean="0"/>
              <a:t> - причина + </a:t>
            </a:r>
            <a:r>
              <a:rPr lang="ru-RU" dirty="0" err="1" smtClean="0"/>
              <a:t>attribuo</a:t>
            </a:r>
            <a:r>
              <a:rPr lang="ru-RU" dirty="0" smtClean="0"/>
              <a:t> - придаю, наделяю) - феномен социального восприятия. Заключается в интерпретации,  приписывании причин действий другого человека в условиях дефицита информации о действительных причинах его действий. </a:t>
            </a:r>
            <a:r>
              <a:rPr lang="ru-RU" b="1" dirty="0" smtClean="0">
                <a:solidFill>
                  <a:srgbClr val="FF0000"/>
                </a:solidFill>
              </a:rPr>
              <a:t>ДОМЫСЛИВАНИЕ!</a:t>
            </a:r>
          </a:p>
          <a:p>
            <a:r>
              <a:rPr lang="ru-RU" u="sng" dirty="0" smtClean="0"/>
              <a:t>Г. </a:t>
            </a:r>
            <a:r>
              <a:rPr lang="ru-RU" u="sng" dirty="0" err="1" smtClean="0"/>
              <a:t>Келли</a:t>
            </a:r>
            <a:r>
              <a:rPr lang="ru-RU" u="sng" dirty="0" smtClean="0"/>
              <a:t> выделил три типа атрибуции</a:t>
            </a:r>
            <a:r>
              <a:rPr lang="ru-RU" dirty="0" smtClean="0"/>
              <a:t>:</a:t>
            </a:r>
          </a:p>
          <a:p>
            <a:pPr lvl="0"/>
            <a:r>
              <a:rPr lang="ru-RU" b="1" dirty="0" smtClean="0"/>
              <a:t>личностная атрибуция </a:t>
            </a:r>
            <a:r>
              <a:rPr lang="ru-RU" dirty="0" smtClean="0"/>
              <a:t>(причина приписывается человеку, совершающему действие);</a:t>
            </a:r>
          </a:p>
          <a:p>
            <a:pPr lvl="0"/>
            <a:r>
              <a:rPr lang="ru-RU" b="1" dirty="0" smtClean="0"/>
              <a:t>объектная атрибуция </a:t>
            </a:r>
            <a:r>
              <a:rPr lang="ru-RU" dirty="0" smtClean="0"/>
              <a:t>(причина приписывается объекту, на который направлен поступок);</a:t>
            </a:r>
          </a:p>
          <a:p>
            <a:pPr lvl="0"/>
            <a:r>
              <a:rPr lang="ru-RU" b="1" dirty="0" smtClean="0"/>
              <a:t>обстоятельственная атрибуция </a:t>
            </a:r>
            <a:r>
              <a:rPr lang="ru-RU" dirty="0" smtClean="0"/>
              <a:t>(причина приписывается обстоятельствам).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Каузальная атрибуция направлена </a:t>
            </a:r>
            <a:r>
              <a:rPr lang="ru-RU" u="sng" dirty="0" smtClean="0"/>
              <a:t>на объяснение мотивов поведения </a:t>
            </a:r>
            <a:r>
              <a:rPr lang="ru-RU" dirty="0" smtClean="0"/>
              <a:t>– как собственного, так и чужого. Случается, что нужно провести анализ и дать прогноз поведения какого-то человека, однако данных для этого недостаточно. Поэтому причины и мотивы, которыми мог бы руководствоваться объект внимания, часто додумываются.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800"/>
          </a:xfrm>
        </p:spPr>
        <p:txBody>
          <a:bodyPr/>
          <a:lstStyle/>
          <a:p>
            <a:r>
              <a:rPr lang="ru-RU" altLang="ru-RU" sz="3600" smtClean="0">
                <a:latin typeface="Times New Roman" pitchFamily="18" charset="0"/>
                <a:cs typeface="Times New Roman" pitchFamily="18" charset="0"/>
              </a:rPr>
              <a:t>Виды каузальной атрибуции</a:t>
            </a:r>
          </a:p>
        </p:txBody>
      </p:sp>
      <p:sp>
        <p:nvSpPr>
          <p:cNvPr id="27651" name="Объект 2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5184775"/>
          </a:xfrm>
        </p:spPr>
        <p:txBody>
          <a:bodyPr/>
          <a:lstStyle/>
          <a:p>
            <a:pPr algn="just"/>
            <a:r>
              <a:rPr lang="ru-RU" altLang="ru-RU" sz="2000" smtClean="0"/>
              <a:t> </a:t>
            </a:r>
            <a:r>
              <a:rPr lang="ru-RU" altLang="ru-RU" sz="2800" i="1" smtClean="0">
                <a:latin typeface="Times New Roman" pitchFamily="18" charset="0"/>
                <a:cs typeface="Times New Roman" pitchFamily="18" charset="0"/>
              </a:rPr>
              <a:t>интернальная (внутренняя)</a:t>
            </a:r>
            <a:r>
              <a:rPr lang="ru-RU" altLang="ru-RU" sz="2800" smtClean="0">
                <a:latin typeface="Times New Roman" pitchFamily="18" charset="0"/>
                <a:cs typeface="Calibri" pitchFamily="34" charset="0"/>
              </a:rPr>
              <a:t>— это приписывание причин поведения собственным психологическим свойствам и особенностям человека,</a:t>
            </a:r>
            <a:endParaRPr lang="ru-RU" altLang="ru-RU" sz="2800" i="1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altLang="ru-RU" sz="2800" i="1" smtClean="0">
                <a:latin typeface="Times New Roman" pitchFamily="18" charset="0"/>
                <a:cs typeface="Times New Roman" pitchFamily="18" charset="0"/>
              </a:rPr>
              <a:t>экстернальная (внешняя</a:t>
            </a:r>
            <a:r>
              <a:rPr lang="ru-RU" altLang="ru-RU" sz="2800" smtClean="0">
                <a:latin typeface="Times New Roman" pitchFamily="18" charset="0"/>
                <a:cs typeface="Times New Roman" pitchFamily="18" charset="0"/>
              </a:rPr>
              <a:t>) - это </a:t>
            </a:r>
            <a:r>
              <a:rPr lang="ru-RU" altLang="ru-RU" sz="2800" smtClean="0">
                <a:latin typeface="Times New Roman" pitchFamily="18" charset="0"/>
                <a:cs typeface="Calibri" pitchFamily="34" charset="0"/>
              </a:rPr>
              <a:t>приписывание причин поведения человека внешним, не зависящим от него обстоятельствам.</a:t>
            </a:r>
            <a:endParaRPr lang="ru-RU" altLang="ru-RU" sz="2800" i="1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24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2042708" y="223648"/>
            <a:ext cx="6589200" cy="806109"/>
          </a:xfrm>
        </p:spPr>
        <p:txBody>
          <a:bodyPr>
            <a:normAutofit/>
          </a:bodyPr>
          <a:lstStyle/>
          <a:p>
            <a:pPr lvl="0"/>
            <a:r>
              <a:rPr lang="ru-RU" sz="2200" dirty="0"/>
              <a:t>На чем может основываться схема </a:t>
            </a:r>
            <a:r>
              <a:rPr lang="ru-RU" sz="2200" dirty="0"/>
              <a:t>каузального </a:t>
            </a:r>
            <a:r>
              <a:rPr lang="ru-RU" sz="2200" dirty="0"/>
              <a:t>поведения? (</a:t>
            </a:r>
            <a:r>
              <a:rPr lang="ru-RU" sz="2200" dirty="0" err="1"/>
              <a:t>Г.Келли</a:t>
            </a:r>
            <a:r>
              <a:rPr lang="ru-RU" sz="2200" dirty="0"/>
              <a:t>)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sz="half" idx="1"/>
          </p:nvPr>
        </p:nvSpPr>
        <p:spPr>
          <a:xfrm>
            <a:off x="471923" y="1215686"/>
            <a:ext cx="4865385" cy="5349019"/>
          </a:xfrm>
        </p:spPr>
        <p:txBody>
          <a:bodyPr>
            <a:noAutofit/>
          </a:bodyPr>
          <a:lstStyle/>
          <a:p>
            <a:pPr>
              <a:buClr>
                <a:srgbClr val="99284C"/>
              </a:buClr>
              <a:buSzPct val="45000"/>
            </a:pPr>
            <a:r>
              <a:rPr lang="ru-RU" sz="2000" dirty="0">
                <a:solidFill>
                  <a:srgbClr val="800000"/>
                </a:solidFill>
                <a:latin typeface="Times New Roman" pitchFamily="18"/>
              </a:rPr>
              <a:t>принцип </a:t>
            </a:r>
            <a:r>
              <a:rPr lang="ru-RU" sz="2000" b="1" dirty="0">
                <a:solidFill>
                  <a:srgbClr val="800000"/>
                </a:solidFill>
                <a:latin typeface="Times New Roman" pitchFamily="18"/>
              </a:rPr>
              <a:t>обесценивания</a:t>
            </a:r>
            <a:r>
              <a:rPr lang="ru-RU" sz="2000" dirty="0">
                <a:solidFill>
                  <a:srgbClr val="800000"/>
                </a:solidFill>
                <a:latin typeface="Times New Roman" pitchFamily="18"/>
              </a:rPr>
              <a:t>, заключающийся в недооценки главной причины, вследствие переоценки второстепенных причин;</a:t>
            </a:r>
          </a:p>
          <a:p>
            <a:pPr>
              <a:buClr>
                <a:srgbClr val="99284C"/>
              </a:buClr>
              <a:buSzPct val="45000"/>
            </a:pPr>
            <a:r>
              <a:rPr lang="ru-RU" sz="2000" dirty="0">
                <a:solidFill>
                  <a:srgbClr val="800000"/>
                </a:solidFill>
                <a:latin typeface="Times New Roman" pitchFamily="18"/>
              </a:rPr>
              <a:t>принцип</a:t>
            </a:r>
            <a:r>
              <a:rPr lang="ru-RU" sz="2000" b="1" dirty="0">
                <a:solidFill>
                  <a:srgbClr val="800000"/>
                </a:solidFill>
                <a:latin typeface="Times New Roman" pitchFamily="18"/>
              </a:rPr>
              <a:t> систематического искажения</a:t>
            </a:r>
            <a:r>
              <a:rPr lang="ru-RU" sz="2000" dirty="0">
                <a:solidFill>
                  <a:srgbClr val="800000"/>
                </a:solidFill>
                <a:latin typeface="Times New Roman" pitchFamily="18"/>
              </a:rPr>
              <a:t>, возникающий в результате постоянного отклонения от норм формальной логики, при объяснении мотивов поведения людей;</a:t>
            </a:r>
          </a:p>
          <a:p>
            <a:pPr>
              <a:buClr>
                <a:srgbClr val="99284C"/>
              </a:buClr>
              <a:buSzPct val="45000"/>
            </a:pPr>
            <a:r>
              <a:rPr lang="ru-RU" sz="2000" dirty="0">
                <a:solidFill>
                  <a:srgbClr val="800000"/>
                </a:solidFill>
                <a:latin typeface="Times New Roman" pitchFamily="18"/>
              </a:rPr>
              <a:t>принцип</a:t>
            </a:r>
            <a:r>
              <a:rPr lang="ru-RU" sz="2000" b="1" dirty="0">
                <a:solidFill>
                  <a:srgbClr val="800000"/>
                </a:solidFill>
                <a:latin typeface="Times New Roman" pitchFamily="18"/>
              </a:rPr>
              <a:t> усиления</a:t>
            </a:r>
            <a:r>
              <a:rPr lang="ru-RU" sz="2000" dirty="0">
                <a:solidFill>
                  <a:srgbClr val="800000"/>
                </a:solidFill>
                <a:latin typeface="Times New Roman" pitchFamily="18"/>
              </a:rPr>
              <a:t>, </a:t>
            </a:r>
            <a:r>
              <a:rPr lang="ru-RU" sz="2000" dirty="0">
                <a:solidFill>
                  <a:srgbClr val="800000"/>
                </a:solidFill>
                <a:latin typeface="Times New Roman" pitchFamily="18"/>
              </a:rPr>
              <a:t>основанный </a:t>
            </a:r>
            <a:r>
              <a:rPr lang="ru-RU" sz="2000" dirty="0">
                <a:solidFill>
                  <a:srgbClr val="800000"/>
                </a:solidFill>
                <a:latin typeface="Times New Roman" pitchFamily="18"/>
              </a:rPr>
              <a:t>на чрезмерном преувеличении конкретной причины поведения.</a:t>
            </a:r>
          </a:p>
          <a:p>
            <a:pPr>
              <a:buClr>
                <a:srgbClr val="99284C"/>
              </a:buClr>
              <a:buSzPct val="45000"/>
            </a:pPr>
            <a:r>
              <a:rPr lang="ru-RU" sz="2000" dirty="0">
                <a:solidFill>
                  <a:srgbClr val="800000"/>
                </a:solidFill>
                <a:latin typeface="Times New Roman" pitchFamily="18"/>
              </a:rPr>
              <a:t>принцип</a:t>
            </a:r>
            <a:r>
              <a:rPr lang="ru-RU" sz="2000" b="1" dirty="0">
                <a:solidFill>
                  <a:srgbClr val="800000"/>
                </a:solidFill>
                <a:latin typeface="Times New Roman" pitchFamily="18"/>
              </a:rPr>
              <a:t> ковариации, </a:t>
            </a:r>
            <a:r>
              <a:rPr lang="ru-RU" sz="2000" dirty="0">
                <a:solidFill>
                  <a:srgbClr val="800000"/>
                </a:solidFill>
                <a:latin typeface="Times New Roman" pitchFamily="18"/>
              </a:rPr>
              <a:t>базируется на совпадении событий</a:t>
            </a:r>
            <a:r>
              <a:rPr lang="ru-RU" sz="2000" dirty="0">
                <a:solidFill>
                  <a:srgbClr val="800000"/>
                </a:solidFill>
                <a:latin typeface="Times New Roman" pitchFamily="18"/>
              </a:rPr>
              <a:t>...</a:t>
            </a:r>
            <a:endParaRPr lang="ru-RU" sz="2000" dirty="0">
              <a:solidFill>
                <a:srgbClr val="800000"/>
              </a:solidFill>
              <a:latin typeface="Times New Roman" pitchFamily="18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37308" y="1358708"/>
            <a:ext cx="3600623" cy="5062976"/>
          </a:xfrm>
        </p:spPr>
        <p:txBody>
          <a:bodyPr>
            <a:normAutofit/>
          </a:bodyPr>
          <a:lstStyle/>
          <a:p>
            <a:r>
              <a:rPr lang="ru-RU" sz="2200" dirty="0"/>
              <a:t>Каждый человек обладает системой схем причин поведения, и когда человек пытается объяснить причины поведения другого человека, это объяснение основывается на одной из существующих схем...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3917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1945200" y="185929"/>
            <a:ext cx="6589200" cy="1001153"/>
          </a:xfrm>
        </p:spPr>
        <p:txBody>
          <a:bodyPr>
            <a:noAutofit/>
          </a:bodyPr>
          <a:lstStyle/>
          <a:p>
            <a:pPr lvl="0"/>
            <a:r>
              <a:rPr lang="ru-RU" sz="2900" dirty="0"/>
              <a:t>Что еще влияет на </a:t>
            </a:r>
            <a:r>
              <a:rPr lang="ru-RU" sz="2900" dirty="0"/>
              <a:t>каузальное </a:t>
            </a:r>
            <a:r>
              <a:rPr lang="ru-RU" sz="2900" dirty="0"/>
              <a:t>поведение?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sz="half" idx="1"/>
          </p:nvPr>
        </p:nvSpPr>
        <p:spPr>
          <a:xfrm>
            <a:off x="815140" y="1905001"/>
            <a:ext cx="4324808" cy="3999103"/>
          </a:xfrm>
        </p:spPr>
        <p:txBody>
          <a:bodyPr>
            <a:normAutofit/>
          </a:bodyPr>
          <a:lstStyle/>
          <a:p>
            <a:pPr lvl="0"/>
            <a:r>
              <a:rPr lang="ru-RU" sz="2500" dirty="0">
                <a:solidFill>
                  <a:srgbClr val="800000"/>
                </a:solidFill>
                <a:latin typeface="Times New Roman" pitchFamily="18"/>
              </a:rPr>
              <a:t>Установки:</a:t>
            </a:r>
          </a:p>
          <a:p>
            <a:pPr>
              <a:buClr>
                <a:srgbClr val="99284C"/>
              </a:buClr>
              <a:buSzPct val="75000"/>
            </a:pPr>
            <a:r>
              <a:rPr lang="ru-RU" sz="2500" dirty="0">
                <a:solidFill>
                  <a:srgbClr val="800000"/>
                </a:solidFill>
                <a:latin typeface="Times New Roman" pitchFamily="18"/>
              </a:rPr>
              <a:t>Позитивная установка - усиление позитивных качеств;</a:t>
            </a:r>
          </a:p>
          <a:p>
            <a:pPr>
              <a:buClr>
                <a:srgbClr val="99284C"/>
              </a:buClr>
              <a:buSzPct val="75000"/>
            </a:pPr>
            <a:r>
              <a:rPr lang="ru-RU" sz="2500" dirty="0">
                <a:solidFill>
                  <a:srgbClr val="800000"/>
                </a:solidFill>
                <a:latin typeface="Times New Roman" pitchFamily="18"/>
              </a:rPr>
              <a:t>Негативная установка — усиление негативных качеств;</a:t>
            </a:r>
          </a:p>
          <a:p>
            <a:pPr>
              <a:buClr>
                <a:srgbClr val="99284C"/>
              </a:buClr>
              <a:buSzPct val="75000"/>
            </a:pPr>
            <a:r>
              <a:rPr lang="ru-RU" sz="2500" dirty="0">
                <a:solidFill>
                  <a:srgbClr val="800000"/>
                </a:solidFill>
                <a:latin typeface="Times New Roman" pitchFamily="18"/>
              </a:rPr>
              <a:t>Адекватная установка...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640" y="2471398"/>
            <a:ext cx="3198240" cy="3099009"/>
          </a:xfrm>
        </p:spPr>
      </p:pic>
    </p:spTree>
    <p:extLst>
      <p:ext uri="{BB962C8B-B14F-4D97-AF65-F5344CB8AC3E}">
        <p14:creationId xmlns:p14="http://schemas.microsoft.com/office/powerpoint/2010/main" val="314220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>
            <a:normAutofit fontScale="90000"/>
          </a:bodyPr>
          <a:lstStyle/>
          <a:p>
            <a:r>
              <a:rPr lang="ru-RU" altLang="ru-RU" sz="2400" smtClean="0"/>
              <a:t/>
            </a:r>
            <a:br>
              <a:rPr lang="ru-RU" altLang="ru-RU" sz="2400" smtClean="0"/>
            </a:br>
            <a:r>
              <a:rPr lang="ru-RU" altLang="ru-RU" sz="2800" b="1" smtClean="0">
                <a:latin typeface="Times New Roman" pitchFamily="18" charset="0"/>
                <a:cs typeface="Times New Roman" pitchFamily="18" charset="0"/>
              </a:rPr>
              <a:t>Представления Ф. Хайдера об атрибуции</a:t>
            </a:r>
          </a:p>
        </p:txBody>
      </p:sp>
      <p:sp>
        <p:nvSpPr>
          <p:cNvPr id="28675" name="Объект 2"/>
          <p:cNvSpPr>
            <a:spLocks noGrp="1"/>
          </p:cNvSpPr>
          <p:nvPr>
            <p:ph idx="1"/>
          </p:nvPr>
        </p:nvSpPr>
        <p:spPr>
          <a:xfrm>
            <a:off x="395288" y="1557338"/>
            <a:ext cx="8229600" cy="4751387"/>
          </a:xfrm>
        </p:spPr>
        <p:txBody>
          <a:bodyPr/>
          <a:lstStyle/>
          <a:p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Общая атрибутивная теория исходит из представлений Ф. Хайдера. Эта теория предполагает следующий порядок событий.</a:t>
            </a:r>
          </a:p>
          <a:p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1. Человек наблюдает за тем, как кто-то другой ведет себя в определенной социальной ситуации.</a:t>
            </a:r>
          </a:p>
          <a:p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2. Из результатов своего наблюдения человек делает вывод об индивидуальных целях и намерениях наблюдаемого им человека на основе</a:t>
            </a: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восприятия и оценки его действий.</a:t>
            </a:r>
          </a:p>
          <a:p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3. Человек приписывает наблюдаемому определенные психологические свойства, объясняющие отмеченное поведение.</a:t>
            </a:r>
          </a:p>
          <a:p>
            <a:endParaRPr lang="ru-RU" altLang="ru-RU" sz="360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35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>
            <a:normAutofit fontScale="90000"/>
          </a:bodyPr>
          <a:lstStyle/>
          <a:p>
            <a:r>
              <a:rPr lang="ru-RU" altLang="ru-RU" sz="3600" smtClean="0">
                <a:latin typeface="Times New Roman" pitchFamily="18" charset="0"/>
                <a:cs typeface="Times New Roman" pitchFamily="18" charset="0"/>
              </a:rPr>
              <a:t>Ошибки атрибуции</a:t>
            </a:r>
          </a:p>
        </p:txBody>
      </p:sp>
      <p:sp>
        <p:nvSpPr>
          <p:cNvPr id="13315" name="Объект 2"/>
          <p:cNvSpPr>
            <a:spLocks noGrp="1"/>
          </p:cNvSpPr>
          <p:nvPr>
            <p:ph idx="1"/>
          </p:nvPr>
        </p:nvSpPr>
        <p:spPr>
          <a:xfrm>
            <a:off x="457200" y="692150"/>
            <a:ext cx="8507413" cy="5434013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Фундаментальной ошибки атрибуции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(связана с приписыванием причины внешним или внутренним обстоятельствам, при этом их «шансы» является примерно одинаковыми). </a:t>
            </a:r>
          </a:p>
          <a:p>
            <a:pPr>
              <a:defRPr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Ошибки атрибуции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связанные с тем, нравится человек или нет. Здесь действуют свои закономерности, которые, в частности, могут проявляться в следующем:</a:t>
            </a:r>
          </a:p>
          <a:p>
            <a:pPr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• если человек совершил хороший поступок, то он склонен объяснять его собственными достоинствами, а не влиянием ситуации;</a:t>
            </a:r>
          </a:p>
          <a:p>
            <a:pPr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• если совершенный человеком поступок плох, то он, напротив, больше склонен объяснять его воздействием ситуации, а не собственными недостатками.</a:t>
            </a:r>
          </a:p>
          <a:p>
            <a:pPr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Когда человеку приходится давать объяснение действиям других людей, то он, как правило, поступает следующим образом.</a:t>
            </a:r>
          </a:p>
          <a:p>
            <a:pPr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1. В случае если хороший поступок совершил человек, который данному индивиду несимпатичен, такой поступок объясняется влиянием ситуации, а не личными достоинствами того человека, который его совершил.</a:t>
            </a:r>
          </a:p>
          <a:p>
            <a:pPr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2. Если хороший поступок совершил человек, который данному индивиду симпатичен, то он будет склонен объяснять его собственными достоинствами совершившего поступок человека.</a:t>
            </a:r>
          </a:p>
          <a:p>
            <a:pPr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3. Если плохой поступок совершен тем человеком, который данному индивиду антипатичен, то он объясняется личными недостатками совершившего его человека.</a:t>
            </a:r>
          </a:p>
          <a:p>
            <a:pPr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4. Если же плохой поступок совершен человеком, который оценивающему его индивиду симпатичен, то в данном случае соответствующий поступок объясняется со ссылками на сложившуюся ситуацию, а не на недостатки совершившего его человека.</a:t>
            </a:r>
          </a:p>
          <a:p>
            <a:pPr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Еще одна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распространенная ошибка каузальной атрибуции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заключается в том, что человек, объясняя причины чего-либо, ищет и находит их именно там,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где он их искал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Имеется в виду тот факт, что если человек определенным образом настроен, то этот настрой неизбежно проявится в том, каким образом он будет объяснять происходящее.</a:t>
            </a:r>
          </a:p>
          <a:p>
            <a:pPr indent="449263" algn="just">
              <a:defRPr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88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66ФОН!!!!!!!!!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74262"/>
          <a:stretch>
            <a:fillRect/>
          </a:stretch>
        </p:blipFill>
        <p:spPr bwMode="auto">
          <a:xfrm>
            <a:off x="0" y="0"/>
            <a:ext cx="8964488" cy="15567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Рефлексия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70000" lnSpcReduction="20000"/>
          </a:bodyPr>
          <a:lstStyle/>
          <a:p>
            <a:r>
              <a:rPr lang="ru-RU" sz="3400" b="1" dirty="0" smtClean="0"/>
              <a:t>Рефлексия-</a:t>
            </a:r>
            <a:r>
              <a:rPr lang="ru-RU" sz="3400" dirty="0" smtClean="0"/>
              <a:t> всякое размышление человека, направленное на анализ самого себя (самоанализ) - собственных состояний, своих поступков и прошедших событий. </a:t>
            </a:r>
          </a:p>
          <a:p>
            <a:r>
              <a:rPr lang="ru-RU" sz="3400" b="1" dirty="0" smtClean="0"/>
              <a:t>Р.</a:t>
            </a:r>
            <a:r>
              <a:rPr lang="ru-RU" sz="3400" dirty="0" smtClean="0"/>
              <a:t>- способность взглянуть на себя глазами партнера по общению. </a:t>
            </a:r>
          </a:p>
          <a:p>
            <a:r>
              <a:rPr lang="ru-RU" sz="3400" dirty="0" smtClean="0"/>
              <a:t>Это своеобразный удвоенный процесс зеркальных отношений друг друга, глубокое, последовательное </a:t>
            </a:r>
            <a:r>
              <a:rPr lang="ru-RU" sz="3400" dirty="0" err="1" smtClean="0"/>
              <a:t>взаимоотражение</a:t>
            </a:r>
            <a:r>
              <a:rPr lang="ru-RU" sz="3400" dirty="0" smtClean="0"/>
              <a:t>, содержанием которого является воспроизведение внутреннего мира партнера по взаимодействию. </a:t>
            </a:r>
          </a:p>
          <a:p>
            <a:r>
              <a:rPr lang="ru-RU" sz="3400" dirty="0" smtClean="0"/>
              <a:t>Основными ошибками рефлексивного понимания являются некоторые </a:t>
            </a:r>
            <a:r>
              <a:rPr lang="ru-RU" sz="3400" u="sng" dirty="0" smtClean="0"/>
              <a:t>типичные искажения представлений о другом человеке, которые называются </a:t>
            </a:r>
            <a:r>
              <a:rPr lang="ru-RU" sz="3400" b="1" dirty="0" smtClean="0">
                <a:solidFill>
                  <a:srgbClr val="C00000"/>
                </a:solidFill>
              </a:rPr>
              <a:t>психологическими эффектами.</a:t>
            </a:r>
            <a:endParaRPr lang="ru-RU" sz="3400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1744990" y="192236"/>
            <a:ext cx="6589200" cy="737407"/>
          </a:xfrm>
        </p:spPr>
        <p:txBody>
          <a:bodyPr>
            <a:normAutofit/>
          </a:bodyPr>
          <a:lstStyle/>
          <a:p>
            <a:pPr lvl="0"/>
            <a:r>
              <a:rPr lang="ru-RU" sz="2900" dirty="0"/>
              <a:t>Какова роль рефлексии?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sz="half" idx="1"/>
          </p:nvPr>
        </p:nvSpPr>
        <p:spPr>
          <a:xfrm>
            <a:off x="314615" y="1473126"/>
            <a:ext cx="4905137" cy="5163090"/>
          </a:xfrm>
        </p:spPr>
        <p:txBody>
          <a:bodyPr>
            <a:normAutofit/>
          </a:bodyPr>
          <a:lstStyle/>
          <a:p>
            <a:pPr lvl="0"/>
            <a:r>
              <a:rPr lang="ru-RU" sz="2200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«</a:t>
            </a:r>
            <a:r>
              <a:rPr lang="ru-RU" sz="2200" b="1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Рефлексия</a:t>
            </a:r>
            <a:r>
              <a:rPr lang="ru-RU" sz="2200" dirty="0">
                <a:solidFill>
                  <a:srgbClr val="800000"/>
                </a:solidFill>
                <a:latin typeface="Times New Roman" pitchFamily="18"/>
                <a:cs typeface="Mangal" pitchFamily="2"/>
              </a:rPr>
              <a:t>» – механизм социальной перцепции, позволяющий человеку во время общения, познавать самого себя, исходя из самооценки своего поведения. То есть в процессе общения человек представляет себя на месте собеседника и таким образом как бы со стороны оценивает себя, и тем самым имеет возможность корректировать свое поведение. Этот механизм помогает не только понять собеседника, но и позволяет предположить насколько собеседник понимает вас...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641" y="2662154"/>
            <a:ext cx="3500640" cy="2717496"/>
          </a:xfrm>
        </p:spPr>
      </p:pic>
    </p:spTree>
    <p:extLst>
      <p:ext uri="{BB962C8B-B14F-4D97-AF65-F5344CB8AC3E}">
        <p14:creationId xmlns:p14="http://schemas.microsoft.com/office/powerpoint/2010/main" val="245496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Эффект Барнума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468313" y="1125538"/>
            <a:ext cx="8229600" cy="4525962"/>
          </a:xfrm>
        </p:spPr>
        <p:txBody>
          <a:bodyPr>
            <a:normAutofit lnSpcReduction="10000"/>
          </a:bodyPr>
          <a:lstStyle/>
          <a:p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Склонность человека принимать за чистую монету описания или общие оценки своей личности, если они преподносятся в научном, магическом или ритуальном контекстах.</a:t>
            </a:r>
          </a:p>
          <a:p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(«У нас есть что-нибудь для каждого»)</a:t>
            </a:r>
          </a:p>
          <a:p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Важны 4 условия:</a:t>
            </a:r>
          </a:p>
          <a:p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1. Субъект убежден, что описание применимо только к нему</a:t>
            </a:r>
          </a:p>
          <a:p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2. Расплывчатая характеристика</a:t>
            </a:r>
          </a:p>
          <a:p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3. Субъект убежден в авторитетности сформулировавшего описание</a:t>
            </a:r>
          </a:p>
          <a:p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4. В описании должны быть преимущественно позитивные характеристики</a:t>
            </a:r>
          </a:p>
        </p:txBody>
      </p:sp>
    </p:spTree>
    <p:extLst>
      <p:ext uri="{BB962C8B-B14F-4D97-AF65-F5344CB8AC3E}">
        <p14:creationId xmlns:p14="http://schemas.microsoft.com/office/powerpoint/2010/main" val="17455305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Эффект бумеранга</a:t>
            </a: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spcBef>
                <a:spcPct val="0"/>
              </a:spcBef>
              <a:buFont typeface="Arial" pitchFamily="34" charset="0"/>
              <a:buNone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При некоторых воздействиях источника информации на аудиторию или отдельных лиц, получается результат, обратный ожидаемому </a:t>
            </a:r>
          </a:p>
          <a:p>
            <a:pPr marL="0" indent="0" algn="just">
              <a:spcBef>
                <a:spcPct val="0"/>
              </a:spcBef>
              <a:buFont typeface="Arial" pitchFamily="34" charset="0"/>
              <a:buNone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(когда источник информации устарел, неприятен, если он слишком давит…возникает реактивное сопротивление)</a:t>
            </a:r>
          </a:p>
        </p:txBody>
      </p:sp>
    </p:spTree>
    <p:extLst>
      <p:ext uri="{BB962C8B-B14F-4D97-AF65-F5344CB8AC3E}">
        <p14:creationId xmlns:p14="http://schemas.microsoft.com/office/powerpoint/2010/main" val="3722883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66ФОН!!!!!!!!!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74262"/>
          <a:stretch>
            <a:fillRect/>
          </a:stretch>
        </p:blipFill>
        <p:spPr bwMode="auto">
          <a:xfrm>
            <a:off x="0" y="0"/>
            <a:ext cx="8964488" cy="15567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Эффект бумеранга 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«Эффект бумеранга». </a:t>
            </a:r>
          </a:p>
          <a:p>
            <a:r>
              <a:rPr lang="ru-RU" dirty="0" smtClean="0"/>
              <a:t>Информация, которая человеку неприятна или передается тем, кто ему неприятен, может не только не переубедить его, а, напротив, еще больше укрепить в его «заблуждении». Так, девушка, встретив неприятную ей знакомую и услышав от нее, что ее новое платье не очень хорошо смотрится, утверждается в мысли о том, что платье прекрасное, а знакомая так говорит «от злости», «от зависти» или отчего-нибудь еще.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24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Эффект первого впечатления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altLang="ru-RU" sz="2800" smtClean="0">
                <a:latin typeface="Times New Roman" pitchFamily="18" charset="0"/>
                <a:cs typeface="Times New Roman" pitchFamily="18" charset="0"/>
              </a:rPr>
              <a:t>При оценке человека или черт его характера придается наибольшее значение первому впечатлению (наибольшее влияние придается внешности – 55%, характеристикам голоса – 38%, содержанию речи – 7%). </a:t>
            </a:r>
          </a:p>
          <a:p>
            <a:pPr algn="just"/>
            <a:r>
              <a:rPr lang="ru-RU" altLang="ru-RU" sz="2800" smtClean="0">
                <a:latin typeface="Times New Roman" pitchFamily="18" charset="0"/>
                <a:cs typeface="Times New Roman" pitchFamily="18" charset="0"/>
              </a:rPr>
              <a:t>При этом, все последующие впечатления о человеке, противоречащие созданному образу, чаще всего отбрасываются как случайные или нехарактерные </a:t>
            </a:r>
          </a:p>
        </p:txBody>
      </p:sp>
    </p:spTree>
    <p:extLst>
      <p:ext uri="{BB962C8B-B14F-4D97-AF65-F5344CB8AC3E}">
        <p14:creationId xmlns:p14="http://schemas.microsoft.com/office/powerpoint/2010/main" val="20525823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Эффект края</a:t>
            </a: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Из предъявляемых субъекту сигналов для восприятия, те, что находятся в начале и в конце, запоминаются быстрее, чем те, которые находятся в середине </a:t>
            </a:r>
          </a:p>
        </p:txBody>
      </p:sp>
    </p:spTree>
    <p:extLst>
      <p:ext uri="{BB962C8B-B14F-4D97-AF65-F5344CB8AC3E}">
        <p14:creationId xmlns:p14="http://schemas.microsoft.com/office/powerpoint/2010/main" val="29963976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66ФОН!!!!!!!!!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74262"/>
          <a:stretch>
            <a:fillRect/>
          </a:stretch>
        </p:blipFill>
        <p:spPr bwMode="auto">
          <a:xfrm>
            <a:off x="0" y="0"/>
            <a:ext cx="8964488" cy="15567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Эффект края 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/>
              <a:t>«Эффект края»</a:t>
            </a:r>
            <a:r>
              <a:rPr lang="ru-RU" dirty="0" smtClean="0"/>
              <a:t>(на него обратил внимание немецкий ученый </a:t>
            </a:r>
            <a:r>
              <a:rPr lang="ru-RU" dirty="0" err="1" smtClean="0"/>
              <a:t>Эббингауз</a:t>
            </a:r>
            <a:r>
              <a:rPr lang="ru-RU" dirty="0" smtClean="0"/>
              <a:t>) - ряд последовательно предоставляемой информации, когда крайние звенья - первая и последняя информация - запоминаются лучше и оказываются значимее, чем та, что в середине.</a:t>
            </a:r>
          </a:p>
          <a:p>
            <a:r>
              <a:rPr lang="ru-RU" dirty="0" smtClean="0"/>
              <a:t> В применении к общению это означает: по отношению к незнакомому человеку наиболее существенными и особенно весомыми являются первые впечатления, а по отношению к знакомому - последние новости. </a:t>
            </a:r>
          </a:p>
          <a:p>
            <a:r>
              <a:rPr lang="ru-RU" dirty="0" smtClean="0"/>
              <a:t>Этот эффект следует особенно учитывать учителю: первое впечатление, которое он произведет на детей, в значительной степени определит их последующие взаимоотношения.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129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Эффект ореола (Halo effect)</a:t>
            </a: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468313" y="1412875"/>
            <a:ext cx="8505825" cy="4641850"/>
          </a:xfrm>
        </p:spPr>
        <p:txBody>
          <a:bodyPr/>
          <a:lstStyle/>
          <a:p>
            <a:r>
              <a:rPr lang="ru-RU" altLang="ru-RU" sz="3600" smtClean="0">
                <a:latin typeface="Times New Roman" pitchFamily="18" charset="0"/>
                <a:cs typeface="Times New Roman" pitchFamily="18" charset="0"/>
              </a:rPr>
              <a:t>Распространение общего оценочного впечатление о человеке на восприятие его поступков и личностных качеств (эксперименты Торндайка, Нисбетта и Уилсона</a:t>
            </a:r>
            <a:r>
              <a:rPr lang="en-US" altLang="ru-RU" sz="360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altLang="ru-RU" sz="3600" smtClean="0">
                <a:solidFill>
                  <a:srgbClr val="41414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сфере бизнес-анализа описан Ф. Розенцвейгом</a:t>
            </a:r>
            <a:r>
              <a:rPr lang="ru-RU" altLang="ru-RU" sz="3600" smtClean="0">
                <a:latin typeface="Times New Roman" pitchFamily="18" charset="0"/>
                <a:cs typeface="Times New Roman" pitchFamily="18" charset="0"/>
              </a:rPr>
              <a:t>), </a:t>
            </a:r>
          </a:p>
          <a:p>
            <a:r>
              <a:rPr lang="ru-RU" altLang="ru-RU" sz="3600" smtClean="0">
                <a:latin typeface="Times New Roman" pitchFamily="18" charset="0"/>
                <a:cs typeface="Times New Roman" pitchFamily="18" charset="0"/>
              </a:rPr>
              <a:t>Создание имиджа (эффект «звездного» ореола)</a:t>
            </a:r>
          </a:p>
        </p:txBody>
      </p:sp>
    </p:spTree>
    <p:extLst>
      <p:ext uri="{BB962C8B-B14F-4D97-AF65-F5344CB8AC3E}">
        <p14:creationId xmlns:p14="http://schemas.microsoft.com/office/powerpoint/2010/main" val="27070773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66ФОН!!!!!!!!!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74262"/>
          <a:stretch>
            <a:fillRect/>
          </a:stretch>
        </p:blipFill>
        <p:spPr bwMode="auto">
          <a:xfrm>
            <a:off x="0" y="0"/>
            <a:ext cx="8964488" cy="15567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Эффект ореола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err="1" smtClean="0"/>
              <a:t>Галоэффект</a:t>
            </a:r>
            <a:r>
              <a:rPr lang="ru-RU" dirty="0" smtClean="0"/>
              <a:t> </a:t>
            </a:r>
            <a:r>
              <a:rPr lang="ru-RU" b="1" dirty="0" smtClean="0"/>
              <a:t>(эффект ореола, эффект нимба) </a:t>
            </a:r>
            <a:r>
              <a:rPr lang="ru-RU" dirty="0" smtClean="0"/>
              <a:t>— общее благоприятное  или  неблагоприятное  мнение о человеке.</a:t>
            </a:r>
          </a:p>
          <a:p>
            <a:r>
              <a:rPr lang="ru-RU" dirty="0" smtClean="0"/>
              <a:t>Феномен заключается в искажающем влиянии эмоционально-заряженной информации. Так, если мы получаем какую-либо очень волнующую нас информацию о человеке, например, о его судимости или недостойном поступке, то у нас формируется доминирующая отрицательная установка, занижающая реальные достоинства этой личности. </a:t>
            </a:r>
          </a:p>
          <a:p>
            <a:r>
              <a:rPr lang="ru-RU" dirty="0" smtClean="0"/>
              <a:t>Напротив, если человеку приписывается какое-либо ценное свойство, то в восприятии окружающих людей он начинает полностью отождествляться с последним. </a:t>
            </a:r>
          </a:p>
          <a:p>
            <a:r>
              <a:rPr lang="ru-RU" dirty="0" smtClean="0"/>
              <a:t>Например, положительные качества человека, наделенного </a:t>
            </a:r>
            <a:r>
              <a:rPr lang="ru-RU" b="1" i="1" dirty="0" smtClean="0"/>
              <a:t>властью</a:t>
            </a:r>
            <a:r>
              <a:rPr lang="ru-RU" b="1" dirty="0" smtClean="0"/>
              <a:t> или</a:t>
            </a:r>
            <a:r>
              <a:rPr lang="ru-RU" b="1" i="1" dirty="0" smtClean="0"/>
              <a:t> богатством</a:t>
            </a:r>
            <a:r>
              <a:rPr lang="ru-RU" dirty="0" smtClean="0"/>
              <a:t>, значительно переоцениваются. </a:t>
            </a:r>
          </a:p>
          <a:p>
            <a:r>
              <a:rPr lang="ru-RU" i="1" dirty="0" smtClean="0"/>
              <a:t>(Вероятно, поэтому богатые мужчины пользуются такой популярностью у юных красавиц).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527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Эффект проекции</a:t>
            </a: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Приписывание определенных качеств партнеру по общению (как правило, мы приписываем другим свои качества, то есть то, что мы находим в себе)</a:t>
            </a:r>
          </a:p>
          <a:p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Бывает:</a:t>
            </a:r>
          </a:p>
          <a:p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атрибутивная</a:t>
            </a:r>
          </a:p>
          <a:p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защитная</a:t>
            </a:r>
          </a:p>
        </p:txBody>
      </p:sp>
    </p:spTree>
    <p:extLst>
      <p:ext uri="{BB962C8B-B14F-4D97-AF65-F5344CB8AC3E}">
        <p14:creationId xmlns:p14="http://schemas.microsoft.com/office/powerpoint/2010/main" val="37265247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Эффект средней ошибки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Стремление нивелировать сгладить резкие черты собеседника</a:t>
            </a:r>
          </a:p>
        </p:txBody>
      </p:sp>
    </p:spTree>
    <p:extLst>
      <p:ext uri="{BB962C8B-B14F-4D97-AF65-F5344CB8AC3E}">
        <p14:creationId xmlns:p14="http://schemas.microsoft.com/office/powerpoint/2010/main" val="28290402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Эффект первичности и новизны</a:t>
            </a: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spcBef>
                <a:spcPct val="0"/>
              </a:spcBef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Важность определенного порядка поступления информации о человеке для формирования представления о нем</a:t>
            </a:r>
          </a:p>
          <a:p>
            <a:pPr marL="0" indent="0" algn="just">
              <a:spcBef>
                <a:spcPct val="0"/>
              </a:spcBef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Эффект первичности важен, когда мы воспринимаем нового человека, эффект новизны – когда мы имеем дело с уже известным нам человеком</a:t>
            </a:r>
          </a:p>
        </p:txBody>
      </p:sp>
    </p:spTree>
    <p:extLst>
      <p:ext uri="{BB962C8B-B14F-4D97-AF65-F5344CB8AC3E}">
        <p14:creationId xmlns:p14="http://schemas.microsoft.com/office/powerpoint/2010/main" val="2906182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Эффект незаконченного, незавершенного действия</a:t>
            </a:r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altLang="ru-RU" sz="4000" smtClean="0">
                <a:latin typeface="Times New Roman" pitchFamily="18" charset="0"/>
                <a:cs typeface="Times New Roman" pitchFamily="18" charset="0"/>
              </a:rPr>
              <a:t>Б.В. Зейгарник</a:t>
            </a:r>
          </a:p>
          <a:p>
            <a:pPr algn="just"/>
            <a:r>
              <a:rPr lang="ru-RU" altLang="ru-RU" sz="4000" smtClean="0">
                <a:latin typeface="Times New Roman" pitchFamily="18" charset="0"/>
                <a:cs typeface="Times New Roman" pitchFamily="18" charset="0"/>
              </a:rPr>
              <a:t>Запоминаются те люди, с которыми не завершены какие-то дела, какие-то отношения</a:t>
            </a:r>
          </a:p>
        </p:txBody>
      </p:sp>
    </p:spTree>
    <p:extLst>
      <p:ext uri="{BB962C8B-B14F-4D97-AF65-F5344CB8AC3E}">
        <p14:creationId xmlns:p14="http://schemas.microsoft.com/office/powerpoint/2010/main" val="7356130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755650" y="47625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altLang="ru-RU" sz="32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Эффект ингруппового фаворитизма и аутгрупповой враждебности (дискриминации</a:t>
            </a:r>
            <a:r>
              <a:rPr lang="ru-RU" altLang="ru-RU" sz="32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457200" y="2205038"/>
            <a:ext cx="8229600" cy="3921125"/>
          </a:xfrm>
        </p:spPr>
        <p:txBody>
          <a:bodyPr/>
          <a:lstStyle/>
          <a:p>
            <a:pPr marL="0" indent="0" algn="just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3600" smtClean="0">
                <a:latin typeface="Times New Roman" pitchFamily="18" charset="0"/>
                <a:cs typeface="Times New Roman" pitchFamily="18" charset="0"/>
              </a:rPr>
              <a:t>Членом «собственной» группы приписываются более положительные черты, чем членам «чужой» группы</a:t>
            </a:r>
          </a:p>
        </p:txBody>
      </p:sp>
    </p:spTree>
    <p:extLst>
      <p:ext uri="{BB962C8B-B14F-4D97-AF65-F5344CB8AC3E}">
        <p14:creationId xmlns:p14="http://schemas.microsoft.com/office/powerpoint/2010/main" val="1062576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Влияние опыта и </a:t>
            </a:r>
            <a:br>
              <a:rPr lang="ru-RU" altLang="ru-RU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принцип ассоциаций</a:t>
            </a: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Мы ищем в прошлом опыте информацию и пытаемся найти ассоциации данного человека с той информацией, которая у нас уже есть</a:t>
            </a:r>
          </a:p>
          <a:p>
            <a:pPr algn="just"/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(исследование супружеских пар: чем больше у человека положительных ассоциаций с его супругом(ой), тем выше прогноз его счастливой семейной жизни)</a:t>
            </a:r>
          </a:p>
        </p:txBody>
      </p:sp>
    </p:spTree>
    <p:extLst>
      <p:ext uri="{BB962C8B-B14F-4D97-AF65-F5344CB8AC3E}">
        <p14:creationId xmlns:p14="http://schemas.microsoft.com/office/powerpoint/2010/main" val="37188530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66ФОН!!!!!!!!!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74262"/>
          <a:stretch>
            <a:fillRect/>
          </a:stretch>
        </p:blipFill>
        <p:spPr bwMode="auto">
          <a:xfrm>
            <a:off x="0" y="0"/>
            <a:ext cx="8964488" cy="15567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Эффект снисходительности 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/>
              <a:t>«Эффект снисходительности»</a:t>
            </a:r>
            <a:r>
              <a:rPr lang="ru-RU" dirty="0" smtClean="0"/>
              <a:t>- щедрая, иногда излишняя благожелательность при восприятии и оценивании другого человека. Этот эффект чаще всего наблюдается у тех, кто получает постоянную эмоциональную поддержку со стороны других людей, кто не тревожен, внутренне уверен в себе. Если человек не уверен в себе и с трудом сохраняет приемлемое о себе представление, он бессознательно стремится принизить других, чтобы в собственных глазах казаться выше.</a:t>
            </a:r>
          </a:p>
          <a:p>
            <a:r>
              <a:rPr lang="ru-RU" b="1" dirty="0" smtClean="0"/>
              <a:t>Марк Твен </a:t>
            </a:r>
            <a:r>
              <a:rPr lang="ru-RU" dirty="0" smtClean="0"/>
              <a:t>писал: «Избегайте тех, кто старается подорвать вашу веру в себя. Эта черта свойственна мелким людям. Великий человек, наоборот, внушает вам чувство, что и вы можете стать великим».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66ФОН!!!!!!!!!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74262"/>
          <a:stretch>
            <a:fillRect/>
          </a:stretch>
        </p:blipFill>
        <p:spPr bwMode="auto">
          <a:xfrm>
            <a:off x="0" y="0"/>
            <a:ext cx="8964488" cy="15567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Эффект контраста 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 </a:t>
            </a:r>
            <a:r>
              <a:rPr lang="ru-RU" dirty="0" smtClean="0"/>
              <a:t> </a:t>
            </a:r>
            <a:r>
              <a:rPr lang="ru-RU" b="1" dirty="0" smtClean="0"/>
              <a:t>«Эффект контраста», </a:t>
            </a:r>
            <a:r>
              <a:rPr lang="ru-RU" dirty="0" smtClean="0"/>
              <a:t>или склонность подчеркивать у других противоположные себе черты. </a:t>
            </a:r>
          </a:p>
          <a:p>
            <a:pPr>
              <a:buNone/>
            </a:pPr>
            <a:r>
              <a:rPr lang="ru-RU" dirty="0" smtClean="0"/>
              <a:t>    Например, застенчивым людям все остальные кажутся более раскованными и легкими в общении, чем это есть на самом деле.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Эффект </a:t>
            </a:r>
            <a:r>
              <a:rPr lang="ru-RU" b="1" dirty="0" err="1" smtClean="0"/>
              <a:t>гипервзыскательности</a:t>
            </a:r>
            <a:r>
              <a:rPr lang="ru-RU" b="1" dirty="0" smtClean="0"/>
              <a:t> </a:t>
            </a:r>
            <a:r>
              <a:rPr lang="ru-RU" dirty="0" smtClean="0"/>
              <a:t>— руководитель гипертрофирует негативные черты подчинённых и недооценивает позитивные </a:t>
            </a:r>
          </a:p>
          <a:p>
            <a:r>
              <a:rPr lang="ru-RU" i="1" dirty="0" smtClean="0"/>
              <a:t>(характерно для руководителя авторитарного стиля).</a:t>
            </a:r>
          </a:p>
          <a:p>
            <a:endParaRPr lang="ru-RU" dirty="0"/>
          </a:p>
        </p:txBody>
      </p:sp>
      <p:pic>
        <p:nvPicPr>
          <p:cNvPr id="4" name="Picture 2" descr="C:\Users\User\Desktop\66ФОН!!!!!!!!!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74262"/>
          <a:stretch>
            <a:fillRect/>
          </a:stretch>
        </p:blipFill>
        <p:spPr bwMode="auto">
          <a:xfrm>
            <a:off x="0" y="0"/>
            <a:ext cx="8964488" cy="155679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8596" y="357166"/>
            <a:ext cx="78581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Эффект  </a:t>
            </a:r>
            <a:r>
              <a:rPr lang="ru-RU" sz="4000" b="1" dirty="0" err="1" smtClean="0">
                <a:solidFill>
                  <a:srgbClr val="C00000"/>
                </a:solidFill>
              </a:rPr>
              <a:t>гипервзыскательности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Эффект физиогномической редукции </a:t>
            </a:r>
            <a:r>
              <a:rPr lang="ru-RU" dirty="0" smtClean="0"/>
              <a:t>— вывод о присутствии психологической характеристики делается на основе черт внешности.</a:t>
            </a:r>
          </a:p>
          <a:p>
            <a:endParaRPr lang="ru-RU" dirty="0"/>
          </a:p>
        </p:txBody>
      </p:sp>
      <p:pic>
        <p:nvPicPr>
          <p:cNvPr id="4" name="Picture 2" descr="C:\Users\User\Desktop\66ФОН!!!!!!!!!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74262"/>
          <a:stretch>
            <a:fillRect/>
          </a:stretch>
        </p:blipFill>
        <p:spPr bwMode="auto">
          <a:xfrm>
            <a:off x="0" y="0"/>
            <a:ext cx="8964488" cy="155679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7158" y="357166"/>
            <a:ext cx="84296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Эффект физиогномической редукции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Эффект красоты </a:t>
            </a:r>
            <a:r>
              <a:rPr lang="ru-RU" dirty="0" smtClean="0"/>
              <a:t>— внешне более привлекательному человеку приписывается больше положительных черт.</a:t>
            </a:r>
          </a:p>
          <a:p>
            <a:endParaRPr lang="ru-RU" dirty="0"/>
          </a:p>
        </p:txBody>
      </p:sp>
      <p:pic>
        <p:nvPicPr>
          <p:cNvPr id="4" name="Picture 2" descr="C:\Users\User\Desktop\66ФОН!!!!!!!!!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74262"/>
          <a:stretch>
            <a:fillRect/>
          </a:stretch>
        </p:blipFill>
        <p:spPr bwMode="auto">
          <a:xfrm>
            <a:off x="0" y="0"/>
            <a:ext cx="8964488" cy="155679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071670" y="571480"/>
            <a:ext cx="37147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Эффект  красоты 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Эффект ожидания </a:t>
            </a:r>
            <a:r>
              <a:rPr lang="ru-RU" dirty="0" smtClean="0"/>
              <a:t>— ожидая от человека определённой реакции, мы провоцируем его на неё.</a:t>
            </a:r>
          </a:p>
          <a:p>
            <a:endParaRPr lang="ru-RU" dirty="0"/>
          </a:p>
        </p:txBody>
      </p:sp>
      <p:pic>
        <p:nvPicPr>
          <p:cNvPr id="4" name="Picture 2" descr="C:\Users\User\Desktop\66ФОН!!!!!!!!!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74262"/>
          <a:stretch>
            <a:fillRect/>
          </a:stretch>
        </p:blipFill>
        <p:spPr bwMode="auto">
          <a:xfrm>
            <a:off x="0" y="0"/>
            <a:ext cx="8964488" cy="155679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14546" y="357166"/>
            <a:ext cx="4286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Эффект ожидания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/>
              <a:t>Плацебо –</a:t>
            </a:r>
            <a:r>
              <a:rPr lang="ru-RU" dirty="0" smtClean="0"/>
              <a:t> один из подвидов «опиума для народа», пустышка, которая обеспечивает субъективное улучшение самочувствия больного, основанного лишь на вере в эффективность вещества. </a:t>
            </a:r>
          </a:p>
          <a:p>
            <a:endParaRPr lang="ru-RU" dirty="0" smtClean="0"/>
          </a:p>
          <a:p>
            <a:r>
              <a:rPr lang="ru-RU" dirty="0" smtClean="0"/>
              <a:t>Эффект такой обусловлен естественной внушаемостью каждого человека, которая усиливается и внешними факторами – например, агрессивной, навязчивой рекламой, мнением квалифицированного врача или высокой ценой.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2" descr="C:\Users\User\Desktop\66ФОН!!!!!!!!!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74262"/>
          <a:stretch>
            <a:fillRect/>
          </a:stretch>
        </p:blipFill>
        <p:spPr bwMode="auto">
          <a:xfrm>
            <a:off x="0" y="0"/>
            <a:ext cx="8964488" cy="155679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14546" y="357166"/>
            <a:ext cx="4286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Эффект плацебо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Впервые эффект плацебо был исследован и описан не так давно – в 1955 году американский анестезиолог </a:t>
            </a:r>
            <a:r>
              <a:rPr lang="ru-RU" dirty="0" err="1" smtClean="0"/>
              <a:t>Бичер</a:t>
            </a:r>
            <a:r>
              <a:rPr lang="ru-RU" dirty="0" smtClean="0"/>
              <a:t> провел несколько исследований, которые подтвердили, что в 35 случаях из тысячи пациенты чувствовали значительное улучшение состояния здоровья после использования лекарств-пустышек. А впервые подобный эффект анестезиолог отметил еще во время войны – раненые, в случае отсутствия морфия, получали вместо него обычный физиологический раствор. При этом больным говорилось, что каждая инъекция – это морфий, что и обеспечивало им ощущение исчезновение болей.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2" descr="C:\Users\User\Desktop\66ФОН!!!!!!!!!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74262"/>
          <a:stretch>
            <a:fillRect/>
          </a:stretch>
        </p:blipFill>
        <p:spPr bwMode="auto">
          <a:xfrm>
            <a:off x="0" y="0"/>
            <a:ext cx="8964488" cy="15567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Autofit/>
          </a:bodyPr>
          <a:lstStyle/>
          <a:p>
            <a:r>
              <a:rPr lang="ru-RU" sz="2400" dirty="0" smtClean="0"/>
              <a:t>- противоположный плацебо эффект, который чаще всего наблюдается у слишком мнительных людей и ипохондриков: пустышка провоцирует легкий дискомфорт или паническую атаку, что классифицируется как </a:t>
            </a:r>
            <a:r>
              <a:rPr lang="ru-RU" sz="2400" dirty="0" err="1" smtClean="0"/>
              <a:t>псевдопобочный</a:t>
            </a:r>
            <a:r>
              <a:rPr lang="ru-RU" sz="2400" dirty="0" smtClean="0"/>
              <a:t> эффект. </a:t>
            </a:r>
          </a:p>
          <a:p>
            <a:r>
              <a:rPr lang="ru-RU" sz="2400" dirty="0" smtClean="0"/>
              <a:t>Но стоит знать, что эффект </a:t>
            </a:r>
            <a:r>
              <a:rPr lang="ru-RU" sz="2400" dirty="0" err="1" smtClean="0"/>
              <a:t>ноцебо</a:t>
            </a:r>
            <a:r>
              <a:rPr lang="ru-RU" sz="2400" dirty="0" smtClean="0"/>
              <a:t> может развиться у слишком мнительных людей и при приеме реальных лекарственных препаратов – человек очень боится побочных эффектов и, естественно, у него «появляются» все сразу. </a:t>
            </a:r>
          </a:p>
          <a:p>
            <a:pPr>
              <a:buNone/>
            </a:pP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4" name="Picture 2" descr="C:\Users\User\Desktop\66ФОН!!!!!!!!!.jpg"/>
          <p:cNvPicPr>
            <a:picLocks noChangeAspect="1" noChangeArrowheads="1"/>
          </p:cNvPicPr>
          <p:nvPr/>
        </p:nvPicPr>
        <p:blipFill>
          <a:blip r:embed="rId2" cstate="print"/>
          <a:srcRect b="74262"/>
          <a:stretch>
            <a:fillRect/>
          </a:stretch>
        </p:blipFill>
        <p:spPr bwMode="auto">
          <a:xfrm>
            <a:off x="0" y="0"/>
            <a:ext cx="8964488" cy="114298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00298" y="285728"/>
            <a:ext cx="33852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Эффект  </a:t>
            </a:r>
            <a:r>
              <a:rPr lang="ru-RU" sz="3600" b="1" dirty="0" err="1" smtClean="0">
                <a:solidFill>
                  <a:srgbClr val="C00000"/>
                </a:solidFill>
              </a:rPr>
              <a:t>ноцебо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2683</Words>
  <Application>Microsoft Office PowerPoint</Application>
  <PresentationFormat>Экран (4:3)</PresentationFormat>
  <Paragraphs>166</Paragraphs>
  <Slides>44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Тема Office</vt:lpstr>
      <vt:lpstr> Эффекты и механизмы социальной перцепции  </vt:lpstr>
      <vt:lpstr>Социальная перцепция </vt:lpstr>
      <vt:lpstr>Механизмы межличностной перцепции</vt:lpstr>
      <vt:lpstr>Идентификация </vt:lpstr>
      <vt:lpstr>Какова роль идентификации?</vt:lpstr>
      <vt:lpstr>Что представляет собой эмпатия?</vt:lpstr>
      <vt:lpstr>Эмпатия </vt:lpstr>
      <vt:lpstr>Механизм эмпатии</vt:lpstr>
      <vt:lpstr>Механизм аттрации</vt:lpstr>
      <vt:lpstr>Что представляет собой аттракция?</vt:lpstr>
      <vt:lpstr>Что лежит в основе симпатии?</vt:lpstr>
      <vt:lpstr>Что лежит в основе антипатии?</vt:lpstr>
      <vt:lpstr>Теория каузальной атрибуции</vt:lpstr>
      <vt:lpstr>Каузальная атрибуция </vt:lpstr>
      <vt:lpstr>Виды каузальной атрибуции</vt:lpstr>
      <vt:lpstr>На чем может основываться схема каузального поведения? (Г.Келли)</vt:lpstr>
      <vt:lpstr>Что еще влияет на каузальное поведение?</vt:lpstr>
      <vt:lpstr> Представления Ф. Хайдера об атрибуции</vt:lpstr>
      <vt:lpstr>Ошибки атрибуции</vt:lpstr>
      <vt:lpstr>Рефлексия </vt:lpstr>
      <vt:lpstr>Какова роль рефлексии?</vt:lpstr>
      <vt:lpstr>Эффект Барнума</vt:lpstr>
      <vt:lpstr>Эффект бумеранга</vt:lpstr>
      <vt:lpstr>Эффект бумеранга </vt:lpstr>
      <vt:lpstr>Эффект первого впечатления</vt:lpstr>
      <vt:lpstr>Эффект края</vt:lpstr>
      <vt:lpstr>Эффект края </vt:lpstr>
      <vt:lpstr>Эффект ореола (Halo effect)</vt:lpstr>
      <vt:lpstr>Эффект ореола</vt:lpstr>
      <vt:lpstr>Эффект проекции</vt:lpstr>
      <vt:lpstr>Эффект средней ошибки</vt:lpstr>
      <vt:lpstr>Эффект первичности и новизны</vt:lpstr>
      <vt:lpstr>Эффект незаконченного, незавершенного действия</vt:lpstr>
      <vt:lpstr>Эффект ингруппового фаворитизма и аутгрупповой враждебности (дискриминации)</vt:lpstr>
      <vt:lpstr>Влияние опыта и  принцип ассоциаций</vt:lpstr>
      <vt:lpstr>Эффект снисходительности </vt:lpstr>
      <vt:lpstr>Эффект контраста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Сущность и механизмы социальной перцепции </dc:title>
  <dc:creator>User</dc:creator>
  <cp:lastModifiedBy>Пользователь</cp:lastModifiedBy>
  <cp:revision>51</cp:revision>
  <dcterms:created xsi:type="dcterms:W3CDTF">2017-05-24T00:20:39Z</dcterms:created>
  <dcterms:modified xsi:type="dcterms:W3CDTF">2022-01-09T17:10:19Z</dcterms:modified>
</cp:coreProperties>
</file>