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8"/>
  </p:notesMasterIdLst>
  <p:sldIdLst>
    <p:sldId id="256" r:id="rId2"/>
    <p:sldId id="259" r:id="rId3"/>
    <p:sldId id="260" r:id="rId4"/>
    <p:sldId id="261" r:id="rId5"/>
    <p:sldId id="262" r:id="rId6"/>
    <p:sldId id="263" r:id="rId7"/>
    <p:sldId id="293" r:id="rId8"/>
    <p:sldId id="265" r:id="rId9"/>
    <p:sldId id="281" r:id="rId10"/>
    <p:sldId id="264" r:id="rId11"/>
    <p:sldId id="280" r:id="rId12"/>
    <p:sldId id="282" r:id="rId13"/>
    <p:sldId id="271" r:id="rId14"/>
    <p:sldId id="284" r:id="rId15"/>
    <p:sldId id="283" r:id="rId16"/>
    <p:sldId id="285" r:id="rId17"/>
    <p:sldId id="286" r:id="rId18"/>
    <p:sldId id="287" r:id="rId19"/>
    <p:sldId id="307" r:id="rId20"/>
    <p:sldId id="294" r:id="rId21"/>
    <p:sldId id="268" r:id="rId22"/>
    <p:sldId id="299" r:id="rId23"/>
    <p:sldId id="300" r:id="rId24"/>
    <p:sldId id="267" r:id="rId25"/>
    <p:sldId id="301" r:id="rId26"/>
    <p:sldId id="302" r:id="rId27"/>
    <p:sldId id="269" r:id="rId28"/>
    <p:sldId id="303" r:id="rId29"/>
    <p:sldId id="304" r:id="rId30"/>
    <p:sldId id="270" r:id="rId31"/>
    <p:sldId id="305" r:id="rId32"/>
    <p:sldId id="306" r:id="rId33"/>
    <p:sldId id="296" r:id="rId34"/>
    <p:sldId id="297" r:id="rId35"/>
    <p:sldId id="308" r:id="rId36"/>
    <p:sldId id="298" r:id="rId3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782" autoAdjust="0"/>
    <p:restoredTop sz="84615" autoAdjust="0"/>
  </p:normalViewPr>
  <p:slideViewPr>
    <p:cSldViewPr>
      <p:cViewPr>
        <p:scale>
          <a:sx n="80" d="100"/>
          <a:sy n="80" d="100"/>
        </p:scale>
        <p:origin x="-1378" y="1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6479E3A-4DA0-4BD4-8AB1-22AD70FD8D07}" type="datetimeFigureOut">
              <a:rPr lang="ru-RU"/>
              <a:pPr>
                <a:defRPr/>
              </a:pPr>
              <a:t>09.01.2022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F5586C2-F51A-43DD-8DBE-1517D72A88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80668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Айсмонтас в таблицах и схемах</a:t>
            </a:r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B415296-3B2C-4268-9283-117F869E0A56}" type="slidenum">
              <a:rPr lang="ru-RU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 indent="-457200" fontAlgn="auto" hangingPunct="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200" b="1" dirty="0" err="1" smtClean="0"/>
              <a:t>Стреляу</a:t>
            </a:r>
            <a:r>
              <a:rPr lang="ru-RU" sz="3200" b="1" dirty="0" smtClean="0"/>
              <a:t> Я. </a:t>
            </a:r>
          </a:p>
          <a:p>
            <a:pPr marL="822960" lvl="1" indent="-457200" fontAlgn="auto" hangingPunct="0">
              <a:spcBef>
                <a:spcPts val="0"/>
              </a:spcBef>
              <a:spcAft>
                <a:spcPts val="0"/>
              </a:spcAft>
              <a:buClr>
                <a:schemeClr val="accent2">
                  <a:shade val="75000"/>
                </a:schemeClr>
              </a:buClr>
              <a:buFont typeface="Arial" pitchFamily="34" charset="0"/>
              <a:buChar char="•"/>
              <a:defRPr/>
            </a:pPr>
            <a:r>
              <a:rPr lang="ru-RU" dirty="0" smtClean="0"/>
              <a:t>Роль темперамента в психологическом развитии. – М.: Прогресс, 1982. – 231 с.</a:t>
            </a:r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317BFFF-27A0-4B53-B8C6-8EA8A560025C}" type="slidenum">
              <a:rPr lang="ru-RU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63" fontAlgn="auto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defRPr/>
            </a:pPr>
            <a:r>
              <a:rPr lang="ru-RU" dirty="0" smtClean="0"/>
              <a:t>Взято из презентации </a:t>
            </a:r>
          </a:p>
          <a:p>
            <a:pPr marL="17463" fontAlgn="auto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defRPr/>
            </a:pPr>
            <a:r>
              <a:rPr lang="ru-RU" dirty="0" smtClean="0"/>
              <a:t>ГОУ ВПО </a:t>
            </a:r>
            <a:r>
              <a:rPr lang="ru-RU" dirty="0" smtClean="0">
                <a:ln w="1905"/>
                <a:solidFill>
                  <a:srgbClr val="823C2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charset="0"/>
              </a:rPr>
              <a:t>ПЕНЗЕНСКАЯ ГОСУДАРСТВЕННАЯ ТЕХНОЛОГИЧЕСКАЯ АКАДЕМИЯ</a:t>
            </a:r>
          </a:p>
          <a:p>
            <a:pPr marL="17463" fontAlgn="auto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defRPr/>
            </a:pPr>
            <a:r>
              <a:rPr lang="ru-RU" dirty="0" smtClean="0">
                <a:ln w="1905"/>
                <a:solidFill>
                  <a:srgbClr val="823C2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charset="0"/>
              </a:rPr>
              <a:t>Авторы: </a:t>
            </a:r>
            <a:r>
              <a:rPr lang="ru-RU" dirty="0" err="1" smtClean="0">
                <a:cs typeface="Times New Roman" pitchFamily="18" charset="0"/>
              </a:rPr>
              <a:t>к.п.с.н</a:t>
            </a:r>
            <a:r>
              <a:rPr lang="ru-RU" dirty="0" smtClean="0">
                <a:cs typeface="Times New Roman" pitchFamily="18" charset="0"/>
              </a:rPr>
              <a:t>., доцент кафедры ППВШ </a:t>
            </a:r>
            <a:r>
              <a:rPr lang="ru-RU" dirty="0" err="1" smtClean="0">
                <a:cs typeface="Times New Roman" pitchFamily="18" charset="0"/>
              </a:rPr>
              <a:t>Михалец</a:t>
            </a:r>
            <a:r>
              <a:rPr lang="ru-RU" dirty="0" smtClean="0">
                <a:cs typeface="Times New Roman" pitchFamily="18" charset="0"/>
              </a:rPr>
              <a:t> И.В., Зав. НППЛ </a:t>
            </a:r>
            <a:r>
              <a:rPr lang="ru-RU" dirty="0" err="1" smtClean="0">
                <a:cs typeface="Times New Roman" pitchFamily="18" charset="0"/>
              </a:rPr>
              <a:t>Рогашова</a:t>
            </a:r>
            <a:r>
              <a:rPr lang="ru-RU" dirty="0" smtClean="0">
                <a:cs typeface="Times New Roman" pitchFamily="18" charset="0"/>
              </a:rPr>
              <a:t> И.Ю.</a:t>
            </a:r>
            <a:endParaRPr lang="ru-RU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89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14E14A1-C912-4E15-90B7-320F47EB4E42}" type="slidenum">
              <a:rPr lang="ru-RU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63" fontAlgn="auto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defRPr/>
            </a:pPr>
            <a:r>
              <a:rPr lang="ru-RU" dirty="0" smtClean="0"/>
              <a:t>Взято из презентации </a:t>
            </a:r>
          </a:p>
          <a:p>
            <a:pPr marL="17463" fontAlgn="auto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defRPr/>
            </a:pPr>
            <a:r>
              <a:rPr lang="ru-RU" dirty="0" smtClean="0"/>
              <a:t>ГОУ ВПО </a:t>
            </a:r>
            <a:r>
              <a:rPr lang="ru-RU" dirty="0" smtClean="0">
                <a:ln w="1905"/>
                <a:solidFill>
                  <a:srgbClr val="823C2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charset="0"/>
              </a:rPr>
              <a:t>ПЕНЗЕНСКАЯ ГОСУДАРСТВЕННАЯ ТЕХНОЛОГИЧЕСКАЯ АКАДЕМИЯ</a:t>
            </a:r>
          </a:p>
          <a:p>
            <a:pPr marL="17463" fontAlgn="auto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defRPr/>
            </a:pPr>
            <a:r>
              <a:rPr lang="ru-RU" dirty="0" smtClean="0">
                <a:ln w="1905"/>
                <a:solidFill>
                  <a:srgbClr val="823C2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charset="0"/>
              </a:rPr>
              <a:t>Авторы: </a:t>
            </a:r>
            <a:r>
              <a:rPr lang="ru-RU" dirty="0" err="1" smtClean="0">
                <a:cs typeface="Times New Roman" pitchFamily="18" charset="0"/>
              </a:rPr>
              <a:t>к.п.с.н</a:t>
            </a:r>
            <a:r>
              <a:rPr lang="ru-RU" dirty="0" smtClean="0">
                <a:cs typeface="Times New Roman" pitchFamily="18" charset="0"/>
              </a:rPr>
              <a:t>., доцент кафедры ППВШ </a:t>
            </a:r>
            <a:r>
              <a:rPr lang="ru-RU" dirty="0" err="1" smtClean="0">
                <a:cs typeface="Times New Roman" pitchFamily="18" charset="0"/>
              </a:rPr>
              <a:t>Михалец</a:t>
            </a:r>
            <a:r>
              <a:rPr lang="ru-RU" dirty="0" smtClean="0">
                <a:cs typeface="Times New Roman" pitchFamily="18" charset="0"/>
              </a:rPr>
              <a:t> И.В., Зав. НППЛ </a:t>
            </a:r>
            <a:r>
              <a:rPr lang="ru-RU" dirty="0" err="1" smtClean="0">
                <a:cs typeface="Times New Roman" pitchFamily="18" charset="0"/>
              </a:rPr>
              <a:t>Рогашова</a:t>
            </a:r>
            <a:r>
              <a:rPr lang="ru-RU" dirty="0" smtClean="0">
                <a:cs typeface="Times New Roman" pitchFamily="18" charset="0"/>
              </a:rPr>
              <a:t> И.Ю.</a:t>
            </a:r>
            <a:endParaRPr lang="ru-RU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1123A5F-D5A0-438D-9E96-D357068DDF88}" type="slidenum">
              <a:rPr lang="ru-RU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/>
              <a:t>Маклаков А.Г.</a:t>
            </a:r>
          </a:p>
          <a:p>
            <a:pPr marL="822960" lvl="1" indent="-457200" fontAlgn="auto" hangingPunct="0">
              <a:spcBef>
                <a:spcPts val="0"/>
              </a:spcBef>
              <a:spcAft>
                <a:spcPts val="0"/>
              </a:spcAft>
              <a:buClr>
                <a:schemeClr val="accent2">
                  <a:shade val="75000"/>
                </a:schemeClr>
              </a:buClr>
              <a:buFont typeface="Arial" pitchFamily="34" charset="0"/>
              <a:buChar char="•"/>
              <a:defRPr/>
            </a:pPr>
            <a:r>
              <a:rPr lang="ru-RU" dirty="0" smtClean="0"/>
              <a:t>Общая психология: Учебник для вузов. — СПб.: Питер, 2015. - 583 с.: ил. — (Серия «Учебник для вузов»).</a:t>
            </a:r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752332B-2372-4D4D-9B8E-B566D22245D4}" type="slidenum">
              <a:rPr lang="ru-RU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Айсмонтас</a:t>
            </a:r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EDA9697-A81F-495C-9881-8AE0AF484817}" type="slidenum">
              <a:rPr lang="ru-RU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Взято со шпаргалки</a:t>
            </a:r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E7D00BF-0077-45F8-88DF-A2375A87BD1B}" type="slidenum">
              <a:rPr lang="ru-RU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Гиппенрейтер (курс лекций), Айсмонтас (ОП. в таблицах и схемах)</a:t>
            </a:r>
          </a:p>
        </p:txBody>
      </p:sp>
      <p:sp>
        <p:nvSpPr>
          <p:cNvPr id="440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A477461-3F9C-428B-B251-337024732E6C}" type="slidenum">
              <a:rPr lang="ru-RU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Взято из Крысько В. Г. </a:t>
            </a:r>
          </a:p>
          <a:p>
            <a:pPr>
              <a:spcBef>
                <a:spcPct val="0"/>
              </a:spcBef>
            </a:pPr>
            <a:r>
              <a:rPr lang="ru-RU" smtClean="0"/>
              <a:t>Психология и педагогика в схемах и таблицах. — Мн.: Харвест, 1999. — 384 с. — (Библиотека практической пси­хологии). </a:t>
            </a:r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084E547-638A-4759-A15D-2C97ACDFEEAC}" type="slidenum">
              <a:rPr lang="ru-RU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Крысько В. Г. </a:t>
            </a:r>
          </a:p>
          <a:p>
            <a:pPr>
              <a:spcBef>
                <a:spcPct val="0"/>
              </a:spcBef>
            </a:pPr>
            <a:r>
              <a:rPr lang="ru-RU" smtClean="0"/>
              <a:t>Психология и педагогика в схемах и таблицах. — Мн.: Харвест, 1999. — 384 с. — (Библиотека практической пси­хологии). </a:t>
            </a:r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8374D02-880E-400E-920F-5DD57DA7864B}" type="slidenum">
              <a:rPr lang="ru-RU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Крысько В. Г. </a:t>
            </a:r>
          </a:p>
          <a:p>
            <a:pPr>
              <a:spcBef>
                <a:spcPct val="0"/>
              </a:spcBef>
            </a:pPr>
            <a:r>
              <a:rPr lang="ru-RU" smtClean="0"/>
              <a:t>Психология и педагогика в схемах и таблицах. — Мн.: Харвест, 1999. — 384 с. — (Библиотека практической пси­хологии). </a:t>
            </a:r>
          </a:p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71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9AED148-CFF3-44DE-9B5A-9319DD2C665E}" type="slidenum">
              <a:rPr lang="ru-RU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dirty="0" smtClean="0"/>
              <a:t>О.А. </a:t>
            </a:r>
            <a:r>
              <a:rPr lang="ru-RU" dirty="0" err="1" smtClean="0"/>
              <a:t>Кондашихина</a:t>
            </a:r>
            <a:r>
              <a:rPr lang="ru-RU" dirty="0" smtClean="0"/>
              <a:t> «Дифференциальная психология»</a:t>
            </a:r>
          </a:p>
        </p:txBody>
      </p:sp>
      <p:sp>
        <p:nvSpPr>
          <p:cNvPr id="481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149D6A4-B663-4ABD-8D57-BDFF8ED313DE}" type="slidenum">
              <a:rPr lang="ru-RU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91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7269967-6258-4922-8DF5-53DA263E7A8C}" type="slidenum">
              <a:rPr lang="ru-RU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Rounded Rectangle 7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12"/>
          <p:cNvSpPr/>
          <p:nvPr/>
        </p:nvSpPr>
        <p:spPr>
          <a:xfrm>
            <a:off x="7712075" y="3136900"/>
            <a:ext cx="911225" cy="2074863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13"/>
          <p:cNvSpPr/>
          <p:nvPr/>
        </p:nvSpPr>
        <p:spPr>
          <a:xfrm>
            <a:off x="446088" y="3055938"/>
            <a:ext cx="6946900" cy="2244725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10"/>
          <p:cNvSpPr/>
          <p:nvPr/>
        </p:nvSpPr>
        <p:spPr>
          <a:xfrm>
            <a:off x="541338" y="4559300"/>
            <a:ext cx="6756400" cy="66357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9"/>
          <p:cNvSpPr/>
          <p:nvPr/>
        </p:nvSpPr>
        <p:spPr>
          <a:xfrm>
            <a:off x="539750" y="3140075"/>
            <a:ext cx="6759575" cy="207645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10213E-2F49-4AD4-8868-FA225C71A032}" type="datetimeFigureOut">
              <a:rPr lang="ru-RU"/>
              <a:pPr>
                <a:defRPr/>
              </a:pPr>
              <a:t>09.01.2022</a:t>
            </a:fld>
            <a:endParaRPr lang="ru-RU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688" y="4625975"/>
            <a:ext cx="762000" cy="457200"/>
          </a:xfrm>
        </p:spPr>
        <p:txBody>
          <a:bodyPr/>
          <a:lstStyle>
            <a:lvl1pPr algn="ctr">
              <a:defRPr sz="2800" smtClean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8F929FE3-C5B7-4937-A4B2-7EC1F64547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1078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B02503-79EC-489D-B19F-3ABB95D74DB6}" type="datetimeFigureOut">
              <a:rPr lang="ru-RU"/>
              <a:pPr>
                <a:defRPr/>
              </a:pPr>
              <a:t>09.01.2022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10E76C-2948-4001-A57A-F530D6AAED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781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Rounded Rectangle 7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15"/>
          <p:cNvSpPr/>
          <p:nvPr/>
        </p:nvSpPr>
        <p:spPr>
          <a:xfrm>
            <a:off x="568325" y="3048000"/>
            <a:ext cx="8032750" cy="2244725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14"/>
          <p:cNvSpPr/>
          <p:nvPr/>
        </p:nvSpPr>
        <p:spPr>
          <a:xfrm>
            <a:off x="676275" y="4541838"/>
            <a:ext cx="7816850" cy="66357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13"/>
          <p:cNvSpPr/>
          <p:nvPr/>
        </p:nvSpPr>
        <p:spPr>
          <a:xfrm>
            <a:off x="676275" y="3124200"/>
            <a:ext cx="7816850" cy="2078038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2B2709-901C-4EB9-A48D-9E2278F31F03}" type="datetimeFigureOut">
              <a:rPr lang="ru-RU"/>
              <a:pPr>
                <a:defRPr/>
              </a:pPr>
              <a:t>09.01.2022</a:t>
            </a:fld>
            <a:endParaRPr lang="ru-RU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03A939-E71D-4B1A-86F5-9D59397A7E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049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8EFF72-32DA-4EE7-BD7D-A2978983DE39}" type="datetimeFigureOut">
              <a:rPr lang="ru-RU"/>
              <a:pPr>
                <a:defRPr/>
              </a:pPr>
              <a:t>09.01.2022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EABE20-E9ED-493C-88A8-931CDDA6AF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044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0DB4F-BE21-4A12-A4B0-9BE88F45F45D}" type="datetimeFigureOut">
              <a:rPr lang="ru-RU"/>
              <a:pPr>
                <a:defRPr/>
              </a:pPr>
              <a:t>09.01.2022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2F1D91-0710-4379-AC0D-9CF4C7E280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8854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73E2F-F9C1-4A2D-A331-F2DFE7776BF7}" type="datetimeFigureOut">
              <a:rPr lang="ru-RU"/>
              <a:pPr>
                <a:defRPr/>
              </a:pPr>
              <a:t>09.01.2022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B0F3B-1D29-44A0-AA7D-B200F43776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1852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3" name="Rounded Rectangle 10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A77C4-7F21-4A75-8C26-C751D688B478}" type="datetimeFigureOut">
              <a:rPr lang="ru-RU"/>
              <a:pPr>
                <a:defRPr/>
              </a:pPr>
              <a:t>09.01.2022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95D840-2277-41A5-A192-25A9F9531C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043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6" name="Rounded Rectangle 11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9"/>
          <p:cNvSpPr/>
          <p:nvPr/>
        </p:nvSpPr>
        <p:spPr>
          <a:xfrm>
            <a:off x="676275" y="1643063"/>
            <a:ext cx="2484438" cy="3233737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/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DC06DB-909F-4C88-881F-FB24662D598E}" type="datetimeFigureOut">
              <a:rPr lang="ru-RU"/>
              <a:pPr>
                <a:defRPr/>
              </a:pPr>
              <a:t>09.01.2022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65C9F-B47D-42BA-8304-A97E21E019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441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6" name="Rounded Rectangle 8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11"/>
          <p:cNvSpPr/>
          <p:nvPr/>
        </p:nvSpPr>
        <p:spPr>
          <a:xfrm>
            <a:off x="762000" y="5029200"/>
            <a:ext cx="7600950" cy="1203325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12"/>
          <p:cNvSpPr/>
          <p:nvPr/>
        </p:nvSpPr>
        <p:spPr>
          <a:xfrm>
            <a:off x="914400" y="5638800"/>
            <a:ext cx="7327900" cy="452438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10"/>
          <p:cNvSpPr/>
          <p:nvPr/>
        </p:nvSpPr>
        <p:spPr>
          <a:xfrm>
            <a:off x="604838" y="5075238"/>
            <a:ext cx="7947025" cy="1096962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4C6483-249C-4810-A2CB-825E4CE75EB7}" type="datetimeFigureOut">
              <a:rPr lang="ru-RU"/>
              <a:pPr>
                <a:defRPr/>
              </a:pPr>
              <a:t>09.01.2022</a:t>
            </a:fld>
            <a:endParaRPr lang="ru-RU"/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1D752B-5C5E-46C2-A697-13B8FA0202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0013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99604-180A-477F-937A-6712D539DCB5}" type="datetimeFigureOut">
              <a:rPr lang="ru-RU"/>
              <a:pPr>
                <a:defRPr/>
              </a:pPr>
              <a:t>09.01.2022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E692FF-A289-4ADB-A16F-D22D4DDD78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4183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6861175" y="228600"/>
            <a:ext cx="1860550" cy="6122988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6954838" y="350838"/>
            <a:ext cx="1673225" cy="5876925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C861D-1FFF-4A18-B57C-706BF3896553}" type="datetimeFigureOut">
              <a:rPr lang="ru-RU"/>
              <a:pPr>
                <a:defRPr/>
              </a:pPr>
              <a:t>09.01.2022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CD9AA0-7A6E-4D7B-B7F2-9F8B635822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1689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52600"/>
            <a:ext cx="8229600" cy="437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4A82689-CCC3-46CF-8B28-A1C9A7CF468B}" type="datetimeFigureOut">
              <a:rPr lang="ru-RU"/>
              <a:pPr>
                <a:defRPr/>
              </a:pPr>
              <a:t>09.01.2022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32BCF5D-5D22-4AA3-B58F-13B1914EFF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73063" y="373063"/>
            <a:ext cx="8380412" cy="1117600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5450" y="407988"/>
            <a:ext cx="8261350" cy="1039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0" r:id="rId2"/>
    <p:sldLayoutId id="2147483696" r:id="rId3"/>
    <p:sldLayoutId id="2147483691" r:id="rId4"/>
    <p:sldLayoutId id="2147483692" r:id="rId5"/>
    <p:sldLayoutId id="2147483693" r:id="rId6"/>
    <p:sldLayoutId id="2147483697" r:id="rId7"/>
    <p:sldLayoutId id="2147483698" r:id="rId8"/>
    <p:sldLayoutId id="2147483699" r:id="rId9"/>
    <p:sldLayoutId id="2147483694" r:id="rId10"/>
    <p:sldLayoutId id="214748370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3500" kern="1200" cap="all">
          <a:solidFill>
            <a:srgbClr val="6B7D7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9pPr>
    </p:titleStyle>
    <p:bodyStyle>
      <a:lvl1pPr marL="3429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39763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rtl="0" fontAlgn="base">
        <a:spcBef>
          <a:spcPct val="20000"/>
        </a:spcBef>
        <a:spcAft>
          <a:spcPct val="0"/>
        </a:spcAft>
        <a:buClr>
          <a:srgbClr val="B5AE53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3pPr>
      <a:lvl4pPr marL="1279525" indent="-228600" algn="l" rtl="0" fontAlgn="base">
        <a:spcBef>
          <a:spcPct val="20000"/>
        </a:spcBef>
        <a:spcAft>
          <a:spcPct val="0"/>
        </a:spcAft>
        <a:buClr>
          <a:srgbClr val="848058"/>
        </a:buClr>
        <a:buFont typeface="Arial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163" indent="-228600" algn="l" rtl="0" fontAlgn="base">
        <a:spcBef>
          <a:spcPct val="20000"/>
        </a:spcBef>
        <a:spcAft>
          <a:spcPct val="0"/>
        </a:spcAft>
        <a:buClr>
          <a:srgbClr val="E8B54D"/>
        </a:buClr>
        <a:buFont typeface="Arial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slide" Target="slide21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0.xml"/><Relationship Id="rId4" Type="http://schemas.openxmlformats.org/officeDocument/2006/relationships/slide" Target="slide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38" y="4648200"/>
            <a:ext cx="6553200" cy="45720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1050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1050" dirty="0">
              <a:solidFill>
                <a:schemeClr val="accent1">
                  <a:lumMod val="75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105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4838" y="3227388"/>
            <a:ext cx="6629400" cy="12192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Темперамент</a:t>
            </a:r>
            <a:endParaRPr lang="ru-RU" dirty="0"/>
          </a:p>
        </p:txBody>
      </p:sp>
      <p:sp>
        <p:nvSpPr>
          <p:cNvPr id="8196" name="Title 1"/>
          <p:cNvSpPr txBox="1">
            <a:spLocks/>
          </p:cNvSpPr>
          <p:nvPr/>
        </p:nvSpPr>
        <p:spPr bwMode="auto">
          <a:xfrm>
            <a:off x="457200" y="1433513"/>
            <a:ext cx="83058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ru-RU" sz="4400">
                <a:latin typeface="Book Antiqua" pitchFamily="18" charset="0"/>
              </a:rPr>
              <a:t/>
            </a:r>
            <a:br>
              <a:rPr lang="ru-RU" sz="4400">
                <a:latin typeface="Book Antiqua" pitchFamily="18" charset="0"/>
              </a:rPr>
            </a:br>
            <a:endParaRPr lang="ru-RU" sz="4400">
              <a:latin typeface="Book Antiqua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24525" y="3175"/>
            <a:ext cx="5157787" cy="685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600" y="3200400"/>
            <a:ext cx="7696200" cy="12954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mtClean="0"/>
              <a:t>Определение темперамента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36600" y="4606925"/>
            <a:ext cx="7696200" cy="523875"/>
          </a:xfrm>
        </p:spPr>
        <p:txBody>
          <a:bodyPr rtlCol="0"/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5450" y="407988"/>
            <a:ext cx="8261350" cy="10398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Темперамент - это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25450" y="1719263"/>
            <a:ext cx="4038600" cy="4406900"/>
          </a:xfrm>
        </p:spPr>
        <p:txBody>
          <a:bodyPr rtlCol="0">
            <a:normAutofit fontScale="92500" lnSpcReduction="10000"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i="1" dirty="0" smtClean="0"/>
              <a:t>совокупность формальных и относительно устойчивых характеристик поведения, проявляющихся в энергетическом  уровне поведения и  во  временных параметрах реакций</a:t>
            </a:r>
            <a:r>
              <a:rPr lang="ru-RU" dirty="0" smtClean="0"/>
              <a:t>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pic>
        <p:nvPicPr>
          <p:cNvPr id="9" name="Picture 2" descr="http://www.ae-info.org/attach/User/Strelau_Jan/strelau_jan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978" y="1836443"/>
            <a:ext cx="3314239" cy="3752797"/>
          </a:xfr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11269" name="TextBox 6"/>
          <p:cNvSpPr txBox="1">
            <a:spLocks noChangeArrowheads="1"/>
          </p:cNvSpPr>
          <p:nvPr/>
        </p:nvSpPr>
        <p:spPr bwMode="auto">
          <a:xfrm>
            <a:off x="5508625" y="5703888"/>
            <a:ext cx="30241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ru-RU" b="1"/>
              <a:t>Ян Стреляу (</a:t>
            </a:r>
            <a:r>
              <a:rPr lang="en-US" b="1"/>
              <a:t>Strelau, Jan)</a:t>
            </a:r>
            <a:r>
              <a:rPr lang="ru-RU" b="1"/>
              <a:t/>
            </a:r>
            <a:br>
              <a:rPr lang="ru-RU" b="1"/>
            </a:br>
            <a:r>
              <a:rPr lang="ru-RU"/>
              <a:t>(Род.: 1931)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5450" y="407988"/>
            <a:ext cx="8261350" cy="10398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Темперамент - это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25450" y="1719263"/>
            <a:ext cx="4038600" cy="4406900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i="1" dirty="0" smtClean="0">
                <a:latin typeface="Constantia" pitchFamily="18" charset="0"/>
              </a:rPr>
              <a:t>самая общая характеристика каждого отдельного человека, самая основная характеристика его  нервной системы, а эта последняя кладет ту или другую печать на всю деятельность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pic>
        <p:nvPicPr>
          <p:cNvPr id="10" name="Picture 2" descr="http://www.nobeliat.ru/gallery/1904/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790" y="1772816"/>
            <a:ext cx="2884964" cy="3821145"/>
          </a:xfr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12293" name="TextBox 6"/>
          <p:cNvSpPr txBox="1">
            <a:spLocks noChangeArrowheads="1"/>
          </p:cNvSpPr>
          <p:nvPr/>
        </p:nvSpPr>
        <p:spPr bwMode="auto">
          <a:xfrm>
            <a:off x="5508625" y="573087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ru-RU" b="1"/>
              <a:t>Иван</a:t>
            </a:r>
            <a:r>
              <a:rPr lang="ru-RU"/>
              <a:t> </a:t>
            </a:r>
            <a:r>
              <a:rPr lang="ru-RU" b="1"/>
              <a:t>Петрович</a:t>
            </a:r>
            <a:r>
              <a:rPr lang="ru-RU"/>
              <a:t> </a:t>
            </a:r>
            <a:r>
              <a:rPr lang="ru-RU" b="1"/>
              <a:t>Павлов</a:t>
            </a:r>
          </a:p>
          <a:p>
            <a:pPr algn="ctr"/>
            <a:r>
              <a:rPr lang="ru-RU"/>
              <a:t>(1849-1936)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5450" y="407988"/>
            <a:ext cx="8261350" cy="10398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Темперамент - это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315" name="Объект 2"/>
          <p:cNvSpPr>
            <a:spLocks noGrp="1"/>
          </p:cNvSpPr>
          <p:nvPr>
            <p:ph sz="half" idx="1"/>
          </p:nvPr>
        </p:nvSpPr>
        <p:spPr>
          <a:xfrm>
            <a:off x="425450" y="1719263"/>
            <a:ext cx="4038600" cy="4406900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ru-RU" i="1" smtClean="0">
                <a:latin typeface="Constantia" pitchFamily="18" charset="0"/>
              </a:rPr>
              <a:t>Это динамическая характеристика психической деятельности индивида</a:t>
            </a:r>
            <a:endParaRPr lang="ru-RU" smtClean="0"/>
          </a:p>
        </p:txBody>
      </p:sp>
      <p:sp>
        <p:nvSpPr>
          <p:cNvPr id="13316" name="TextBox 6"/>
          <p:cNvSpPr txBox="1">
            <a:spLocks noChangeArrowheads="1"/>
          </p:cNvSpPr>
          <p:nvPr/>
        </p:nvSpPr>
        <p:spPr bwMode="auto">
          <a:xfrm>
            <a:off x="5003800" y="5876925"/>
            <a:ext cx="367188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ru-RU" sz="1600" b="1"/>
              <a:t>Сергей</a:t>
            </a:r>
            <a:r>
              <a:rPr lang="ru-RU" sz="1600"/>
              <a:t> </a:t>
            </a:r>
            <a:r>
              <a:rPr lang="ru-RU" sz="1600" b="1"/>
              <a:t>Леонидович</a:t>
            </a:r>
            <a:r>
              <a:rPr lang="ru-RU" sz="1600"/>
              <a:t> </a:t>
            </a:r>
            <a:r>
              <a:rPr lang="ru-RU" sz="1600" b="1"/>
              <a:t>Рубинштейн</a:t>
            </a:r>
            <a:r>
              <a:rPr lang="ru-RU" sz="1600"/>
              <a:t> </a:t>
            </a:r>
          </a:p>
          <a:p>
            <a:pPr algn="ctr"/>
            <a:r>
              <a:rPr lang="ru-RU" sz="1600"/>
              <a:t>(1889—1960)</a:t>
            </a:r>
          </a:p>
        </p:txBody>
      </p:sp>
      <p:pic>
        <p:nvPicPr>
          <p:cNvPr id="4110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8618" y="1805899"/>
            <a:ext cx="2723268" cy="38871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5450" y="407988"/>
            <a:ext cx="8261350" cy="10398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Темперамент - это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25450" y="1719263"/>
            <a:ext cx="4038600" cy="4406900"/>
          </a:xfrm>
        </p:spPr>
        <p:txBody>
          <a:bodyPr rtlCol="0">
            <a:normAutofit fontScale="92500" lnSpcReduction="10000"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i="1" dirty="0" smtClean="0">
                <a:latin typeface="Constantia" pitchFamily="18" charset="0"/>
              </a:rPr>
              <a:t>Характерная для данного человека совокупность психических особенностей, связанных с эмоциональной возбудимостью, то есть быстротой возникновения чувств, с одной стороны, и силой их – с другой. </a:t>
            </a:r>
            <a:endParaRPr lang="ru-RU" dirty="0"/>
          </a:p>
        </p:txBody>
      </p:sp>
      <p:sp>
        <p:nvSpPr>
          <p:cNvPr id="14340" name="TextBox 6"/>
          <p:cNvSpPr txBox="1">
            <a:spLocks noChangeArrowheads="1"/>
          </p:cNvSpPr>
          <p:nvPr/>
        </p:nvSpPr>
        <p:spPr bwMode="auto">
          <a:xfrm>
            <a:off x="5429250" y="5805488"/>
            <a:ext cx="30241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ru-RU" sz="1600"/>
              <a:t> </a:t>
            </a:r>
            <a:r>
              <a:rPr lang="ru-RU" sz="1600" b="1"/>
              <a:t>Борис</a:t>
            </a:r>
            <a:r>
              <a:rPr lang="ru-RU" sz="1600"/>
              <a:t> </a:t>
            </a:r>
            <a:r>
              <a:rPr lang="ru-RU" sz="1600" b="1"/>
              <a:t>Михайлович</a:t>
            </a:r>
            <a:r>
              <a:rPr lang="ru-RU" sz="1600"/>
              <a:t> </a:t>
            </a:r>
            <a:r>
              <a:rPr lang="ru-RU" sz="1600" b="1"/>
              <a:t>Теплов</a:t>
            </a:r>
          </a:p>
          <a:p>
            <a:pPr algn="ctr"/>
            <a:r>
              <a:rPr lang="ru-RU" sz="1600"/>
              <a:t>(1896-1965)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8930" y="1760694"/>
            <a:ext cx="3035915" cy="39427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Критерии темперамента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aseline="-25000" dirty="0"/>
              <a:t>Не зависит от содержания деятельности и поведения, т. е. </a:t>
            </a:r>
            <a:r>
              <a:rPr lang="ru-RU" baseline="-25000" dirty="0" smtClean="0"/>
              <a:t>отражает формальный </a:t>
            </a:r>
            <a:r>
              <a:rPr lang="ru-RU" baseline="-25000" dirty="0"/>
              <a:t>аспект деятельности и поведения (является </a:t>
            </a:r>
            <a:r>
              <a:rPr lang="ru-RU" baseline="-25000" dirty="0" smtClean="0"/>
              <a:t>независимым </a:t>
            </a:r>
            <a:r>
              <a:rPr lang="ru-RU" baseline="-25000" dirty="0"/>
              <a:t>от смысла, мотива, цели и т. д</a:t>
            </a:r>
            <a:r>
              <a:rPr lang="ru-RU" baseline="-25000" dirty="0" smtClean="0"/>
              <a:t>.)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baseline="-250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aseline="-25000" dirty="0" smtClean="0"/>
              <a:t>Характеризует </a:t>
            </a:r>
            <a:r>
              <a:rPr lang="ru-RU" baseline="-25000" dirty="0"/>
              <a:t>меру динамического (энергетического) напряжения и </a:t>
            </a:r>
            <a:r>
              <a:rPr lang="ru-RU" baseline="-25000" dirty="0" smtClean="0"/>
              <a:t>отношения </a:t>
            </a:r>
            <a:r>
              <a:rPr lang="ru-RU" baseline="-25000" dirty="0"/>
              <a:t>человека к миру, людям, себе, </a:t>
            </a:r>
            <a:r>
              <a:rPr lang="ru-RU" baseline="-25000" dirty="0" smtClean="0"/>
              <a:t>деятельности.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baseline="-250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aseline="-25000" dirty="0" smtClean="0"/>
              <a:t>Универсально </a:t>
            </a:r>
            <a:r>
              <a:rPr lang="ru-RU" baseline="-25000" dirty="0"/>
              <a:t>и проявляется во всех сферах деятельности и </a:t>
            </a:r>
            <a:r>
              <a:rPr lang="ru-RU" baseline="-25000" dirty="0" smtClean="0"/>
              <a:t>жизнедеятельности.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baseline="-250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aseline="-25000" dirty="0"/>
              <a:t>Рано проявляется в </a:t>
            </a:r>
            <a:r>
              <a:rPr lang="ru-RU" baseline="-25000" dirty="0" smtClean="0"/>
              <a:t>детстве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baseline="-250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aseline="-25000" dirty="0" smtClean="0"/>
              <a:t>Устойчиво </a:t>
            </a:r>
            <a:r>
              <a:rPr lang="ru-RU" baseline="-25000" dirty="0"/>
              <a:t>в течение длительного периода жизни </a:t>
            </a:r>
            <a:r>
              <a:rPr lang="ru-RU" baseline="-25000" dirty="0" smtClean="0"/>
              <a:t>человека.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baseline="-250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aseline="-25000" dirty="0" smtClean="0"/>
              <a:t>Высоко </a:t>
            </a:r>
            <a:r>
              <a:rPr lang="ru-RU" baseline="-25000" dirty="0"/>
              <a:t>коррелирует со свойствами нервной системы и свойствами других биологических подсистем (гуморальной, телесной и т. д</a:t>
            </a:r>
            <a:r>
              <a:rPr lang="ru-RU" baseline="-25000" dirty="0" smtClean="0"/>
              <a:t>.)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baseline="-250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aseline="-25000" dirty="0"/>
              <a:t>Является </a:t>
            </a:r>
            <a:r>
              <a:rPr lang="ru-RU" baseline="-25000" dirty="0" smtClean="0"/>
              <a:t>наследуемым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Факторы развития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темперамента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387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наследственность</a:t>
            </a:r>
          </a:p>
          <a:p>
            <a:r>
              <a:rPr lang="ru-RU" dirty="0" smtClean="0"/>
              <a:t>общий режим жизни</a:t>
            </a:r>
          </a:p>
          <a:p>
            <a:r>
              <a:rPr lang="ru-RU" dirty="0" smtClean="0"/>
              <a:t>тренированность</a:t>
            </a:r>
          </a:p>
          <a:p>
            <a:r>
              <a:rPr lang="ru-RU" dirty="0" smtClean="0"/>
              <a:t>гигиена и питание</a:t>
            </a:r>
          </a:p>
          <a:p>
            <a:r>
              <a:rPr lang="ru-RU" dirty="0" err="1" smtClean="0"/>
              <a:t>фармокология</a:t>
            </a:r>
            <a:endParaRPr lang="ru-RU" dirty="0" smtClean="0"/>
          </a:p>
        </p:txBody>
      </p:sp>
      <p:pic>
        <p:nvPicPr>
          <p:cNvPr id="16388" name="Picture 4" descr="https://consulter.org/images/cms/data/News/chelovecheskie_emoci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80" b="100000" l="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239429"/>
            <a:ext cx="5558663" cy="260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2" descr="http://www.eticaret.com/wp-content/uploads/2014/10/Anti-SEO-nedir-zarar%C4%B1-ve-%C3%A7areleri-nelerdi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36" b="100000" l="14271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53" y="4581128"/>
            <a:ext cx="3276657" cy="2290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600" y="3200400"/>
            <a:ext cx="7696200" cy="12954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mtClean="0"/>
              <a:t>Теории темперамента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36600" y="4606925"/>
            <a:ext cx="7696200" cy="523875"/>
          </a:xfrm>
        </p:spPr>
        <p:txBody>
          <a:bodyPr rtlCol="0"/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5450" y="407988"/>
            <a:ext cx="8261350" cy="10398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Гуморальная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теория</a:t>
            </a:r>
          </a:p>
        </p:txBody>
      </p:sp>
      <p:pic>
        <p:nvPicPr>
          <p:cNvPr id="6154" name="Picture 10" descr="http://f.internetara.com/onbellek/13/04/20/iuuq_NV_00pme_SL_sdqmpoepo_SL_bd_SL_vl0ijtupsz_NK_ifsjubhf0fyijcjujpot0Qbtu_NK_fyijcjujpot0Sfdjqft_NK_gps_NK_Ifbmui0jogmvfodft0QvcmjtijohJnbhft0Hbmfo_SL_kqh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793" y="1844825"/>
            <a:ext cx="3113087" cy="4419640"/>
          </a:xfr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6150" name="Picture 6" descr="http://liberty-rb.ru/images/Tamara/nasmork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9592" y="1844824"/>
            <a:ext cx="3024336" cy="4333556"/>
          </a:xfr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18437" name="TextBox 2"/>
          <p:cNvSpPr txBox="1">
            <a:spLocks noChangeArrowheads="1"/>
          </p:cNvSpPr>
          <p:nvPr/>
        </p:nvSpPr>
        <p:spPr bwMode="auto">
          <a:xfrm>
            <a:off x="1042988" y="6308725"/>
            <a:ext cx="24796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ru-RU"/>
              <a:t>Гиппократ (</a:t>
            </a:r>
            <a:r>
              <a:rPr lang="en-US"/>
              <a:t>V </a:t>
            </a:r>
            <a:r>
              <a:rPr lang="ru-RU"/>
              <a:t>в. до н. э.)</a:t>
            </a:r>
          </a:p>
        </p:txBody>
      </p:sp>
      <p:sp>
        <p:nvSpPr>
          <p:cNvPr id="18438" name="TextBox 5"/>
          <p:cNvSpPr txBox="1">
            <a:spLocks noChangeArrowheads="1"/>
          </p:cNvSpPr>
          <p:nvPr/>
        </p:nvSpPr>
        <p:spPr bwMode="auto">
          <a:xfrm>
            <a:off x="6142038" y="6308725"/>
            <a:ext cx="1701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ru-RU"/>
              <a:t>Гален</a:t>
            </a:r>
            <a:r>
              <a:rPr lang="en-US"/>
              <a:t> </a:t>
            </a:r>
            <a:r>
              <a:rPr lang="ru-RU"/>
              <a:t>(</a:t>
            </a:r>
            <a:r>
              <a:rPr lang="en-US"/>
              <a:t>131-216</a:t>
            </a:r>
            <a:r>
              <a:rPr lang="ru-RU"/>
              <a:t>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Гуморальная теория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От латинского </a:t>
            </a:r>
            <a:r>
              <a:rPr lang="en-US" dirty="0" smtClean="0"/>
              <a:t>humor – </a:t>
            </a:r>
            <a:r>
              <a:rPr lang="ru-RU" dirty="0" smtClean="0"/>
              <a:t>«жидкость»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греч. </a:t>
            </a:r>
            <a:r>
              <a:rPr lang="ru-RU" dirty="0" err="1"/>
              <a:t>chole</a:t>
            </a:r>
            <a:r>
              <a:rPr lang="ru-RU" dirty="0"/>
              <a:t> </a:t>
            </a:r>
            <a:r>
              <a:rPr lang="ru-RU" dirty="0" smtClean="0"/>
              <a:t>—  </a:t>
            </a:r>
            <a:r>
              <a:rPr lang="ru-RU" dirty="0"/>
              <a:t>желчь, </a:t>
            </a:r>
            <a:r>
              <a:rPr lang="ru-RU" dirty="0" smtClean="0"/>
              <a:t>яд. Преобладание </a:t>
            </a:r>
            <a:r>
              <a:rPr lang="ru-RU" dirty="0"/>
              <a:t>жёлтой желчи делает человека импульсивным, «горячим» — </a:t>
            </a:r>
            <a:r>
              <a:rPr lang="ru-RU" dirty="0">
                <a:hlinkClick r:id="rId2" action="ppaction://hlinksldjump" tooltip="Статья: Холерик"/>
              </a:rPr>
              <a:t>холериком</a:t>
            </a:r>
            <a:r>
              <a:rPr lang="ru-RU" dirty="0"/>
              <a:t> </a:t>
            </a:r>
            <a:r>
              <a:rPr lang="ru-RU" dirty="0" smtClean="0"/>
              <a:t>.</a:t>
            </a:r>
          </a:p>
          <a:p>
            <a:pPr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  <a:p>
            <a:pPr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err="1"/>
              <a:t>герч</a:t>
            </a:r>
            <a:r>
              <a:rPr lang="ru-RU" dirty="0"/>
              <a:t>. </a:t>
            </a:r>
            <a:r>
              <a:rPr lang="ru-RU" dirty="0" err="1"/>
              <a:t>phlegma</a:t>
            </a:r>
            <a:r>
              <a:rPr lang="ru-RU" dirty="0"/>
              <a:t> — слизь, </a:t>
            </a:r>
            <a:r>
              <a:rPr lang="ru-RU" dirty="0" smtClean="0"/>
              <a:t>мокрота. Преобладание </a:t>
            </a:r>
            <a:r>
              <a:rPr lang="ru-RU" dirty="0"/>
              <a:t>лимфы делает человека спокойным и медлительным — </a:t>
            </a:r>
            <a:r>
              <a:rPr lang="ru-RU" dirty="0">
                <a:hlinkClick r:id="rId3" action="ppaction://hlinksldjump" tooltip="Статья: Флегматик"/>
              </a:rPr>
              <a:t>флегматиком</a:t>
            </a:r>
            <a:r>
              <a:rPr lang="ru-RU" dirty="0"/>
              <a:t> </a:t>
            </a:r>
            <a:r>
              <a:rPr lang="ru-RU" dirty="0" smtClean="0"/>
              <a:t>.</a:t>
            </a:r>
          </a:p>
          <a:p>
            <a:pPr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  <a:p>
            <a:pPr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лат. </a:t>
            </a:r>
            <a:r>
              <a:rPr lang="ru-RU" dirty="0" err="1"/>
              <a:t>sanguis</a:t>
            </a:r>
            <a:r>
              <a:rPr lang="ru-RU" dirty="0"/>
              <a:t> — </a:t>
            </a:r>
            <a:r>
              <a:rPr lang="ru-RU" dirty="0" smtClean="0"/>
              <a:t>кровь. Преобладание </a:t>
            </a:r>
            <a:r>
              <a:rPr lang="ru-RU" dirty="0"/>
              <a:t>крови делает человека подвижным и весёлым — </a:t>
            </a:r>
            <a:r>
              <a:rPr lang="ru-RU" dirty="0">
                <a:hlinkClick r:id="rId4" action="ppaction://hlinksldjump" tooltip="Статья: Сангвиник"/>
              </a:rPr>
              <a:t>сангвиником</a:t>
            </a:r>
            <a:r>
              <a:rPr lang="ru-RU" dirty="0"/>
              <a:t> </a:t>
            </a:r>
            <a:r>
              <a:rPr lang="ru-RU" dirty="0" smtClean="0"/>
              <a:t>.</a:t>
            </a:r>
          </a:p>
          <a:p>
            <a:pPr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  <a:p>
            <a:pPr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от греч. </a:t>
            </a:r>
            <a:r>
              <a:rPr lang="ru-RU" dirty="0" err="1"/>
              <a:t>melas</a:t>
            </a:r>
            <a:r>
              <a:rPr lang="ru-RU" dirty="0"/>
              <a:t> </a:t>
            </a:r>
            <a:r>
              <a:rPr lang="ru-RU" dirty="0" err="1"/>
              <a:t>chole</a:t>
            </a:r>
            <a:r>
              <a:rPr lang="ru-RU" dirty="0"/>
              <a:t> — черная желчь</a:t>
            </a:r>
            <a:r>
              <a:rPr lang="ru-RU" dirty="0" smtClean="0"/>
              <a:t>. Преобладание </a:t>
            </a:r>
            <a:r>
              <a:rPr lang="ru-RU" dirty="0"/>
              <a:t>чёрной желчи делает человека грустным и боязливым —</a:t>
            </a:r>
            <a:r>
              <a:rPr lang="ru-RU" dirty="0" smtClean="0">
                <a:hlinkClick r:id="rId5" action="ppaction://hlinksldjump" tooltip="Статья: Меланхолик"/>
              </a:rPr>
              <a:t>меланхоликом</a:t>
            </a:r>
            <a:r>
              <a:rPr lang="ru-RU" dirty="0" smtClean="0"/>
              <a:t>.</a:t>
            </a:r>
            <a:endParaRPr lang="ru-RU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5450" y="407988"/>
            <a:ext cx="8261350" cy="103981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Конституциональная теория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483" name="Текст 2"/>
          <p:cNvSpPr>
            <a:spLocks noGrp="1"/>
          </p:cNvSpPr>
          <p:nvPr>
            <p:ph type="body" idx="1"/>
          </p:nvPr>
        </p:nvSpPr>
        <p:spPr>
          <a:xfrm>
            <a:off x="425450" y="1722438"/>
            <a:ext cx="4040188" cy="639762"/>
          </a:xfrm>
        </p:spPr>
        <p:txBody>
          <a:bodyPr/>
          <a:lstStyle/>
          <a:p>
            <a:r>
              <a:rPr lang="ru-RU" sz="1600" smtClean="0"/>
              <a:t>Эрнст Кречмер </a:t>
            </a:r>
          </a:p>
          <a:p>
            <a:r>
              <a:rPr lang="ru-RU" sz="1600" smtClean="0"/>
              <a:t>(</a:t>
            </a:r>
            <a:r>
              <a:rPr lang="en-US" sz="1600" smtClean="0"/>
              <a:t>Ernst Kretschmer, 1888-1964</a:t>
            </a:r>
            <a:r>
              <a:rPr lang="ru-RU" sz="1600" smtClean="0"/>
              <a:t>)</a:t>
            </a:r>
          </a:p>
        </p:txBody>
      </p:sp>
      <p:pic>
        <p:nvPicPr>
          <p:cNvPr id="1026" name="Picture 2" descr="http://guoz.te.ua/images/1/5/1888-ernst-kretschmer_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5616" y="2564904"/>
            <a:ext cx="2403326" cy="3725156"/>
          </a:xfr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2048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sz="1600" smtClean="0"/>
              <a:t>Уильям</a:t>
            </a:r>
            <a:r>
              <a:rPr lang="ru-RU" sz="1600" b="0" smtClean="0"/>
              <a:t> </a:t>
            </a:r>
            <a:r>
              <a:rPr lang="ru-RU" sz="1600" smtClean="0"/>
              <a:t>Герберт</a:t>
            </a:r>
            <a:r>
              <a:rPr lang="ru-RU" sz="1600" b="0" smtClean="0"/>
              <a:t> </a:t>
            </a:r>
            <a:r>
              <a:rPr lang="ru-RU" sz="1600" smtClean="0"/>
              <a:t>Шелдон</a:t>
            </a:r>
            <a:r>
              <a:rPr lang="ru-RU" sz="1600" b="0" smtClean="0"/>
              <a:t> </a:t>
            </a:r>
          </a:p>
          <a:p>
            <a:r>
              <a:rPr lang="ru-RU" sz="1600" smtClean="0"/>
              <a:t>(</a:t>
            </a:r>
            <a:r>
              <a:rPr lang="en-US" sz="1600" smtClean="0"/>
              <a:t>William Herbert Sheldon</a:t>
            </a:r>
            <a:r>
              <a:rPr lang="ru-RU" sz="1600" smtClean="0"/>
              <a:t>,</a:t>
            </a:r>
            <a:r>
              <a:rPr lang="en-US" sz="1600" smtClean="0"/>
              <a:t> </a:t>
            </a:r>
            <a:r>
              <a:rPr lang="ru-RU" sz="1600" smtClean="0"/>
              <a:t>1898 —1977) </a:t>
            </a:r>
          </a:p>
        </p:txBody>
      </p:sp>
      <p:pic>
        <p:nvPicPr>
          <p:cNvPr id="1028" name="Picture 4" descr="http://www.scai.org/image.axd?id=41197ee6-d236-4ff8-9918-bedeb58abdc4&amp;t=634316270312500000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564904"/>
            <a:ext cx="2472257" cy="3708386"/>
          </a:xfr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Конституциональные типы (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Э.Кречмер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6635750" cy="4525963"/>
          </a:xfrm>
          <a:ln>
            <a:solidFill>
              <a:schemeClr val="accent1"/>
            </a:solidFill>
          </a:ln>
        </p:spPr>
        <p:txBody>
          <a:bodyPr rtlCol="0">
            <a:normAutofit fontScale="55000" lnSpcReduction="20000"/>
          </a:bodyPr>
          <a:lstStyle/>
          <a:p>
            <a:pPr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err="1"/>
              <a:t>Лептосоматик</a:t>
            </a:r>
            <a:r>
              <a:rPr lang="ru-RU" dirty="0"/>
              <a:t> (хрупкий) – </a:t>
            </a:r>
            <a:r>
              <a:rPr lang="ru-RU" b="1" dirty="0" err="1"/>
              <a:t>шизотемический</a:t>
            </a:r>
            <a:r>
              <a:rPr lang="ru-RU" dirty="0"/>
              <a:t> </a:t>
            </a:r>
            <a:r>
              <a:rPr lang="ru-RU" dirty="0" smtClean="0"/>
              <a:t>тип (шизофрения), </a:t>
            </a:r>
            <a:r>
              <a:rPr lang="ru-RU" dirty="0"/>
              <a:t>характеризуется хрупким телосложением, высоким ростом, плоской грудной клеткой, узкими плечами, длинными и худыми нижними конечностями. Склонен к быстрой перемене эмоций, замкнут и упрям. </a:t>
            </a:r>
            <a:endParaRPr lang="ru-RU" dirty="0" smtClean="0"/>
          </a:p>
          <a:p>
            <a:pPr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  <a:p>
            <a:pPr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/>
              <a:t>Пикник</a:t>
            </a:r>
            <a:r>
              <a:rPr lang="ru-RU" dirty="0"/>
              <a:t> (толстый) – </a:t>
            </a:r>
            <a:r>
              <a:rPr lang="ru-RU" b="1" dirty="0" err="1"/>
              <a:t>циклотемический</a:t>
            </a:r>
            <a:r>
              <a:rPr lang="ru-RU" dirty="0"/>
              <a:t> тип (</a:t>
            </a:r>
            <a:r>
              <a:rPr lang="ru-RU" dirty="0" err="1"/>
              <a:t>циклотемия</a:t>
            </a:r>
            <a:r>
              <a:rPr lang="ru-RU" dirty="0"/>
              <a:t> – маниакально-депрессивный психоз), человек с выраженной жировой тканью, чрезмерно тучный, </a:t>
            </a:r>
            <a:r>
              <a:rPr lang="ru-RU" dirty="0" smtClean="0"/>
              <a:t>характеризуется </a:t>
            </a:r>
            <a:r>
              <a:rPr lang="ru-RU" dirty="0"/>
              <a:t>малым или средним ростом, расплывшимся туловищем с большим животом и круглой головой на короткой шее . Легко контактирует, реалист, склонен к быстрой смене настроений</a:t>
            </a:r>
            <a:r>
              <a:rPr lang="ru-RU" dirty="0" smtClean="0"/>
              <a:t>.</a:t>
            </a:r>
          </a:p>
          <a:p>
            <a:pPr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  <a:p>
            <a:pPr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/>
              <a:t>Атлетик</a:t>
            </a:r>
            <a:r>
              <a:rPr lang="ru-RU" dirty="0"/>
              <a:t> (атлетический) – </a:t>
            </a:r>
            <a:r>
              <a:rPr lang="ru-RU" b="1" dirty="0" err="1"/>
              <a:t>иксотемический</a:t>
            </a:r>
            <a:r>
              <a:rPr lang="ru-RU" dirty="0"/>
              <a:t> тип (</a:t>
            </a:r>
            <a:r>
              <a:rPr lang="ru-RU" dirty="0" err="1"/>
              <a:t>иксотемия</a:t>
            </a:r>
            <a:r>
              <a:rPr lang="ru-RU" dirty="0"/>
              <a:t> – эпилепсия), человек с развитой мускулатурой, крепким телосложением, </a:t>
            </a:r>
            <a:r>
              <a:rPr lang="ru-RU" dirty="0" smtClean="0"/>
              <a:t>характерны </a:t>
            </a:r>
            <a:r>
              <a:rPr lang="ru-RU" dirty="0"/>
              <a:t>высокий или средний рост, широкие плечи, узкие бедра. Спокойный, не отличается гибким мышлением. </a:t>
            </a:r>
            <a:endParaRPr lang="ru-RU" dirty="0" smtClean="0"/>
          </a:p>
          <a:p>
            <a:pPr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  <a:p>
            <a:pPr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err="1"/>
              <a:t>Диспластик</a:t>
            </a:r>
            <a:r>
              <a:rPr lang="ru-RU" dirty="0"/>
              <a:t> (неправильно сформированный)  — человек с бесформенным, неправильным строением. Индиви­ды этого типа характеризуются различными деформациями телосложения (например, чрезмерный рост, непропорциональное телосложение)</a:t>
            </a:r>
            <a:r>
              <a:rPr lang="ru-RU" b="1" dirty="0"/>
              <a:t> - смешанный</a:t>
            </a:r>
            <a:r>
              <a:rPr lang="ru-RU" dirty="0"/>
              <a:t> тип темперамента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Picture 4" descr="image01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110"/>
          <a:stretch>
            <a:fillRect/>
          </a:stretch>
        </p:blipFill>
        <p:spPr bwMode="auto">
          <a:xfrm>
            <a:off x="7234160" y="2852936"/>
            <a:ext cx="1627188" cy="10001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" name="Picture 4" descr="image01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15" b="34427"/>
          <a:stretch>
            <a:fillRect/>
          </a:stretch>
        </p:blipFill>
        <p:spPr bwMode="auto">
          <a:xfrm>
            <a:off x="7217651" y="1700858"/>
            <a:ext cx="1627188" cy="10080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" name="Picture 4" descr="image01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928"/>
          <a:stretch>
            <a:fillRect/>
          </a:stretch>
        </p:blipFill>
        <p:spPr bwMode="auto">
          <a:xfrm>
            <a:off x="7234160" y="4005064"/>
            <a:ext cx="1627188" cy="10350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Конституциональные типы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</a:rPr>
              <a:t>У.Шелдон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7500" lnSpcReduction="20000"/>
          </a:bodyPr>
          <a:lstStyle/>
          <a:p>
            <a:pPr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/>
              <a:t>эндоморфный тип</a:t>
            </a:r>
            <a:r>
              <a:rPr lang="ru-RU" dirty="0"/>
              <a:t> - отличается круглой головой, крупными размерами внутренних органов, сферической формой тела, мягкостью тканей, тонкими руками и ногами, неразвитыми костями и мышцами, ярко выраженными отложениями жиров</a:t>
            </a:r>
            <a:r>
              <a:rPr lang="ru-RU" dirty="0" smtClean="0"/>
              <a:t>;</a:t>
            </a:r>
          </a:p>
          <a:p>
            <a:pPr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  <a:p>
            <a:pPr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/>
              <a:t>мезоморфный тип</a:t>
            </a:r>
            <a:r>
              <a:rPr lang="ru-RU" dirty="0"/>
              <a:t> - широкие плечи и грудная клетка, мускулистые руки и ноги, минимальное количество подкожного жира, мощная голова</a:t>
            </a:r>
            <a:r>
              <a:rPr lang="ru-RU" dirty="0" smtClean="0"/>
              <a:t>;</a:t>
            </a:r>
          </a:p>
          <a:p>
            <a:pPr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  <a:p>
            <a:pPr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err="1"/>
              <a:t>эктоморфный</a:t>
            </a:r>
            <a:r>
              <a:rPr lang="ru-RU" b="1" dirty="0"/>
              <a:t> тип</a:t>
            </a:r>
            <a:r>
              <a:rPr lang="ru-RU" dirty="0"/>
              <a:t> - развитие внешнего зародышевого слоя, из которого формируется нервная система и мозг, а внутренний и средний зародышевый слои развивались по минимуму, поэтому по минимуму развиты кости, мускулы, жировые прослойки) олицетворяет худой человек с вытянутым лицом, тонкими длинными руками и ногами, слабой мускулатурой и хорошо развитой нервной системой.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Типы темперамента</a:t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</a:rPr>
              <a:t>У.Шелдон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err="1"/>
              <a:t>церебротоник</a:t>
            </a:r>
            <a:r>
              <a:rPr lang="ru-RU" dirty="0"/>
              <a:t>: </a:t>
            </a:r>
            <a:endParaRPr lang="ru-RU" dirty="0" smtClean="0"/>
          </a:p>
          <a:p>
            <a:pPr marL="640080" lvl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у </a:t>
            </a:r>
            <a:r>
              <a:rPr lang="ru-RU" dirty="0" err="1"/>
              <a:t>Кречмера</a:t>
            </a:r>
            <a:r>
              <a:rPr lang="ru-RU" dirty="0"/>
              <a:t> это </a:t>
            </a:r>
            <a:r>
              <a:rPr lang="ru-RU" dirty="0" err="1"/>
              <a:t>лептосоматик</a:t>
            </a:r>
            <a:r>
              <a:rPr lang="ru-RU" dirty="0"/>
              <a:t>, а у Гиппократа – меланхолик</a:t>
            </a:r>
            <a:r>
              <a:rPr lang="ru-RU" dirty="0" smtClean="0"/>
              <a:t>;</a:t>
            </a:r>
          </a:p>
          <a:p>
            <a:pPr marL="0" indent="0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</a:t>
            </a:r>
            <a:endParaRPr lang="ru-RU" dirty="0"/>
          </a:p>
          <a:p>
            <a:pPr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err="1"/>
              <a:t>соматотоник</a:t>
            </a:r>
            <a:r>
              <a:rPr lang="ru-RU" dirty="0"/>
              <a:t>: </a:t>
            </a:r>
            <a:endParaRPr lang="ru-RU" dirty="0" smtClean="0"/>
          </a:p>
          <a:p>
            <a:pPr marL="640080" lvl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 </a:t>
            </a:r>
            <a:r>
              <a:rPr lang="ru-RU" dirty="0"/>
              <a:t>атлетик, холерик</a:t>
            </a:r>
            <a:r>
              <a:rPr lang="ru-RU" dirty="0" smtClean="0"/>
              <a:t>;</a:t>
            </a:r>
          </a:p>
          <a:p>
            <a:pPr marL="0" indent="0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  <a:p>
            <a:pPr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err="1"/>
              <a:t>висцеротоник</a:t>
            </a:r>
            <a:r>
              <a:rPr lang="ru-RU" dirty="0"/>
              <a:t>: </a:t>
            </a:r>
            <a:endParaRPr lang="ru-RU" dirty="0" smtClean="0"/>
          </a:p>
          <a:p>
            <a:pPr marL="640080" lvl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пикник </a:t>
            </a:r>
            <a:r>
              <a:rPr lang="ru-RU" dirty="0"/>
              <a:t>и сангвиник. 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Нейрофизиологическая теория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marL="0" indent="0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Три </a:t>
            </a:r>
            <a:r>
              <a:rPr lang="ru-RU" dirty="0"/>
              <a:t>основные свойства нервной системы, влияющие на динамические особенности поведения </a:t>
            </a:r>
            <a:r>
              <a:rPr lang="ru-RU" dirty="0" smtClean="0"/>
              <a:t>индивида:</a:t>
            </a:r>
          </a:p>
          <a:p>
            <a:pPr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сила </a:t>
            </a:r>
            <a:r>
              <a:rPr lang="ru-RU" dirty="0"/>
              <a:t>возбуждения и </a:t>
            </a:r>
            <a:r>
              <a:rPr lang="ru-RU" dirty="0" smtClean="0"/>
              <a:t>торможения.</a:t>
            </a:r>
          </a:p>
          <a:p>
            <a:pPr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Уравновешенность</a:t>
            </a:r>
            <a:r>
              <a:rPr lang="ru-RU" dirty="0"/>
              <a:t>.</a:t>
            </a:r>
          </a:p>
          <a:p>
            <a:pPr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подвижность.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Б.М. Теплов </a:t>
            </a:r>
            <a:r>
              <a:rPr lang="ru-RU" dirty="0"/>
              <a:t>и </a:t>
            </a:r>
            <a:r>
              <a:rPr lang="ru-RU" dirty="0" smtClean="0"/>
              <a:t>В.Д. </a:t>
            </a:r>
            <a:r>
              <a:rPr lang="ru-RU" dirty="0" err="1" smtClean="0"/>
              <a:t>Небылицын</a:t>
            </a:r>
            <a:r>
              <a:rPr lang="ru-RU" dirty="0" smtClean="0"/>
              <a:t> </a:t>
            </a:r>
            <a:r>
              <a:rPr lang="ru-RU" dirty="0"/>
              <a:t>выделили 2 дополнительных свойства нервной системы, определяющих тип темперамента</a:t>
            </a:r>
            <a:r>
              <a:rPr lang="ru-RU" dirty="0" smtClean="0"/>
              <a:t>.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Лабильность - скорость возникновения и прекращения нервных процессов.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Динамичность - легкость и быстрота образования положительных  тормозных условных рефлексов.</a:t>
            </a:r>
          </a:p>
        </p:txBody>
      </p:sp>
      <p:pic>
        <p:nvPicPr>
          <p:cNvPr id="2458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6413" y="0"/>
            <a:ext cx="5238750" cy="680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http://www.tiensmed.ru/upfiles/articles/big/1/89004000144326230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77272" y="2348880"/>
            <a:ext cx="6667500" cy="5105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Типы ВНД по 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</a:rPr>
              <a:t>И.П.Павлову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560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ru-RU" dirty="0" smtClean="0"/>
              <a:t>"безудержный" (сильный, подвижный, неуравновешенный тип нервной системы (н/с) – соответствует темпераменту холерика); </a:t>
            </a:r>
          </a:p>
          <a:p>
            <a:pPr lvl="1"/>
            <a:endParaRPr lang="ru-RU" dirty="0" smtClean="0"/>
          </a:p>
          <a:p>
            <a:pPr lvl="1"/>
            <a:r>
              <a:rPr lang="ru-RU" dirty="0" smtClean="0"/>
              <a:t>"живой" (сильный, подвижный, уравновешенный тип н/с соответствует темпераменту сангвиника);</a:t>
            </a:r>
          </a:p>
          <a:p>
            <a:pPr lvl="1"/>
            <a:endParaRPr lang="ru-RU" dirty="0" smtClean="0"/>
          </a:p>
          <a:p>
            <a:pPr lvl="1"/>
            <a:r>
              <a:rPr lang="ru-RU" dirty="0" smtClean="0"/>
              <a:t>"спокойный" (сильный, уравновешенный, инертный тип н/с соответствует темпераменту флегматика); </a:t>
            </a:r>
          </a:p>
          <a:p>
            <a:pPr lvl="1"/>
            <a:endParaRPr lang="ru-RU" dirty="0" smtClean="0"/>
          </a:p>
          <a:p>
            <a:pPr lvl="1"/>
            <a:r>
              <a:rPr lang="ru-RU" dirty="0" smtClean="0"/>
              <a:t>"слабый" (слабый, неуравновешенный, малоподвижный тип н/с обусловливает темперамент меланхолика). </a:t>
            </a:r>
          </a:p>
          <a:p>
            <a:pPr marL="0" indent="0">
              <a:buFont typeface="Arial" charset="0"/>
              <a:buNone/>
            </a:pPr>
            <a:endParaRPr lang="ru-RU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Типы ВНД по 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</a:rPr>
              <a:t>И.П.Павлову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Объект 4" descr="http://shpargalum.ru/img/img590-1.png"/>
          <p:cNvPicPr>
            <a:picLocks noGrp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555" y="2313984"/>
            <a:ext cx="8088889" cy="3250794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chemeClr val="bg2">
                    <a:lumMod val="10000"/>
                  </a:schemeClr>
                </a:solidFill>
                <a:latin typeface="Cambria" pitchFamily="18" charset="0"/>
              </a:rPr>
              <a:t>Известный психолог К. Юнг подразделяет людей по складу личности на</a:t>
            </a:r>
          </a:p>
          <a:p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Cambria" pitchFamily="18" charset="0"/>
              </a:rPr>
              <a:t>экстравертов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  <a:latin typeface="Cambria" pitchFamily="18" charset="0"/>
              </a:rPr>
              <a:t> ("обращенных вовне")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Cambria" pitchFamily="18" charset="0"/>
              </a:rPr>
              <a:t>интровертов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  <a:latin typeface="Cambria" pitchFamily="18" charset="0"/>
              </a:rPr>
              <a:t>  ("обращенных  внутрь себя"). </a:t>
            </a:r>
          </a:p>
          <a:p>
            <a:r>
              <a:rPr lang="ru-RU" dirty="0" smtClean="0">
                <a:solidFill>
                  <a:schemeClr val="bg2">
                    <a:lumMod val="10000"/>
                  </a:schemeClr>
                </a:solidFill>
                <a:latin typeface="Cambria" pitchFamily="18" charset="0"/>
              </a:rPr>
              <a:t>У экстравертов ведущим полушарием является правое полушарие,  что частично может проявляться даже во внешности -  у них более развит левый глаз, т.е. левый глаз больше открыт и более осмыслен </a:t>
            </a:r>
          </a:p>
          <a:p>
            <a:r>
              <a:rPr lang="ru-RU" dirty="0" smtClean="0">
                <a:solidFill>
                  <a:schemeClr val="bg2">
                    <a:lumMod val="10000"/>
                  </a:schemeClr>
                </a:solidFill>
                <a:latin typeface="Cambria" pitchFamily="18" charset="0"/>
              </a:rPr>
              <a:t>У интровертов ведущим является левое полушарие.</a:t>
            </a:r>
            <a:endParaRPr lang="ru-RU" dirty="0">
              <a:solidFill>
                <a:schemeClr val="bg2">
                  <a:lumMod val="10000"/>
                </a:schemeClr>
              </a:solidFill>
              <a:latin typeface="Cambria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Теория Юнга</a:t>
            </a:r>
            <a:endParaRPr lang="ru-RU" dirty="0">
              <a:solidFill>
                <a:schemeClr val="bg2">
                  <a:lumMod val="25000"/>
                </a:schemeClr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672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600" y="3200400"/>
            <a:ext cx="7696200" cy="12954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mtClean="0"/>
              <a:t>Характеристики типов темперамента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36600" y="4606925"/>
            <a:ext cx="7696200" cy="523875"/>
          </a:xfrm>
        </p:spPr>
        <p:txBody>
          <a:bodyPr rtlCol="0"/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Холерик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341688"/>
          </a:xfrm>
        </p:spPr>
        <p:txBody>
          <a:bodyPr rtlCol="0">
            <a:normAutofit fontScale="70000" lnSpcReduction="20000"/>
          </a:bodyPr>
          <a:lstStyle/>
          <a:p>
            <a:pPr marL="365125" indent="-282575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Wingdings 2" pitchFamily="18" charset="2"/>
              <a:buNone/>
              <a:defRPr/>
            </a:pPr>
            <a:r>
              <a:rPr lang="ru-RU" dirty="0"/>
              <a:t>Этот темперамент основывается на сильной, подвижной, но </a:t>
            </a:r>
          </a:p>
          <a:p>
            <a:pPr marL="365125" indent="-282575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Wingdings 2" pitchFamily="18" charset="2"/>
              <a:buNone/>
              <a:defRPr/>
            </a:pPr>
            <a:r>
              <a:rPr lang="ru-RU" dirty="0"/>
              <a:t>неуравновешенной (с преобладанием возбуждения) нервной системе. </a:t>
            </a:r>
          </a:p>
          <a:p>
            <a:pPr marL="425450" indent="-342900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Arial" pitchFamily="34" charset="0"/>
              <a:buChar char="•"/>
              <a:defRPr/>
            </a:pPr>
            <a:r>
              <a:rPr lang="ru-RU" dirty="0"/>
              <a:t>Действия холерика резки, порывисты. Он отличается </a:t>
            </a:r>
            <a:r>
              <a:rPr lang="ru-RU" dirty="0" smtClean="0"/>
              <a:t>по­вышенной </a:t>
            </a:r>
            <a:r>
              <a:rPr lang="ru-RU" dirty="0"/>
              <a:t>впечатлительностью, возбудимостью, большой </a:t>
            </a:r>
            <a:r>
              <a:rPr lang="ru-RU" dirty="0" smtClean="0"/>
              <a:t>эмоциональ­ностью</a:t>
            </a:r>
            <a:r>
              <a:rPr lang="ru-RU" dirty="0"/>
              <a:t>. Часто выглядит самонадеянным, высокомерным. </a:t>
            </a:r>
          </a:p>
          <a:p>
            <a:pPr marL="425450" indent="-342900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Arial" pitchFamily="34" charset="0"/>
              <a:buChar char="•"/>
              <a:defRPr/>
            </a:pPr>
            <a:r>
              <a:rPr lang="ru-RU" dirty="0"/>
              <a:t>Без труда дающееся сангвинику чувство душевного равновесия </a:t>
            </a:r>
            <a:r>
              <a:rPr lang="ru-RU" dirty="0" smtClean="0"/>
              <a:t>хо­лерику </a:t>
            </a:r>
            <a:r>
              <a:rPr lang="ru-RU" dirty="0"/>
              <a:t>совершенно незнакомо: он обретает покой только в самой </a:t>
            </a:r>
            <a:r>
              <a:rPr lang="ru-RU" dirty="0" smtClean="0"/>
              <a:t>на­пряженной </a:t>
            </a:r>
            <a:r>
              <a:rPr lang="ru-RU" dirty="0"/>
              <a:t>деятельности. </a:t>
            </a:r>
          </a:p>
          <a:p>
            <a:pPr marL="425450" indent="-342900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Arial" pitchFamily="34" charset="0"/>
              <a:buChar char="•"/>
              <a:defRPr/>
            </a:pPr>
            <a:r>
              <a:rPr lang="ru-RU" dirty="0"/>
              <a:t>Проявление холерического темперамента в значительной мере </a:t>
            </a:r>
            <a:r>
              <a:rPr lang="ru-RU" dirty="0" smtClean="0"/>
              <a:t>зави­сит </a:t>
            </a:r>
            <a:r>
              <a:rPr lang="ru-RU" dirty="0"/>
              <a:t>от направленности личности. У людей с общественными интересами </a:t>
            </a:r>
            <a:r>
              <a:rPr lang="ru-RU" dirty="0" smtClean="0"/>
              <a:t>он </a:t>
            </a:r>
            <a:r>
              <a:rPr lang="ru-RU" dirty="0"/>
              <a:t>проявляется в инициативности, энергии, принципиальности. </a:t>
            </a:r>
            <a:endParaRPr lang="ru-RU" dirty="0" smtClean="0"/>
          </a:p>
          <a:p>
            <a:pPr marL="425450" indent="-342900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Arial" pitchFamily="34" charset="0"/>
              <a:buChar char="•"/>
              <a:defRPr/>
            </a:pPr>
            <a:r>
              <a:rPr lang="ru-RU" dirty="0" smtClean="0"/>
              <a:t>Там</a:t>
            </a:r>
            <a:r>
              <a:rPr lang="ru-RU" dirty="0"/>
              <a:t>, где </a:t>
            </a:r>
            <a:r>
              <a:rPr lang="ru-RU" dirty="0" smtClean="0"/>
              <a:t>нет </a:t>
            </a:r>
            <a:r>
              <a:rPr lang="ru-RU" dirty="0"/>
              <a:t>богатства духовной жизни, холерический темперамент часто </a:t>
            </a:r>
            <a:r>
              <a:rPr lang="ru-RU" dirty="0" smtClean="0"/>
              <a:t>прояв­ляется </a:t>
            </a:r>
            <a:r>
              <a:rPr lang="ru-RU" dirty="0"/>
              <a:t>отрицательно: в раздражительности, эффективности. </a:t>
            </a:r>
          </a:p>
        </p:txBody>
      </p:sp>
      <p:pic>
        <p:nvPicPr>
          <p:cNvPr id="28676" name="Picture 2" descr="C:\Users\Мастер\Desktop\Темперамент\Chetyre_temperamenta_холерик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4868863"/>
            <a:ext cx="5362575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Прямоугольник 4"/>
          <p:cNvSpPr>
            <a:spLocks noChangeArrowheads="1"/>
          </p:cNvSpPr>
          <p:nvPr/>
        </p:nvSpPr>
        <p:spPr bwMode="auto">
          <a:xfrm>
            <a:off x="107950" y="5084763"/>
            <a:ext cx="4572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>
                <a:solidFill>
                  <a:srgbClr val="823C26"/>
                </a:solidFill>
              </a:rPr>
              <a:t>Люди с ярко выраженными холерическими чертами </a:t>
            </a:r>
            <a:br>
              <a:rPr lang="ru-RU">
                <a:solidFill>
                  <a:srgbClr val="823C26"/>
                </a:solidFill>
              </a:rPr>
            </a:br>
            <a:r>
              <a:rPr lang="ru-RU">
                <a:solidFill>
                  <a:srgbClr val="823C26"/>
                </a:solidFill>
              </a:rPr>
              <a:t>Петр Первый,  А.с. Пушкин,  Жириновский В.В. </a:t>
            </a:r>
            <a:endParaRPr lang="ru-RU"/>
          </a:p>
        </p:txBody>
      </p:sp>
      <p:pic>
        <p:nvPicPr>
          <p:cNvPr id="28678" name="Picture 4" descr="http://download-telegram.ru/wp-content/uploads/2015/06/skachat-stikery-smeshariki-dlya-telegram-1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0875" y="739775"/>
            <a:ext cx="48768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ХОЛЕРИК ПО БЕЛОВУ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1571612"/>
            <a:ext cx="7680232" cy="285752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14290"/>
            <a:ext cx="7972452" cy="1500198"/>
          </a:xfrm>
        </p:spPr>
        <p:txBody>
          <a:bodyPr>
            <a:noAutofit/>
          </a:bodyPr>
          <a:lstStyle/>
          <a:p>
            <a:pPr algn="ctr"/>
            <a:r>
              <a:rPr lang="ru-RU" sz="2400" dirty="0" err="1" smtClean="0">
                <a:solidFill>
                  <a:schemeClr val="tx1"/>
                </a:solidFill>
                <a:latin typeface="Cambria" pitchFamily="18" charset="0"/>
              </a:rPr>
              <a:t>Херлуф</a:t>
            </a:r>
            <a:r>
              <a:rPr lang="ru-RU" sz="2400" dirty="0" smtClean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Cambria" pitchFamily="18" charset="0"/>
              </a:rPr>
              <a:t>Бидструп</a:t>
            </a:r>
            <a:r>
              <a:rPr lang="ru-RU" sz="2400" dirty="0" smtClean="0">
                <a:solidFill>
                  <a:schemeClr val="tx1"/>
                </a:solidFill>
                <a:latin typeface="Cambria" pitchFamily="18" charset="0"/>
              </a:rPr>
              <a:t> известный датский художник-карикатурист,  автор самой известной карикатуры «Четыре типа темперамента» представил типы темперамента следующим образом</a:t>
            </a: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>
            <a:off x="500034" y="4071942"/>
            <a:ext cx="7972452" cy="357190"/>
          </a:xfrm>
          <a:prstGeom prst="rect">
            <a:avLst/>
          </a:prstGeo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  <a:t>Холерик</a:t>
            </a:r>
            <a:b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</a:b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8" name="Заголовок 2"/>
          <p:cNvSpPr txBox="1">
            <a:spLocks/>
          </p:cNvSpPr>
          <p:nvPr/>
        </p:nvSpPr>
        <p:spPr>
          <a:xfrm>
            <a:off x="500034" y="4572008"/>
            <a:ext cx="7972452" cy="1785950"/>
          </a:xfrm>
          <a:prstGeom prst="rect">
            <a:avLst/>
          </a:prstGeo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lvl="0">
              <a:spcBef>
                <a:spcPct val="0"/>
              </a:spcBef>
            </a:pPr>
            <a:r>
              <a:rPr lang="ru-RU" sz="2000" b="1" dirty="0" smtClean="0">
                <a:latin typeface="Cambria" pitchFamily="18" charset="0"/>
              </a:rPr>
              <a:t>Движения резкие, голос громкий, речь быстрая. Быстро загорается что-либо делать и так же быстро может бросить. Подвижность нервной системы холерика больше её торможения. Начиная что-то, вкладывает туда всю свою энергию, быстро истощается и бросает это дело, потому что сил больше не остается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86887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1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348" y="428604"/>
            <a:ext cx="8143932" cy="562272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846158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Известные холерики</a:t>
            </a:r>
            <a:endParaRPr lang="ru-RU" dirty="0">
              <a:solidFill>
                <a:schemeClr val="bg2">
                  <a:lumMod val="25000"/>
                </a:schemeClr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022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Сангвиник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288" y="1600200"/>
            <a:ext cx="8291512" cy="3484563"/>
          </a:xfrm>
        </p:spPr>
        <p:txBody>
          <a:bodyPr rtlCol="0">
            <a:noAutofit/>
          </a:bodyPr>
          <a:lstStyle/>
          <a:p>
            <a:pPr marL="365125" indent="-282575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Wingdings 2" pitchFamily="18" charset="2"/>
              <a:buNone/>
              <a:defRPr/>
            </a:pPr>
            <a:r>
              <a:rPr lang="ru-RU" sz="1800" dirty="0"/>
              <a:t>Данный темперамент основывается на сильной, подвижной, </a:t>
            </a:r>
            <a:r>
              <a:rPr lang="ru-RU" sz="1800" dirty="0" smtClean="0"/>
              <a:t>уравновешенной </a:t>
            </a:r>
            <a:r>
              <a:rPr lang="ru-RU" sz="1800" dirty="0"/>
              <a:t>нервной системе. </a:t>
            </a:r>
            <a:endParaRPr lang="ru-RU" sz="1800" dirty="0" smtClean="0"/>
          </a:p>
          <a:p>
            <a:pPr marL="365125" indent="-282575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Wingdings 2" pitchFamily="18" charset="2"/>
              <a:buNone/>
              <a:defRPr/>
            </a:pPr>
            <a:endParaRPr lang="ru-RU" sz="1800" dirty="0" smtClean="0"/>
          </a:p>
          <a:p>
            <a:pPr marL="596900" indent="-514350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Arial" pitchFamily="34" charset="0"/>
              <a:buChar char="•"/>
              <a:defRPr/>
            </a:pPr>
            <a:r>
              <a:rPr lang="ru-RU" sz="1800" dirty="0"/>
              <a:t>Сангвиник обычно находится в приподнятом располо­жении духа, отличается быстрым и эффективным мышлением, пребы­вает в хорошем расположении духа. </a:t>
            </a:r>
            <a:endParaRPr lang="ru-RU" sz="1800" dirty="0" smtClean="0"/>
          </a:p>
          <a:p>
            <a:pPr marL="596900" indent="-514350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Arial" pitchFamily="34" charset="0"/>
              <a:buChar char="•"/>
              <a:defRPr/>
            </a:pPr>
            <a:r>
              <a:rPr lang="ru-RU" sz="1800" dirty="0" smtClean="0"/>
              <a:t>Он </a:t>
            </a:r>
            <a:r>
              <a:rPr lang="ru-RU" sz="1800" dirty="0"/>
              <a:t>активно и легко приспосабливается к новым условиям, быстро сходится с людьми, общителен.  </a:t>
            </a:r>
            <a:endParaRPr lang="ru-RU" sz="1800" dirty="0" smtClean="0"/>
          </a:p>
          <a:p>
            <a:pPr marL="596900" indent="-514350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Arial" pitchFamily="34" charset="0"/>
              <a:buChar char="•"/>
              <a:defRPr/>
            </a:pPr>
            <a:r>
              <a:rPr lang="ru-RU" sz="1800" dirty="0" smtClean="0"/>
              <a:t>Чувства </a:t>
            </a:r>
            <a:r>
              <a:rPr lang="ru-RU" sz="1800" dirty="0"/>
              <a:t>у сангвиника легко возникают и сменяются. Его мимика богатая, подвижная, выразительная. </a:t>
            </a:r>
            <a:endParaRPr lang="ru-RU" sz="1800" dirty="0" smtClean="0"/>
          </a:p>
          <a:p>
            <a:pPr marL="596900" indent="-514350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Arial" pitchFamily="34" charset="0"/>
              <a:buChar char="•"/>
              <a:defRPr/>
            </a:pPr>
            <a:r>
              <a:rPr lang="ru-RU" sz="1800" dirty="0" smtClean="0"/>
              <a:t>При </a:t>
            </a:r>
            <a:r>
              <a:rPr lang="ru-RU" sz="1800" dirty="0"/>
              <a:t>отсутствии серьезных целей, глубоких мыслей, творческой дея­тельности у сангвиника вырабатываются поверхностность и непосто­янство.</a:t>
            </a:r>
          </a:p>
        </p:txBody>
      </p:sp>
      <p:pic>
        <p:nvPicPr>
          <p:cNvPr id="29700" name="Picture 2" descr="C:\Users\Мастер\Desktop\Темперамент\Chetyre_temperamenta_сангвиник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4941888"/>
            <a:ext cx="5362575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1" name="Прямоугольник 3"/>
          <p:cNvSpPr>
            <a:spLocks noChangeArrowheads="1"/>
          </p:cNvSpPr>
          <p:nvPr/>
        </p:nvSpPr>
        <p:spPr bwMode="auto">
          <a:xfrm>
            <a:off x="179388" y="5013325"/>
            <a:ext cx="4572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>
                <a:solidFill>
                  <a:srgbClr val="823C26"/>
                </a:solidFill>
              </a:rPr>
              <a:t>Типичными сангвиниками были </a:t>
            </a:r>
          </a:p>
          <a:p>
            <a:r>
              <a:rPr lang="ru-RU">
                <a:solidFill>
                  <a:srgbClr val="823C26"/>
                </a:solidFill>
              </a:rPr>
              <a:t>А.И. Герцен, М.Ю. Лермонтов</a:t>
            </a:r>
          </a:p>
          <a:p>
            <a:r>
              <a:rPr lang="ru-RU">
                <a:solidFill>
                  <a:srgbClr val="823C26"/>
                </a:solidFill>
              </a:rPr>
              <a:t>из литературных героев – </a:t>
            </a:r>
            <a:br>
              <a:rPr lang="ru-RU">
                <a:solidFill>
                  <a:srgbClr val="823C26"/>
                </a:solidFill>
              </a:rPr>
            </a:br>
            <a:r>
              <a:rPr lang="ru-RU">
                <a:solidFill>
                  <a:srgbClr val="823C26"/>
                </a:solidFill>
              </a:rPr>
              <a:t>Остап Бендер. </a:t>
            </a:r>
            <a:endParaRPr lang="ru-RU"/>
          </a:p>
        </p:txBody>
      </p:sp>
      <p:pic>
        <p:nvPicPr>
          <p:cNvPr id="29702" name="Picture 2" descr="http://download-telegram.ru/wp-content/uploads/2015/06/skachat-stikery-smeshariki-dlya-telegram-7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1238" y="136525"/>
            <a:ext cx="48768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sangvi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1000108"/>
            <a:ext cx="7658100" cy="257175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Сангвиник</a:t>
            </a:r>
            <a:endParaRPr lang="ru-RU" dirty="0">
              <a:solidFill>
                <a:schemeClr val="bg2">
                  <a:lumMod val="25000"/>
                </a:schemeClr>
              </a:solidFill>
              <a:latin typeface="Cambria" pitchFamily="18" charset="0"/>
            </a:endParaRPr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>
            <a:off x="357158" y="3643314"/>
            <a:ext cx="8443914" cy="2571768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>
              <a:spcBef>
                <a:spcPct val="0"/>
              </a:spcBef>
            </a:pPr>
            <a:r>
              <a:rPr lang="ru-RU" sz="2000" b="1" dirty="0" smtClean="0">
                <a:latin typeface="Cambria" pitchFamily="18" charset="0"/>
              </a:rPr>
              <a:t>О сангвинике можно сказать, что он жизнерадостный и энергичный, распространяет вокруг себя радость и теплоту. Как и у холерика эмоции сильные и подвижные, но уравновешенные. То есть он внешне очень активен, зато внутри царит спокойствие. Если случается неудача, то сангвиник за счет своих качеств быстро приходит в себя и продолжает жить, как не бывало. </a:t>
            </a:r>
          </a:p>
        </p:txBody>
      </p:sp>
    </p:spTree>
    <p:extLst>
      <p:ext uri="{BB962C8B-B14F-4D97-AF65-F5344CB8AC3E}">
        <p14:creationId xmlns:p14="http://schemas.microsoft.com/office/powerpoint/2010/main" val="39685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5887283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70328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Известные сангвиники</a:t>
            </a:r>
            <a:endParaRPr lang="ru-RU" dirty="0">
              <a:solidFill>
                <a:schemeClr val="bg2">
                  <a:lumMod val="25000"/>
                </a:schemeClr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940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Флегматик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8313" y="1600200"/>
            <a:ext cx="8218487" cy="3773488"/>
          </a:xfrm>
        </p:spPr>
        <p:txBody>
          <a:bodyPr rtlCol="0">
            <a:normAutofit fontScale="70000" lnSpcReduction="20000"/>
          </a:bodyPr>
          <a:lstStyle/>
          <a:p>
            <a:pPr marL="82550" indent="0" fontAlgn="auto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Arial" pitchFamily="34" charset="0"/>
              <a:buNone/>
              <a:defRPr/>
            </a:pPr>
            <a:r>
              <a:rPr lang="ru-RU" dirty="0"/>
              <a:t>Темперамент основывается на сильной, уравновешенной, но инертной (медлительной) нервной системе. </a:t>
            </a:r>
          </a:p>
          <a:p>
            <a:pPr marL="539750" indent="-457200" fontAlgn="auto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Arial" pitchFamily="34" charset="0"/>
              <a:buChar char="•"/>
              <a:defRPr/>
            </a:pPr>
            <a:r>
              <a:rPr lang="ru-RU" dirty="0"/>
              <a:t>Флегматику, как правило, совершенно чужда тревога. </a:t>
            </a:r>
          </a:p>
          <a:p>
            <a:pPr marL="539750" indent="-457200" fontAlgn="auto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Arial" pitchFamily="34" charset="0"/>
              <a:buChar char="•"/>
              <a:defRPr/>
            </a:pPr>
            <a:r>
              <a:rPr lang="ru-RU" dirty="0"/>
              <a:t>Его обычные состояния - спокойствие, тихая удовлетворенность </a:t>
            </a:r>
            <a:r>
              <a:rPr lang="ru-RU" dirty="0" smtClean="0"/>
              <a:t>окру­жающим</a:t>
            </a:r>
            <a:r>
              <a:rPr lang="ru-RU" dirty="0"/>
              <a:t>. </a:t>
            </a:r>
          </a:p>
          <a:p>
            <a:pPr marL="539750" indent="-457200" fontAlgn="auto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Arial" pitchFamily="34" charset="0"/>
              <a:buChar char="•"/>
              <a:defRPr/>
            </a:pPr>
            <a:r>
              <a:rPr lang="ru-RU" dirty="0"/>
              <a:t>Новые формы поведения у флегматика вырабатываются медленно, </a:t>
            </a:r>
            <a:r>
              <a:rPr lang="ru-RU" dirty="0" smtClean="0"/>
              <a:t>но </a:t>
            </a:r>
            <a:r>
              <a:rPr lang="ru-RU" dirty="0"/>
              <a:t>являются стойкими. Обычно флегматик ровен и спокоен, он редко </a:t>
            </a:r>
            <a:r>
              <a:rPr lang="ru-RU" dirty="0" smtClean="0"/>
              <a:t>выходит </a:t>
            </a:r>
            <a:r>
              <a:rPr lang="ru-RU" dirty="0"/>
              <a:t>из себя, не склонен аффектам. </a:t>
            </a:r>
          </a:p>
          <a:p>
            <a:pPr marL="539750" indent="-457200" fontAlgn="auto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Arial" pitchFamily="34" charset="0"/>
              <a:buChar char="•"/>
              <a:defRPr/>
            </a:pPr>
            <a:r>
              <a:rPr lang="ru-RU" dirty="0"/>
              <a:t>В зависимости от условий в одних случаях у флегматика могут </a:t>
            </a:r>
            <a:r>
              <a:rPr lang="ru-RU" dirty="0" smtClean="0"/>
              <a:t>возникнуть </a:t>
            </a:r>
            <a:r>
              <a:rPr lang="ru-RU" dirty="0"/>
              <a:t>положительные черты: выдержка, глубина мыслей и т.д., в </a:t>
            </a:r>
            <a:r>
              <a:rPr lang="ru-RU" dirty="0" smtClean="0"/>
              <a:t>дру­гих </a:t>
            </a:r>
            <a:r>
              <a:rPr lang="ru-RU" dirty="0"/>
              <a:t>- вялость и безучастность к окружающему, лень и безволие.</a:t>
            </a:r>
          </a:p>
        </p:txBody>
      </p:sp>
      <p:pic>
        <p:nvPicPr>
          <p:cNvPr id="30724" name="Picture 2" descr="C:\Users\Мастер\Desktop\Темперамент\Chetyre_temperamenta_флегматик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4743450"/>
            <a:ext cx="5362575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388" y="5157788"/>
            <a:ext cx="4572000" cy="11112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82550" fontAlgn="auto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defRPr/>
            </a:pPr>
            <a:r>
              <a:rPr lang="ru-RU" dirty="0">
                <a:solidFill>
                  <a:srgbClr val="823C26"/>
                </a:solidFill>
                <a:latin typeface="+mn-lt"/>
                <a:cs typeface="+mn-cs"/>
              </a:rPr>
              <a:t>Флегматиками были</a:t>
            </a:r>
          </a:p>
          <a:p>
            <a:pPr marL="82550" fontAlgn="auto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defRPr/>
            </a:pPr>
            <a:r>
              <a:rPr lang="ru-RU" dirty="0">
                <a:solidFill>
                  <a:srgbClr val="823C26"/>
                </a:solidFill>
                <a:latin typeface="+mn-lt"/>
                <a:cs typeface="+mn-cs"/>
              </a:rPr>
              <a:t> М.И. Кутузов и И.А. Крылов.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pic>
        <p:nvPicPr>
          <p:cNvPr id="30726" name="Picture 2" descr="http://download-telegram.ru/wp-content/uploads/2015/06/skachat-stikery-smeshariki-dlya-telegram-1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1238" y="860425"/>
            <a:ext cx="48768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flegmatik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662" y="1000108"/>
            <a:ext cx="7572428" cy="2404977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85786" y="3357562"/>
            <a:ext cx="8086724" cy="2643206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 флегматика можно сказать, что он очень нетороплив. Его эмоции медленны и очень трудно сдвигаются из одного положения. Он мало смеётся и раздражается, практически всегда спокоен и его трудно вывести из этого состояния. Когда о чем-то говорит, то безо всяких эмоций, монотонно, поэтому с ними трудно общаться. Флегматик копит в себе эмоции и, когда наступает переломный момент, он их выплёскивает. </a:t>
            </a:r>
            <a:endParaRPr lang="ru-RU" sz="2000" dirty="0">
              <a:solidFill>
                <a:schemeClr val="tx1"/>
              </a:solidFill>
              <a:latin typeface="Calibri"/>
              <a:ea typeface="Times New Roman"/>
              <a:cs typeface="Times New Roman"/>
            </a:endParaRPr>
          </a:p>
        </p:txBody>
      </p:sp>
      <p:sp>
        <p:nvSpPr>
          <p:cNvPr id="5" name="Заголовок 2"/>
          <p:cNvSpPr txBox="1">
            <a:spLocks/>
          </p:cNvSpPr>
          <p:nvPr/>
        </p:nvSpPr>
        <p:spPr>
          <a:xfrm>
            <a:off x="642910" y="214290"/>
            <a:ext cx="8229600" cy="72547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  <a:t>Флегматик</a:t>
            </a:r>
            <a:endParaRPr kumimoji="0" lang="ru-RU" sz="41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Cambria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64768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mg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"/>
            <a:ext cx="9144000" cy="5734146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77472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Известные флегматики</a:t>
            </a:r>
            <a:endParaRPr lang="ru-RU" dirty="0">
              <a:solidFill>
                <a:schemeClr val="bg2">
                  <a:lumMod val="25000"/>
                </a:schemeClr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381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Меланхолик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288" y="1600200"/>
            <a:ext cx="8291512" cy="3124200"/>
          </a:xfrm>
        </p:spPr>
        <p:txBody>
          <a:bodyPr rtlCol="0">
            <a:noAutofit/>
          </a:bodyPr>
          <a:lstStyle/>
          <a:p>
            <a:pPr marL="365125" indent="-282575" fontAlgn="auto">
              <a:spcBef>
                <a:spcPts val="600"/>
              </a:spcBef>
              <a:spcAft>
                <a:spcPts val="0"/>
              </a:spcAft>
              <a:buSzPct val="80000"/>
              <a:buFont typeface="Wingdings 2" pitchFamily="18" charset="2"/>
              <a:buNone/>
              <a:defRPr/>
            </a:pPr>
            <a:r>
              <a:rPr lang="ru-RU" sz="1700" dirty="0" smtClean="0"/>
              <a:t>В основе этого типа темперамента лежит слабый тип нервной системы. </a:t>
            </a:r>
          </a:p>
          <a:p>
            <a:pPr marL="539750" indent="-457200" fontAlgn="auto">
              <a:spcBef>
                <a:spcPts val="600"/>
              </a:spcBef>
              <a:spcAft>
                <a:spcPts val="0"/>
              </a:spcAft>
              <a:buSzPct val="80000"/>
              <a:buFont typeface="Arial" pitchFamily="34" charset="0"/>
              <a:buChar char="•"/>
              <a:defRPr/>
            </a:pPr>
            <a:r>
              <a:rPr lang="ru-RU" sz="1700" dirty="0" smtClean="0"/>
              <a:t>Меланхолика </a:t>
            </a:r>
            <a:r>
              <a:rPr lang="ru-RU" sz="1700" dirty="0"/>
              <a:t>отличают стесненность в движениях, </a:t>
            </a:r>
            <a:r>
              <a:rPr lang="ru-RU" sz="1700" dirty="0" smtClean="0"/>
              <a:t>колебания </a:t>
            </a:r>
            <a:r>
              <a:rPr lang="ru-RU" sz="1700" dirty="0"/>
              <a:t>и осторожность в решениях. </a:t>
            </a:r>
          </a:p>
          <a:p>
            <a:pPr marL="539750" indent="-457200" fontAlgn="auto">
              <a:spcBef>
                <a:spcPts val="600"/>
              </a:spcBef>
              <a:spcAft>
                <a:spcPts val="0"/>
              </a:spcAft>
              <a:buSzPct val="80000"/>
              <a:buFont typeface="Arial" pitchFamily="34" charset="0"/>
              <a:buChar char="•"/>
              <a:defRPr/>
            </a:pPr>
            <a:r>
              <a:rPr lang="ru-RU" sz="1700" dirty="0"/>
              <a:t>Его реакция часто не соответствует силе раздражителя, особенно </a:t>
            </a:r>
            <a:r>
              <a:rPr lang="ru-RU" sz="1700" dirty="0" smtClean="0"/>
              <a:t>активно </a:t>
            </a:r>
            <a:r>
              <a:rPr lang="ru-RU" sz="1700" dirty="0"/>
              <a:t>у него внешнее торможение. Ему трудно долго на чем-то </a:t>
            </a:r>
            <a:r>
              <a:rPr lang="ru-RU" sz="1700" dirty="0" smtClean="0"/>
              <a:t>сосре­доточиться</a:t>
            </a:r>
            <a:r>
              <a:rPr lang="ru-RU" sz="1700" dirty="0"/>
              <a:t>. </a:t>
            </a:r>
            <a:endParaRPr lang="ru-RU" sz="1700" dirty="0" smtClean="0"/>
          </a:p>
          <a:p>
            <a:pPr marL="539750" indent="-457200" fontAlgn="auto">
              <a:spcBef>
                <a:spcPts val="600"/>
              </a:spcBef>
              <a:spcAft>
                <a:spcPts val="0"/>
              </a:spcAft>
              <a:buSzPct val="80000"/>
              <a:buFont typeface="Arial" pitchFamily="34" charset="0"/>
              <a:buChar char="•"/>
              <a:defRPr/>
            </a:pPr>
            <a:r>
              <a:rPr lang="ru-RU" sz="1700" dirty="0" smtClean="0"/>
              <a:t>Сильные </a:t>
            </a:r>
            <a:r>
              <a:rPr lang="ru-RU" sz="1700" dirty="0"/>
              <a:t>воздействия часто вызывают у меланхолика </a:t>
            </a:r>
            <a:r>
              <a:rPr lang="ru-RU" sz="1700" dirty="0" smtClean="0"/>
              <a:t>про­должительную </a:t>
            </a:r>
            <a:r>
              <a:rPr lang="ru-RU" sz="1700" dirty="0"/>
              <a:t>тормозную реакцию. </a:t>
            </a:r>
          </a:p>
          <a:p>
            <a:pPr marL="539750" indent="-457200" fontAlgn="auto">
              <a:spcBef>
                <a:spcPts val="600"/>
              </a:spcBef>
              <a:spcAft>
                <a:spcPts val="0"/>
              </a:spcAft>
              <a:buSzPct val="80000"/>
              <a:buFont typeface="Arial" pitchFamily="34" charset="0"/>
              <a:buChar char="•"/>
              <a:defRPr/>
            </a:pPr>
            <a:r>
              <a:rPr lang="ru-RU" sz="1700" dirty="0" smtClean="0"/>
              <a:t>В </a:t>
            </a:r>
            <a:r>
              <a:rPr lang="ru-RU" sz="1700" dirty="0"/>
              <a:t>нормальных условиях жизни меланхолик - человек глубокий, </a:t>
            </a:r>
            <a:r>
              <a:rPr lang="ru-RU" sz="1700" dirty="0" smtClean="0"/>
              <a:t>со­держательный</a:t>
            </a:r>
            <a:r>
              <a:rPr lang="ru-RU" sz="1700" dirty="0"/>
              <a:t>. </a:t>
            </a:r>
            <a:endParaRPr lang="ru-RU" sz="1700" dirty="0" smtClean="0"/>
          </a:p>
          <a:p>
            <a:pPr marL="539750" indent="-457200" fontAlgn="auto">
              <a:spcBef>
                <a:spcPts val="600"/>
              </a:spcBef>
              <a:spcAft>
                <a:spcPts val="0"/>
              </a:spcAft>
              <a:buSzPct val="80000"/>
              <a:buFont typeface="Arial" pitchFamily="34" charset="0"/>
              <a:buChar char="•"/>
              <a:defRPr/>
            </a:pPr>
            <a:r>
              <a:rPr lang="ru-RU" sz="1700" dirty="0" smtClean="0"/>
              <a:t>При </a:t>
            </a:r>
            <a:r>
              <a:rPr lang="ru-RU" sz="1700" dirty="0"/>
              <a:t>неблагоприятных условиях меланхолик может превратиться в </a:t>
            </a:r>
            <a:r>
              <a:rPr lang="ru-RU" sz="1700" dirty="0" smtClean="0"/>
              <a:t>замкнутого</a:t>
            </a:r>
            <a:r>
              <a:rPr lang="ru-RU" sz="1700" dirty="0"/>
              <a:t>, боязливого, тревожного человека.</a:t>
            </a:r>
            <a:endParaRPr lang="ru-RU" sz="1700" dirty="0" smtClean="0"/>
          </a:p>
        </p:txBody>
      </p:sp>
      <p:pic>
        <p:nvPicPr>
          <p:cNvPr id="31748" name="Picture 2" descr="C:\Users\Мастер\Desktop\Темперамент\Chetyre_temperamenta_меланхолик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4840288"/>
            <a:ext cx="5362575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Прямоугольник 4"/>
          <p:cNvSpPr>
            <a:spLocks noChangeArrowheads="1"/>
          </p:cNvSpPr>
          <p:nvPr/>
        </p:nvSpPr>
        <p:spPr bwMode="auto">
          <a:xfrm>
            <a:off x="395288" y="5794375"/>
            <a:ext cx="4572000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65125" indent="-282575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ru-RU">
                <a:solidFill>
                  <a:srgbClr val="823C26"/>
                </a:solidFill>
              </a:rPr>
              <a:t>Меланхоликами были</a:t>
            </a:r>
          </a:p>
          <a:p>
            <a:pPr marL="365125" indent="-282575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ru-RU">
                <a:solidFill>
                  <a:srgbClr val="823C26"/>
                </a:solidFill>
              </a:rPr>
              <a:t> Н.В. Гоголь, П.И. Чайковский</a:t>
            </a:r>
            <a:r>
              <a:rPr lang="ru-RU" sz="2000">
                <a:solidFill>
                  <a:srgbClr val="823C26"/>
                </a:solidFill>
              </a:rPr>
              <a:t>. </a:t>
            </a:r>
          </a:p>
        </p:txBody>
      </p:sp>
      <p:pic>
        <p:nvPicPr>
          <p:cNvPr id="31750" name="Picture 2" descr="https://yt3.ggpht.com/-gTjxZHwQ4kE/AAAAAAAAAAI/AAAAAAAAAAA/Qrrfds3ZYdc/s900-c-k-no/phot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0875" y="112713"/>
            <a:ext cx="6556375" cy="655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melancholik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1142984"/>
            <a:ext cx="7786742" cy="272415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Меланхолик</a:t>
            </a:r>
            <a:endParaRPr lang="ru-RU" dirty="0">
              <a:solidFill>
                <a:schemeClr val="bg2">
                  <a:lumMod val="25000"/>
                </a:schemeClr>
              </a:solidFill>
              <a:latin typeface="Cambria" pitchFamily="18" charset="0"/>
            </a:endParaRPr>
          </a:p>
        </p:txBody>
      </p:sp>
      <p:sp>
        <p:nvSpPr>
          <p:cNvPr id="5" name="Заголовок 2"/>
          <p:cNvSpPr txBox="1">
            <a:spLocks/>
          </p:cNvSpPr>
          <p:nvPr/>
        </p:nvSpPr>
        <p:spPr>
          <a:xfrm>
            <a:off x="642910" y="3857628"/>
            <a:ext cx="8229600" cy="2428892"/>
          </a:xfrm>
          <a:prstGeom prst="rect">
            <a:avLst/>
          </a:prstGeom>
        </p:spPr>
        <p:txBody>
          <a:bodyPr vert="horz" rtlCol="0" anchor="ctr">
            <a:normAutofit fontScale="92500" lnSpcReduction="2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ru-RU" sz="2000" b="1" dirty="0" smtClean="0">
                <a:latin typeface="Cambria" pitchFamily="18" charset="0"/>
              </a:rPr>
              <a:t>Меланхолик - это печальный человек, который ведет себя так, что вот-вот заплачет. Грусть распространяется вокруг него на много метров. Мысли в голове меланхолика о неизбежном и обязательно скорбном. </a:t>
            </a:r>
            <a:r>
              <a:rPr lang="ru-RU" sz="2100" b="1" dirty="0" smtClean="0">
                <a:latin typeface="Cambria" pitchFamily="18" charset="0"/>
              </a:rPr>
              <a:t>Повышенная чувствительность при большой инертности приводит к тому, что незначительный повод может вызвать у него слезы, он чрезмерно обидчив, болезненно чувствителен. Мимика и движения его невыразительны, голос тихий, движения бедны. Обычно он неуверен в себе, робок, малейшая трудность заставляет его опускать руки.</a:t>
            </a:r>
          </a:p>
        </p:txBody>
      </p:sp>
    </p:spTree>
    <p:extLst>
      <p:ext uri="{BB962C8B-B14F-4D97-AF65-F5344CB8AC3E}">
        <p14:creationId xmlns:p14="http://schemas.microsoft.com/office/powerpoint/2010/main" val="2615809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1662" y="1"/>
            <a:ext cx="8001023" cy="600076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14400" y="285728"/>
            <a:ext cx="8229600" cy="11430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Известные меланхолики</a:t>
            </a:r>
            <a:endParaRPr lang="ru-RU" dirty="0">
              <a:solidFill>
                <a:schemeClr val="bg2">
                  <a:lumMod val="25000"/>
                </a:schemeClr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529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277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 algn="ctr">
              <a:buFont typeface="Arial" charset="0"/>
              <a:buNone/>
            </a:pPr>
            <a:r>
              <a:rPr lang="ru-RU" b="1" smtClean="0"/>
              <a:t>Различия по темпераментам — это прежде всего различия не по уровню возможностей психики, а по своеобразию ее проявлений. </a:t>
            </a:r>
          </a:p>
          <a:p>
            <a:pPr marL="114300" indent="0" algn="r">
              <a:buFont typeface="Arial" charset="0"/>
              <a:buNone/>
            </a:pPr>
            <a:r>
              <a:rPr lang="ru-RU" smtClean="0"/>
              <a:t>В.А. Петровский</a:t>
            </a:r>
          </a:p>
          <a:p>
            <a:pPr marL="114300" indent="0">
              <a:buFont typeface="Arial" charset="0"/>
              <a:buNone/>
            </a:pPr>
            <a:r>
              <a:rPr lang="ru-RU" b="1" smtClean="0"/>
              <a:t>Индивидуальный стиль деятельности </a:t>
            </a:r>
            <a:r>
              <a:rPr lang="ru-RU" smtClean="0"/>
              <a:t>— это устойчивая система приемов, способов, методов деятельности, обусловленная индивидуально-специфическими качествами человека и являющаяся средством эффективного приспособления к объективным обстоятельствам.</a:t>
            </a:r>
          </a:p>
          <a:p>
            <a:pPr marL="114300" indent="0" algn="r">
              <a:buFont typeface="Arial" charset="0"/>
              <a:buNone/>
            </a:pPr>
            <a:r>
              <a:rPr lang="ru-RU" smtClean="0"/>
              <a:t>О.А. Кондашихина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признаки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индивидуального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стиля деятельности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379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устойчивость системы приемов и способов деятельности;</a:t>
            </a:r>
          </a:p>
          <a:p>
            <a:endParaRPr lang="ru-RU" smtClean="0"/>
          </a:p>
          <a:p>
            <a:r>
              <a:rPr lang="ru-RU" smtClean="0"/>
              <a:t>обусловленность системы определенными личными качествами;</a:t>
            </a:r>
          </a:p>
          <a:p>
            <a:endParaRPr lang="ru-RU" smtClean="0"/>
          </a:p>
          <a:p>
            <a:r>
              <a:rPr lang="ru-RU" smtClean="0"/>
              <a:t>эта система является средством эффективного приспособления к объективным требованиям.</a:t>
            </a:r>
          </a:p>
          <a:p>
            <a:endParaRPr lang="ru-RU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57166"/>
            <a:ext cx="8472518" cy="5650125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Cambria" pitchFamily="18" charset="0"/>
              </a:rPr>
              <a:t>Тип нервной системы хотя и определяется  наследственностью, но не является абсолютно неизменным.  В каждом человеке могут одновременно сочетаться несколько типов темперамента, но один всегда будет доминантным.</a:t>
            </a:r>
          </a:p>
          <a:p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Cambria" pitchFamily="18" charset="0"/>
              </a:rPr>
              <a:t>С возрастом, а также под действием систематических тренировок,  воспитания,  жизненных обстоятельств нервные процессы могут ослабеть или усилиться, может ускориться или замедлиться их переключаемость. </a:t>
            </a:r>
            <a:endParaRPr lang="ru-RU" b="1" dirty="0">
              <a:solidFill>
                <a:schemeClr val="bg2">
                  <a:lumMod val="10000"/>
                </a:schemeClr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590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600" y="3200400"/>
            <a:ext cx="7696200" cy="12954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СПАСИБО ЗА ВНИМАНИЕ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36600" y="4606925"/>
            <a:ext cx="7696200" cy="523875"/>
          </a:xfrm>
        </p:spPr>
        <p:txBody>
          <a:bodyPr rtlCol="0"/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0215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852</TotalTime>
  <Words>1554</Words>
  <Application>Microsoft Office PowerPoint</Application>
  <PresentationFormat>Экран (4:3)</PresentationFormat>
  <Paragraphs>201</Paragraphs>
  <Slides>36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Аптека</vt:lpstr>
      <vt:lpstr>Темперамент</vt:lpstr>
      <vt:lpstr>Определение темперамента</vt:lpstr>
      <vt:lpstr>Темперамент - это</vt:lpstr>
      <vt:lpstr>Темперамент - это</vt:lpstr>
      <vt:lpstr>Темперамент - это</vt:lpstr>
      <vt:lpstr>Темперамент - это</vt:lpstr>
      <vt:lpstr>Критерии темперамента</vt:lpstr>
      <vt:lpstr>Факторы развития темперамента</vt:lpstr>
      <vt:lpstr>Теории темперамента</vt:lpstr>
      <vt:lpstr>Гуморальная теория</vt:lpstr>
      <vt:lpstr>Гуморальная теория</vt:lpstr>
      <vt:lpstr>Конституциональная теория</vt:lpstr>
      <vt:lpstr>Конституциональные типы (Э.Кречмер)</vt:lpstr>
      <vt:lpstr>Конституциональные типы (У.Шелдон)</vt:lpstr>
      <vt:lpstr>Типы темперамента (У.Шелдон)</vt:lpstr>
      <vt:lpstr>Нейрофизиологическая теория</vt:lpstr>
      <vt:lpstr>Типы ВНД по И.П.Павлову</vt:lpstr>
      <vt:lpstr>Типы ВНД по И.П.Павлову</vt:lpstr>
      <vt:lpstr>Теория Юнга</vt:lpstr>
      <vt:lpstr>Характеристики типов темперамента</vt:lpstr>
      <vt:lpstr>Холерик</vt:lpstr>
      <vt:lpstr>Херлуф Бидструп известный датский художник-карикатурист,  автор самой известной карикатуры «Четыре типа темперамента» представил типы темперамента следующим образом </vt:lpstr>
      <vt:lpstr>Известные холерики</vt:lpstr>
      <vt:lpstr>Сангвиник</vt:lpstr>
      <vt:lpstr>Сангвиник</vt:lpstr>
      <vt:lpstr>Известные сангвиники</vt:lpstr>
      <vt:lpstr>Флегматик</vt:lpstr>
      <vt:lpstr>Про флегматика можно сказать, что он очень нетороплив. Его эмоции медленны и очень трудно сдвигаются из одного положения. Он мало смеётся и раздражается, практически всегда спокоен и его трудно вывести из этого состояния. Когда о чем-то говорит, то безо всяких эмоций, монотонно, поэтому с ними трудно общаться. Флегматик копит в себе эмоции и, когда наступает переломный момент, он их выплёскивает. </vt:lpstr>
      <vt:lpstr>Известные флегматики</vt:lpstr>
      <vt:lpstr>Меланхолик</vt:lpstr>
      <vt:lpstr>Меланхолик</vt:lpstr>
      <vt:lpstr>Известные меланхолики</vt:lpstr>
      <vt:lpstr>Презентация PowerPoint</vt:lpstr>
      <vt:lpstr>признаки индивидуального стиля деятельности</vt:lpstr>
      <vt:lpstr>Презентация PowerPoint</vt:lpstr>
      <vt:lpstr>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Темперамент</dc:title>
  <dc:creator>Мастер</dc:creator>
  <cp:lastModifiedBy>Пользователь</cp:lastModifiedBy>
  <cp:revision>47</cp:revision>
  <dcterms:created xsi:type="dcterms:W3CDTF">2016-01-17T17:23:04Z</dcterms:created>
  <dcterms:modified xsi:type="dcterms:W3CDTF">2022-01-09T10:51:48Z</dcterms:modified>
</cp:coreProperties>
</file>