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B835A3B-CF23-4469-A64D-7090A91BB196}" type="datetimeFigureOut">
              <a:rPr lang="ru-RU" smtClean="0"/>
              <a:t>30.03.2018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EA9D0E-2985-4F0A-BA83-A96E5B881E35}" type="slidenum">
              <a:rPr lang="ru-RU" smtClean="0"/>
              <a:t>‹#›</a:t>
            </a:fld>
            <a:endParaRPr lang="ru-RU"/>
          </a:p>
        </p:txBody>
      </p:sp>
    </p:spTree>
    <p:extLst>
      <p:ext uri="{BB962C8B-B14F-4D97-AF65-F5344CB8AC3E}">
        <p14:creationId xmlns:p14="http://schemas.microsoft.com/office/powerpoint/2010/main" val="4216104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B835A3B-CF23-4469-A64D-7090A91BB196}" type="datetimeFigureOut">
              <a:rPr lang="ru-RU" smtClean="0"/>
              <a:t>30.03.2018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EA9D0E-2985-4F0A-BA83-A96E5B881E35}" type="slidenum">
              <a:rPr lang="ru-RU" smtClean="0"/>
              <a:t>‹#›</a:t>
            </a:fld>
            <a:endParaRPr lang="ru-RU"/>
          </a:p>
        </p:txBody>
      </p:sp>
    </p:spTree>
    <p:extLst>
      <p:ext uri="{BB962C8B-B14F-4D97-AF65-F5344CB8AC3E}">
        <p14:creationId xmlns:p14="http://schemas.microsoft.com/office/powerpoint/2010/main" val="3497765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B835A3B-CF23-4469-A64D-7090A91BB196}" type="datetimeFigureOut">
              <a:rPr lang="ru-RU" smtClean="0"/>
              <a:t>30.03.2018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EA9D0E-2985-4F0A-BA83-A96E5B881E35}" type="slidenum">
              <a:rPr lang="ru-RU" smtClean="0"/>
              <a:t>‹#›</a:t>
            </a:fld>
            <a:endParaRPr lang="ru-RU"/>
          </a:p>
        </p:txBody>
      </p:sp>
    </p:spTree>
    <p:extLst>
      <p:ext uri="{BB962C8B-B14F-4D97-AF65-F5344CB8AC3E}">
        <p14:creationId xmlns:p14="http://schemas.microsoft.com/office/powerpoint/2010/main" val="290971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B835A3B-CF23-4469-A64D-7090A91BB196}" type="datetimeFigureOut">
              <a:rPr lang="ru-RU" smtClean="0"/>
              <a:t>30.03.2018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5EA9D0E-2985-4F0A-BA83-A96E5B881E35}" type="slidenum">
              <a:rPr lang="ru-RU" smtClean="0"/>
              <a:t>‹#›</a:t>
            </a:fld>
            <a:endParaRPr lang="ru-RU"/>
          </a:p>
        </p:txBody>
      </p:sp>
    </p:spTree>
    <p:extLst>
      <p:ext uri="{BB962C8B-B14F-4D97-AF65-F5344CB8AC3E}">
        <p14:creationId xmlns:p14="http://schemas.microsoft.com/office/powerpoint/2010/main" val="419754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B835A3B-CF23-4469-A64D-7090A91BB196}" type="datetimeFigureOut">
              <a:rPr lang="ru-RU" smtClean="0"/>
              <a:t>30.03.2018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5EA9D0E-2985-4F0A-BA83-A96E5B881E35}" type="slidenum">
              <a:rPr lang="ru-RU" smtClean="0"/>
              <a:t>‹#›</a:t>
            </a:fld>
            <a:endParaRPr lang="ru-RU"/>
          </a:p>
        </p:txBody>
      </p:sp>
    </p:spTree>
    <p:extLst>
      <p:ext uri="{BB962C8B-B14F-4D97-AF65-F5344CB8AC3E}">
        <p14:creationId xmlns:p14="http://schemas.microsoft.com/office/powerpoint/2010/main" val="3908546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B835A3B-CF23-4469-A64D-7090A91BB196}" type="datetimeFigureOut">
              <a:rPr lang="ru-RU" smtClean="0"/>
              <a:t>30.03.2018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5EA9D0E-2985-4F0A-BA83-A96E5B881E35}" type="slidenum">
              <a:rPr lang="ru-RU" smtClean="0"/>
              <a:t>‹#›</a:t>
            </a:fld>
            <a:endParaRPr lang="ru-RU"/>
          </a:p>
        </p:txBody>
      </p:sp>
    </p:spTree>
    <p:extLst>
      <p:ext uri="{BB962C8B-B14F-4D97-AF65-F5344CB8AC3E}">
        <p14:creationId xmlns:p14="http://schemas.microsoft.com/office/powerpoint/2010/main" val="802323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B835A3B-CF23-4469-A64D-7090A91BB196}" type="datetimeFigureOut">
              <a:rPr lang="ru-RU" smtClean="0"/>
              <a:t>30.03.2018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5EA9D0E-2985-4F0A-BA83-A96E5B881E35}" type="slidenum">
              <a:rPr lang="ru-RU" smtClean="0"/>
              <a:t>‹#›</a:t>
            </a:fld>
            <a:endParaRPr lang="ru-RU"/>
          </a:p>
        </p:txBody>
      </p:sp>
    </p:spTree>
    <p:extLst>
      <p:ext uri="{BB962C8B-B14F-4D97-AF65-F5344CB8AC3E}">
        <p14:creationId xmlns:p14="http://schemas.microsoft.com/office/powerpoint/2010/main" val="2706438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B835A3B-CF23-4469-A64D-7090A91BB196}" type="datetimeFigureOut">
              <a:rPr lang="ru-RU" smtClean="0"/>
              <a:t>30.03.2018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5EA9D0E-2985-4F0A-BA83-A96E5B881E35}" type="slidenum">
              <a:rPr lang="ru-RU" smtClean="0"/>
              <a:t>‹#›</a:t>
            </a:fld>
            <a:endParaRPr lang="ru-RU"/>
          </a:p>
        </p:txBody>
      </p:sp>
    </p:spTree>
    <p:extLst>
      <p:ext uri="{BB962C8B-B14F-4D97-AF65-F5344CB8AC3E}">
        <p14:creationId xmlns:p14="http://schemas.microsoft.com/office/powerpoint/2010/main" val="880160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B835A3B-CF23-4469-A64D-7090A91BB196}" type="datetimeFigureOut">
              <a:rPr lang="ru-RU" smtClean="0"/>
              <a:t>30.03.2018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5EA9D0E-2985-4F0A-BA83-A96E5B881E35}" type="slidenum">
              <a:rPr lang="ru-RU" smtClean="0"/>
              <a:t>‹#›</a:t>
            </a:fld>
            <a:endParaRPr lang="ru-RU"/>
          </a:p>
        </p:txBody>
      </p:sp>
    </p:spTree>
    <p:extLst>
      <p:ext uri="{BB962C8B-B14F-4D97-AF65-F5344CB8AC3E}">
        <p14:creationId xmlns:p14="http://schemas.microsoft.com/office/powerpoint/2010/main" val="3887924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B835A3B-CF23-4469-A64D-7090A91BB196}" type="datetimeFigureOut">
              <a:rPr lang="ru-RU" smtClean="0"/>
              <a:t>30.03.2018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EA9D0E-2985-4F0A-BA83-A96E5B881E35}" type="slidenum">
              <a:rPr lang="ru-RU" smtClean="0"/>
              <a:t>‹#›</a:t>
            </a:fld>
            <a:endParaRPr lang="ru-RU"/>
          </a:p>
        </p:txBody>
      </p:sp>
    </p:spTree>
    <p:extLst>
      <p:ext uri="{BB962C8B-B14F-4D97-AF65-F5344CB8AC3E}">
        <p14:creationId xmlns:p14="http://schemas.microsoft.com/office/powerpoint/2010/main" val="3800635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B835A3B-CF23-4469-A64D-7090A91BB196}" type="datetimeFigureOut">
              <a:rPr lang="ru-RU" smtClean="0"/>
              <a:t>30.03.2018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EA9D0E-2985-4F0A-BA83-A96E5B881E35}" type="slidenum">
              <a:rPr lang="ru-RU" smtClean="0"/>
              <a:t>‹#›</a:t>
            </a:fld>
            <a:endParaRPr lang="ru-RU"/>
          </a:p>
        </p:txBody>
      </p:sp>
    </p:spTree>
    <p:extLst>
      <p:ext uri="{BB962C8B-B14F-4D97-AF65-F5344CB8AC3E}">
        <p14:creationId xmlns:p14="http://schemas.microsoft.com/office/powerpoint/2010/main" val="1491191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835A3B-CF23-4469-A64D-7090A91BB196}" type="datetimeFigureOut">
              <a:rPr lang="ru-RU" smtClean="0"/>
              <a:t>30.03.2018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EA9D0E-2985-4F0A-BA83-A96E5B881E35}" type="slidenum">
              <a:rPr lang="ru-RU" smtClean="0"/>
              <a:t>‹#›</a:t>
            </a:fld>
            <a:endParaRPr lang="ru-RU"/>
          </a:p>
        </p:txBody>
      </p:sp>
    </p:spTree>
    <p:extLst>
      <p:ext uri="{BB962C8B-B14F-4D97-AF65-F5344CB8AC3E}">
        <p14:creationId xmlns:p14="http://schemas.microsoft.com/office/powerpoint/2010/main" val="12538255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t>Анализ производственных результатов деятельности</a:t>
            </a:r>
            <a:br>
              <a:rPr lang="ru-RU" dirty="0"/>
            </a:br>
            <a:endParaRPr lang="ru-RU" dirty="0"/>
          </a:p>
        </p:txBody>
      </p:sp>
      <p:sp>
        <p:nvSpPr>
          <p:cNvPr id="3" name="Подзаголовок 2"/>
          <p:cNvSpPr>
            <a:spLocks noGrp="1"/>
          </p:cNvSpPr>
          <p:nvPr>
            <p:ph type="subTitle" idx="1"/>
          </p:nvPr>
        </p:nvSpPr>
        <p:spPr/>
        <p:txBody>
          <a:bodyPr/>
          <a:lstStyle/>
          <a:p>
            <a:r>
              <a:rPr lang="ru-RU" b="1" dirty="0"/>
              <a:t>Анализ объема производства и реализации продукции.</a:t>
            </a:r>
            <a:endParaRPr lang="ru-RU" dirty="0"/>
          </a:p>
          <a:p>
            <a:endParaRPr lang="ru-RU" dirty="0"/>
          </a:p>
        </p:txBody>
      </p:sp>
    </p:spTree>
    <p:extLst>
      <p:ext uri="{BB962C8B-B14F-4D97-AF65-F5344CB8AC3E}">
        <p14:creationId xmlns:p14="http://schemas.microsoft.com/office/powerpoint/2010/main" val="1968625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Целью </a:t>
            </a:r>
            <a:r>
              <a:rPr lang="ru-RU" b="1" dirty="0"/>
              <a:t>анализа объема выпуска и реализации продукции</a:t>
            </a:r>
            <a:r>
              <a:rPr lang="ru-RU" dirty="0"/>
              <a:t> является выявление резервов роста объема выпуска продукции, формирование ассортимента реализуемой продукции, расширение доли рынка при максимальном использовании производственной мощности, составление прогноза развития производства.</a:t>
            </a:r>
          </a:p>
        </p:txBody>
      </p:sp>
    </p:spTree>
    <p:extLst>
      <p:ext uri="{BB962C8B-B14F-4D97-AF65-F5344CB8AC3E}">
        <p14:creationId xmlns:p14="http://schemas.microsoft.com/office/powerpoint/2010/main" val="2604623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Отраслевые особенности отдельных производств определяют выбор последовательности действий, шагов, этапов анализа и конкретных методов расчета.</a:t>
            </a:r>
          </a:p>
        </p:txBody>
      </p:sp>
    </p:spTree>
    <p:extLst>
      <p:ext uri="{BB962C8B-B14F-4D97-AF65-F5344CB8AC3E}">
        <p14:creationId xmlns:p14="http://schemas.microsoft.com/office/powerpoint/2010/main" val="3929753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92500"/>
          </a:bodyPr>
          <a:lstStyle/>
          <a:p>
            <a:pPr fontAlgn="base"/>
            <a:r>
              <a:rPr lang="ru-RU" b="1" dirty="0"/>
              <a:t>В чем заключается сущность анализа объема производства и реализации продукции?</a:t>
            </a:r>
            <a:endParaRPr lang="ru-RU" dirty="0"/>
          </a:p>
          <a:p>
            <a:pPr fontAlgn="base"/>
            <a:r>
              <a:rPr lang="ru-RU" dirty="0"/>
              <a:t>Комплексный целевой анализ выпуска и реализации продукции Вы должны осуществлять для анализа конкурентных позиций Вашего предприятия и его способности гибкого маневрирования ресурсами при изменении конъюнктуры рынка.</a:t>
            </a:r>
          </a:p>
          <a:p>
            <a:endParaRPr lang="ru-RU" dirty="0"/>
          </a:p>
        </p:txBody>
      </p:sp>
    </p:spTree>
    <p:extLst>
      <p:ext uri="{BB962C8B-B14F-4D97-AF65-F5344CB8AC3E}">
        <p14:creationId xmlns:p14="http://schemas.microsoft.com/office/powerpoint/2010/main" val="1462548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85000" lnSpcReduction="20000"/>
          </a:bodyPr>
          <a:lstStyle/>
          <a:p>
            <a:pPr fontAlgn="base"/>
            <a:r>
              <a:rPr lang="ru-RU" dirty="0"/>
              <a:t>Этот общий анализ реализуется путем проведения следующих частных анализов:</a:t>
            </a:r>
          </a:p>
          <a:p>
            <a:pPr fontAlgn="base"/>
            <a:r>
              <a:rPr lang="ru-RU" dirty="0"/>
              <a:t>Анализ объема и структуры выпуска продукции.</a:t>
            </a:r>
          </a:p>
          <a:p>
            <a:pPr fontAlgn="base"/>
            <a:r>
              <a:rPr lang="ru-RU" dirty="0"/>
              <a:t>Анализ выполнения договорных обязательств и реализации продукции.</a:t>
            </a:r>
          </a:p>
          <a:p>
            <a:pPr fontAlgn="base"/>
            <a:r>
              <a:rPr lang="ru-RU" dirty="0"/>
              <a:t>Анализ технического уровня и качества продукции.</a:t>
            </a:r>
          </a:p>
          <a:p>
            <a:pPr fontAlgn="base"/>
            <a:r>
              <a:rPr lang="ru-RU" dirty="0"/>
              <a:t>Анализ резервов роста объемов производства.</a:t>
            </a:r>
          </a:p>
          <a:p>
            <a:pPr fontAlgn="base"/>
            <a:r>
              <a:rPr lang="ru-RU" dirty="0"/>
              <a:t>Анализ безубыточности и оценка запаса финансовой прочности.</a:t>
            </a:r>
          </a:p>
          <a:p>
            <a:r>
              <a:rPr lang="ru-RU" dirty="0" smtClean="0"/>
              <a:t/>
            </a:r>
            <a:br>
              <a:rPr lang="ru-RU" dirty="0" smtClean="0"/>
            </a:br>
            <a:endParaRPr lang="ru-RU" dirty="0"/>
          </a:p>
        </p:txBody>
      </p:sp>
    </p:spTree>
    <p:extLst>
      <p:ext uri="{BB962C8B-B14F-4D97-AF65-F5344CB8AC3E}">
        <p14:creationId xmlns:p14="http://schemas.microsoft.com/office/powerpoint/2010/main" val="2120056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fontAlgn="base"/>
            <a:r>
              <a:rPr lang="ru-RU" dirty="0"/>
              <a:t>Объектами анализа являются:</a:t>
            </a:r>
            <a:br>
              <a:rPr lang="ru-RU" dirty="0"/>
            </a:br>
            <a:r>
              <a:rPr lang="ru-RU" dirty="0" smtClean="0"/>
              <a:t/>
            </a:r>
            <a:br>
              <a:rPr lang="ru-RU" dirty="0" smtClean="0"/>
            </a:br>
            <a:endParaRPr lang="ru-RU" dirty="0"/>
          </a:p>
        </p:txBody>
      </p:sp>
      <p:pic>
        <p:nvPicPr>
          <p:cNvPr id="1026" name="Picture 2" descr="C:\Users\Shumakov855\Downloads\Без названия.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0895" y="1124744"/>
            <a:ext cx="8282060" cy="5256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6564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Анализ качества продукции</a:t>
            </a:r>
            <a:br>
              <a:rPr lang="ru-RU" b="1" dirty="0"/>
            </a:br>
            <a:endParaRPr lang="ru-RU" dirty="0"/>
          </a:p>
        </p:txBody>
      </p:sp>
      <p:sp>
        <p:nvSpPr>
          <p:cNvPr id="3" name="Объект 2"/>
          <p:cNvSpPr>
            <a:spLocks noGrp="1"/>
          </p:cNvSpPr>
          <p:nvPr>
            <p:ph idx="1"/>
          </p:nvPr>
        </p:nvSpPr>
        <p:spPr/>
        <p:txBody>
          <a:bodyPr>
            <a:normAutofit fontScale="92500" lnSpcReduction="20000"/>
          </a:bodyPr>
          <a:lstStyle/>
          <a:p>
            <a:r>
              <a:rPr lang="ru-RU" dirty="0"/>
              <a:t>Важным показателем деятельности предприятий является качество продукции. Российский подход к системе качества определяется наличием двух факторов: с одной стороны, постоянно растут требования заказчиков к качеству продукции, с другой - крайне медленно происходит переоснащение предприятий современной техникой. Таким образом, проблема обеспечения оптимального уровня качества продукции должна решаться на основе научно обоснованного подхода к оценке его уровня.</a:t>
            </a:r>
          </a:p>
          <a:p>
            <a:endParaRPr lang="ru-RU" dirty="0"/>
          </a:p>
        </p:txBody>
      </p:sp>
    </p:spTree>
    <p:extLst>
      <p:ext uri="{BB962C8B-B14F-4D97-AF65-F5344CB8AC3E}">
        <p14:creationId xmlns:p14="http://schemas.microsoft.com/office/powerpoint/2010/main" val="3097801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lnSpcReduction="10000"/>
          </a:bodyPr>
          <a:lstStyle/>
          <a:p>
            <a:r>
              <a:rPr lang="ru-RU" dirty="0"/>
              <a:t>Под </a:t>
            </a:r>
            <a:r>
              <a:rPr lang="ru-RU" b="1" i="1" dirty="0"/>
              <a:t>качеством продукции </a:t>
            </a:r>
            <a:r>
              <a:rPr lang="ru-RU" dirty="0"/>
              <a:t>понимают совокупность свойств продукции, обусловливающих ее способность удовлетворять определенные потребности в соответствии с ее назначением. Показатели качества характеризуют параметрические, потребительские, технологические, дизайнерские свойства изделия, уровень его стандартизации и унификации, надежность и долговечность.</a:t>
            </a:r>
          </a:p>
        </p:txBody>
      </p:sp>
    </p:spTree>
    <p:extLst>
      <p:ext uri="{BB962C8B-B14F-4D97-AF65-F5344CB8AC3E}">
        <p14:creationId xmlns:p14="http://schemas.microsoft.com/office/powerpoint/2010/main" val="243666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Качество продукции - один из основных факторов, способствующих росту реализации продукции и определяющих ее конкурентоспособность и предприятия. Однако повышение качества продукции, как правило, требует дополнительных затрат и увеличения себестоимости единицы продукции.</a:t>
            </a:r>
          </a:p>
        </p:txBody>
      </p:sp>
    </p:spTree>
    <p:extLst>
      <p:ext uri="{BB962C8B-B14F-4D97-AF65-F5344CB8AC3E}">
        <p14:creationId xmlns:p14="http://schemas.microsoft.com/office/powerpoint/2010/main" val="789372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70000" lnSpcReduction="20000"/>
          </a:bodyPr>
          <a:lstStyle/>
          <a:p>
            <a:r>
              <a:rPr lang="ru-RU" dirty="0"/>
              <a:t>Различают обобщающие, индивидуальные и косвенные показатели качества продукции.</a:t>
            </a:r>
          </a:p>
          <a:p>
            <a:r>
              <a:rPr lang="ru-RU" b="1" i="1" dirty="0"/>
              <a:t>Обобщающие показатели </a:t>
            </a:r>
            <a:r>
              <a:rPr lang="ru-RU" dirty="0"/>
              <a:t>характеризуют качество всей произведенной продукции независимо от ее вида и назначения, например удельный вес:</a:t>
            </a:r>
          </a:p>
          <a:p>
            <a:r>
              <a:rPr lang="ru-RU" dirty="0"/>
              <a:t>■ новой продукции в общем ее выпуске;</a:t>
            </a:r>
          </a:p>
          <a:p>
            <a:r>
              <a:rPr lang="ru-RU" dirty="0"/>
              <a:t>■ сертифицированной и несертифицированной продукции;</a:t>
            </a:r>
          </a:p>
          <a:p>
            <a:r>
              <a:rPr lang="ru-RU" dirty="0"/>
              <a:t>■ продукции, соответствующей мировым стандартам, и др.</a:t>
            </a:r>
          </a:p>
          <a:p>
            <a:r>
              <a:rPr lang="ru-RU" b="1" i="1" dirty="0"/>
              <a:t>Индивидуальные (единичные) показатели </a:t>
            </a:r>
            <a:r>
              <a:rPr lang="ru-RU" dirty="0"/>
              <a:t>качества продукции отражают одно из ее свойств:</a:t>
            </a:r>
          </a:p>
          <a:p>
            <a:r>
              <a:rPr lang="ru-RU" dirty="0"/>
              <a:t>■ полезность;</a:t>
            </a:r>
          </a:p>
          <a:p>
            <a:r>
              <a:rPr lang="ru-RU" dirty="0"/>
              <a:t>■ надежность;</a:t>
            </a:r>
          </a:p>
          <a:p>
            <a:r>
              <a:rPr lang="ru-RU" dirty="0"/>
              <a:t>■ эстетичность.</a:t>
            </a:r>
          </a:p>
          <a:p>
            <a:endParaRPr lang="ru-RU" dirty="0"/>
          </a:p>
        </p:txBody>
      </p:sp>
    </p:spTree>
    <p:extLst>
      <p:ext uri="{BB962C8B-B14F-4D97-AF65-F5344CB8AC3E}">
        <p14:creationId xmlns:p14="http://schemas.microsoft.com/office/powerpoint/2010/main" val="172602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92500" lnSpcReduction="10000"/>
          </a:bodyPr>
          <a:lstStyle/>
          <a:p>
            <a:r>
              <a:rPr lang="ru-RU" dirty="0" smtClean="0"/>
              <a:t>Косвенные показатели - это штрафы за некачественную продукцию, удельный вес забракованной продукции, потери от брака и др.</a:t>
            </a:r>
          </a:p>
          <a:p>
            <a:r>
              <a:rPr lang="ru-RU" dirty="0"/>
              <a:t>В процессе анализа качества изучается динамика перечисленных показателей, оценивается выполнение плана но их уровню, устанавливаются причины их изменения и обосновываются возможности повышения качества.</a:t>
            </a:r>
          </a:p>
        </p:txBody>
      </p:sp>
    </p:spTree>
    <p:extLst>
      <p:ext uri="{BB962C8B-B14F-4D97-AF65-F5344CB8AC3E}">
        <p14:creationId xmlns:p14="http://schemas.microsoft.com/office/powerpoint/2010/main" val="997261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85000" lnSpcReduction="20000"/>
          </a:bodyPr>
          <a:lstStyle/>
          <a:p>
            <a:r>
              <a:rPr lang="ru-RU" dirty="0"/>
              <a:t>Для оценки выполнения плана по качеству используются два метода.</a:t>
            </a:r>
          </a:p>
          <a:p>
            <a:r>
              <a:rPr lang="ru-RU" dirty="0"/>
              <a:t>1. Определяется средневзвешенный балл качества продукции и путем сравнения фактического и планового его уровня находится процент выполнения плана но качеству (балльный метод).</a:t>
            </a:r>
          </a:p>
          <a:p>
            <a:r>
              <a:rPr lang="ru-RU" dirty="0"/>
              <a:t>2. По продукции, качество которой характеризуется сортом или кондицией, рассчитываются доля продукции каждого сорта в общем объеме производства, средний коэффициент сортности, средневзвешенная цена изделия в сопоставимых условиях.</a:t>
            </a:r>
          </a:p>
          <a:p>
            <a:endParaRPr lang="ru-RU" dirty="0"/>
          </a:p>
        </p:txBody>
      </p:sp>
    </p:spTree>
    <p:extLst>
      <p:ext uri="{BB962C8B-B14F-4D97-AF65-F5344CB8AC3E}">
        <p14:creationId xmlns:p14="http://schemas.microsoft.com/office/powerpoint/2010/main" val="3548101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анализ отгрузки и реализации продукции</a:t>
            </a:r>
            <a:endParaRPr lang="ru-RU" dirty="0"/>
          </a:p>
        </p:txBody>
      </p:sp>
      <p:sp>
        <p:nvSpPr>
          <p:cNvPr id="3" name="Объект 2"/>
          <p:cNvSpPr>
            <a:spLocks noGrp="1"/>
          </p:cNvSpPr>
          <p:nvPr>
            <p:ph idx="1"/>
          </p:nvPr>
        </p:nvSpPr>
        <p:spPr/>
        <p:txBody>
          <a:bodyPr>
            <a:normAutofit fontScale="92500" lnSpcReduction="10000"/>
          </a:bodyPr>
          <a:lstStyle/>
          <a:p>
            <a:pPr marL="0" indent="0">
              <a:buNone/>
            </a:pPr>
            <a:endParaRPr lang="ru-RU" dirty="0"/>
          </a:p>
          <a:p>
            <a:r>
              <a:rPr lang="ru-RU" dirty="0"/>
              <a:t>Анализ реализации продукции проводится за каждый месяц, квартал, год. В процессе его фактические данные сравниваются с плановыми, предшествующими периодами, рассчитываются процент выполнения плана, абсолютное отклонение от плана, темпы роста и прироста за анализируемый отрезок времени, абсолютное значение одного процента прироста.</a:t>
            </a:r>
          </a:p>
          <a:p>
            <a:endParaRPr lang="ru-RU" dirty="0"/>
          </a:p>
        </p:txBody>
      </p:sp>
    </p:spTree>
    <p:extLst>
      <p:ext uri="{BB962C8B-B14F-4D97-AF65-F5344CB8AC3E}">
        <p14:creationId xmlns:p14="http://schemas.microsoft.com/office/powerpoint/2010/main" val="2199656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Факторы, влияющие на изменение объема</a:t>
            </a:r>
          </a:p>
        </p:txBody>
      </p:sp>
      <p:pic>
        <p:nvPicPr>
          <p:cNvPr id="2050" name="Picture 2" descr="C:\Users\Shumakov855\Downloads\image163.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1484784"/>
            <a:ext cx="7272808" cy="4986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953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62500" lnSpcReduction="20000"/>
          </a:bodyPr>
          <a:lstStyle/>
          <a:p>
            <a:r>
              <a:rPr lang="ru-RU" dirty="0"/>
              <a:t>Возможны два варианта методики анализа реализации продукции.</a:t>
            </a:r>
          </a:p>
          <a:p>
            <a:r>
              <a:rPr lang="ru-RU" dirty="0"/>
              <a:t>Если выручка на предприятии определяется по отгрузке товарной продукции, то баланс товарной продукции будет иметь вид:</a:t>
            </a:r>
          </a:p>
          <a:p>
            <a:r>
              <a:rPr lang="ru-RU" dirty="0"/>
              <a:t> </a:t>
            </a:r>
          </a:p>
          <a:p>
            <a:r>
              <a:rPr lang="ru-RU" dirty="0"/>
              <a:t>ГП</a:t>
            </a:r>
            <a:r>
              <a:rPr lang="ru-RU" baseline="-25000" dirty="0"/>
              <a:t>Н</a:t>
            </a:r>
            <a:r>
              <a:rPr lang="ru-RU" dirty="0"/>
              <a:t>+ТП=РА+ГП</a:t>
            </a:r>
            <a:r>
              <a:rPr lang="ru-RU" baseline="-25000" dirty="0"/>
              <a:t>К</a:t>
            </a:r>
            <a:r>
              <a:rPr lang="ru-RU" dirty="0"/>
              <a:t>,</a:t>
            </a:r>
          </a:p>
          <a:p>
            <a:r>
              <a:rPr lang="ru-RU" dirty="0"/>
              <a:t> </a:t>
            </a:r>
          </a:p>
          <a:p>
            <a:r>
              <a:rPr lang="ru-RU" dirty="0"/>
              <a:t>отсюда:</a:t>
            </a:r>
          </a:p>
          <a:p>
            <a:r>
              <a:rPr lang="ru-RU" dirty="0"/>
              <a:t> </a:t>
            </a:r>
          </a:p>
          <a:p>
            <a:r>
              <a:rPr lang="ru-RU" dirty="0"/>
              <a:t>РП= ГП</a:t>
            </a:r>
            <a:r>
              <a:rPr lang="ru-RU" baseline="-25000" dirty="0"/>
              <a:t>Н</a:t>
            </a:r>
            <a:r>
              <a:rPr lang="ru-RU" dirty="0"/>
              <a:t>+ТП - ГП</a:t>
            </a:r>
            <a:r>
              <a:rPr lang="ru-RU" baseline="-25000" dirty="0"/>
              <a:t>К</a:t>
            </a:r>
            <a:r>
              <a:rPr lang="ru-RU" dirty="0"/>
              <a:t>.</a:t>
            </a:r>
          </a:p>
          <a:p>
            <a:r>
              <a:rPr lang="ru-RU" dirty="0"/>
              <a:t> </a:t>
            </a:r>
          </a:p>
          <a:p>
            <a:r>
              <a:rPr lang="ru-RU" dirty="0"/>
              <a:t>Если выручка определяется после оплаты отгруженной продукции, то товарный баланс можно записать так:</a:t>
            </a:r>
          </a:p>
          <a:p>
            <a:r>
              <a:rPr lang="ru-RU" dirty="0"/>
              <a:t> </a:t>
            </a:r>
          </a:p>
          <a:p>
            <a:r>
              <a:rPr lang="ru-RU" dirty="0"/>
              <a:t>ГП</a:t>
            </a:r>
            <a:r>
              <a:rPr lang="ru-RU" baseline="-25000" dirty="0"/>
              <a:t>Н</a:t>
            </a:r>
            <a:r>
              <a:rPr lang="ru-RU" dirty="0"/>
              <a:t>+ТП+ОТ</a:t>
            </a:r>
            <a:r>
              <a:rPr lang="ru-RU" baseline="-25000" dirty="0"/>
              <a:t>Н</a:t>
            </a:r>
            <a:r>
              <a:rPr lang="ru-RU" dirty="0"/>
              <a:t>= РП+ОТ</a:t>
            </a:r>
            <a:r>
              <a:rPr lang="ru-RU" baseline="-25000" dirty="0"/>
              <a:t>К</a:t>
            </a:r>
            <a:r>
              <a:rPr lang="ru-RU" dirty="0"/>
              <a:t> +ГП</a:t>
            </a:r>
            <a:r>
              <a:rPr lang="ru-RU" baseline="-25000" dirty="0"/>
              <a:t>К</a:t>
            </a:r>
            <a:r>
              <a:rPr lang="ru-RU" dirty="0"/>
              <a:t>;</a:t>
            </a:r>
          </a:p>
          <a:p>
            <a:r>
              <a:rPr lang="ru-RU" dirty="0"/>
              <a:t>РП= ГП</a:t>
            </a:r>
            <a:r>
              <a:rPr lang="ru-RU" baseline="-25000" dirty="0"/>
              <a:t>Н</a:t>
            </a:r>
            <a:r>
              <a:rPr lang="ru-RU" dirty="0"/>
              <a:t>+ТП+ОТ</a:t>
            </a:r>
            <a:r>
              <a:rPr lang="ru-RU" baseline="-25000" dirty="0"/>
              <a:t>Н</a:t>
            </a:r>
            <a:r>
              <a:rPr lang="ru-RU" dirty="0"/>
              <a:t>-ОТ</a:t>
            </a:r>
            <a:r>
              <a:rPr lang="ru-RU" baseline="-25000" dirty="0"/>
              <a:t>К </a:t>
            </a:r>
            <a:r>
              <a:rPr lang="ru-RU" dirty="0"/>
              <a:t>- ГП</a:t>
            </a:r>
            <a:r>
              <a:rPr lang="ru-RU" baseline="-25000" dirty="0"/>
              <a:t>К</a:t>
            </a:r>
            <a:r>
              <a:rPr lang="ru-RU" dirty="0"/>
              <a:t>,</a:t>
            </a:r>
          </a:p>
          <a:p>
            <a:endParaRPr lang="ru-RU" dirty="0"/>
          </a:p>
        </p:txBody>
      </p:sp>
    </p:spTree>
    <p:extLst>
      <p:ext uri="{BB962C8B-B14F-4D97-AF65-F5344CB8AC3E}">
        <p14:creationId xmlns:p14="http://schemas.microsoft.com/office/powerpoint/2010/main" val="1277995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lnSpcReduction="10000"/>
          </a:bodyPr>
          <a:lstStyle/>
          <a:p>
            <a:r>
              <a:rPr lang="ru-RU" dirty="0"/>
              <a:t>где ГП</a:t>
            </a:r>
            <a:r>
              <a:rPr lang="ru-RU" baseline="-25000" dirty="0"/>
              <a:t>Н</a:t>
            </a:r>
            <a:r>
              <a:rPr lang="ru-RU" dirty="0"/>
              <a:t>, ГП</a:t>
            </a:r>
            <a:r>
              <a:rPr lang="ru-RU" baseline="-25000" dirty="0"/>
              <a:t>К</a:t>
            </a:r>
            <a:r>
              <a:rPr lang="ru-RU" dirty="0"/>
              <a:t> - остатки готовой продукции на складах на начало и конец периода;</a:t>
            </a:r>
          </a:p>
          <a:p>
            <a:r>
              <a:rPr lang="ru-RU" dirty="0"/>
              <a:t>ТП - стоимость выпуска товарной продукции;</a:t>
            </a:r>
          </a:p>
          <a:p>
            <a:r>
              <a:rPr lang="ru-RU" dirty="0"/>
              <a:t>РП - объем реализации продукции за отчетный период;</a:t>
            </a:r>
          </a:p>
          <a:p>
            <a:r>
              <a:rPr lang="ru-RU" dirty="0"/>
              <a:t>ОТ</a:t>
            </a:r>
            <a:r>
              <a:rPr lang="ru-RU" baseline="-25000" dirty="0"/>
              <a:t>Н</a:t>
            </a:r>
            <a:r>
              <a:rPr lang="ru-RU" dirty="0"/>
              <a:t>, ОТ</a:t>
            </a:r>
            <a:r>
              <a:rPr lang="ru-RU" baseline="-25000" dirty="0"/>
              <a:t>К</a:t>
            </a:r>
            <a:r>
              <a:rPr lang="ru-RU" dirty="0"/>
              <a:t> - остатки отгруженной продукции на начало и конец периода, не оплаченные покупателем.</a:t>
            </a:r>
          </a:p>
          <a:p>
            <a:endParaRPr lang="ru-RU" dirty="0"/>
          </a:p>
        </p:txBody>
      </p:sp>
    </p:spTree>
    <p:extLst>
      <p:ext uri="{BB962C8B-B14F-4D97-AF65-F5344CB8AC3E}">
        <p14:creationId xmlns:p14="http://schemas.microsoft.com/office/powerpoint/2010/main" val="1554838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Расчет влияния данных факторов на объем реализации продукции производится сравнением фактических уровней факторных показателей с плановыми и вычислением абсолютных и относительных приростов каждого из них. Для изучения влияния этих факторов анализируется баланс товарной продукции.</a:t>
            </a:r>
          </a:p>
        </p:txBody>
      </p:sp>
    </p:spTree>
    <p:extLst>
      <p:ext uri="{BB962C8B-B14F-4D97-AF65-F5344CB8AC3E}">
        <p14:creationId xmlns:p14="http://schemas.microsoft.com/office/powerpoint/2010/main" val="1606860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В процессе анализа необходимо выяснить причины образования сверхплановых остатков на складах, несвоевременной оплаты продукции покупателями и разработать конкретные мероприятия по ускорению реализации продукции и получению выручки.</a:t>
            </a:r>
          </a:p>
        </p:txBody>
      </p:sp>
    </p:spTree>
    <p:extLst>
      <p:ext uri="{BB962C8B-B14F-4D97-AF65-F5344CB8AC3E}">
        <p14:creationId xmlns:p14="http://schemas.microsoft.com/office/powerpoint/2010/main" val="2600004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lnSpcReduction="10000"/>
          </a:bodyPr>
          <a:lstStyle/>
          <a:p>
            <a:r>
              <a:rPr lang="ru-RU" dirty="0"/>
              <a:t>Анализ реализации продукции тесно связан с анализом выполнения договорных обязательств по поставкам продукции. Недовыполнение плана по договорам для предприятия оборачивается уменьшением выручки, прибыли, выплаты штрафных санкций. Кроме того, в условиях конкуренции предприятие может потерять рынки сбыта продукции, что повлечет за собой спад производства.</a:t>
            </a:r>
          </a:p>
        </p:txBody>
      </p:sp>
    </p:spTree>
    <p:extLst>
      <p:ext uri="{BB962C8B-B14F-4D97-AF65-F5344CB8AC3E}">
        <p14:creationId xmlns:p14="http://schemas.microsoft.com/office/powerpoint/2010/main" val="727209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В процессе анализа определяется выполнение плана поставок за месяц и с нарастающим итогом в целом по предприятию, в разряде отдельных потребителей и видов продукции, выясняются причины недовыполнения плана и дается оценка деятельности по выполнению договорных обязательств.</a:t>
            </a:r>
          </a:p>
        </p:txBody>
      </p:sp>
    </p:spTree>
    <p:extLst>
      <p:ext uri="{BB962C8B-B14F-4D97-AF65-F5344CB8AC3E}">
        <p14:creationId xmlns:p14="http://schemas.microsoft.com/office/powerpoint/2010/main" val="2248105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 Резервы увеличения выпуска и реализации продукции</a:t>
            </a:r>
            <a:br>
              <a:rPr lang="ru-RU" dirty="0"/>
            </a:br>
            <a:endParaRPr lang="ru-RU" dirty="0"/>
          </a:p>
        </p:txBody>
      </p:sp>
      <p:sp>
        <p:nvSpPr>
          <p:cNvPr id="3" name="Объект 2"/>
          <p:cNvSpPr>
            <a:spLocks noGrp="1"/>
          </p:cNvSpPr>
          <p:nvPr>
            <p:ph idx="1"/>
          </p:nvPr>
        </p:nvSpPr>
        <p:spPr/>
        <p:txBody>
          <a:bodyPr/>
          <a:lstStyle/>
          <a:p>
            <a:r>
              <a:rPr lang="ru-RU" dirty="0"/>
              <a:t>Любая коммерческая организация ставит перед собой цель – повышение прибыли. Для этого должно находить резервы ее увеличения. Как правило, данные резервы определяются по каждому виду продукции. Увеличение объема реализации продукции является одним из факторов повышения прибыли.</a:t>
            </a:r>
          </a:p>
        </p:txBody>
      </p:sp>
    </p:spTree>
    <p:extLst>
      <p:ext uri="{BB962C8B-B14F-4D97-AF65-F5344CB8AC3E}">
        <p14:creationId xmlns:p14="http://schemas.microsoft.com/office/powerpoint/2010/main" val="18678069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85000" lnSpcReduction="20000"/>
          </a:bodyPr>
          <a:lstStyle/>
          <a:p>
            <a:r>
              <a:rPr lang="ru-RU" dirty="0"/>
              <a:t>На сегодняшний день многие организации находятся в сложном положении. Последние годы у них постоянно возникают трудности со сбытом продукции. Поэтому одной из важнейших задач стоящей перед ними является задача выявления резервов сбыта продукции, нахождения новых потребителей, заинтересованных в продукции организации, проникновение на новые рынки сбыта. Решение этой задачи требует комплексного анализа всей деятельности организации, начиная с закупки сырья и разработки технологического процесса, до отгрузки продукции потребителю.</a:t>
            </a:r>
          </a:p>
        </p:txBody>
      </p:sp>
    </p:spTree>
    <p:extLst>
      <p:ext uri="{BB962C8B-B14F-4D97-AF65-F5344CB8AC3E}">
        <p14:creationId xmlns:p14="http://schemas.microsoft.com/office/powerpoint/2010/main" val="10310740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Увеличение объема реализации готовой продукции может быть достигнуто за счет роста объема производства продукции и за счет сокращения остатков нереализованной продукции.</a:t>
            </a:r>
          </a:p>
        </p:txBody>
      </p:sp>
    </p:spTree>
    <p:extLst>
      <p:ext uri="{BB962C8B-B14F-4D97-AF65-F5344CB8AC3E}">
        <p14:creationId xmlns:p14="http://schemas.microsoft.com/office/powerpoint/2010/main" val="2442179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Для реализации продукции ее необходимо сначала произвести и произвести в достаточно хорошем качестве, с минимально возможными издержками (чтобы была возможность снизить цену без убытка для организации). Следовательно, во многом выявление резервов реализации зависит от определения резервов производства</a:t>
            </a:r>
          </a:p>
        </p:txBody>
      </p:sp>
    </p:spTree>
    <p:extLst>
      <p:ext uri="{BB962C8B-B14F-4D97-AF65-F5344CB8AC3E}">
        <p14:creationId xmlns:p14="http://schemas.microsoft.com/office/powerpoint/2010/main" val="444288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3074" name="Picture 2" descr="C:\Users\Shumakov855\Downloads\_19_4_opt.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76672"/>
            <a:ext cx="8676456" cy="5976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039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Резервы роста объема производства продукции можно подразделить на 3 группы:</a:t>
            </a:r>
          </a:p>
        </p:txBody>
      </p:sp>
      <p:sp>
        <p:nvSpPr>
          <p:cNvPr id="3" name="Объект 2"/>
          <p:cNvSpPr>
            <a:spLocks noGrp="1"/>
          </p:cNvSpPr>
          <p:nvPr>
            <p:ph idx="1"/>
          </p:nvPr>
        </p:nvSpPr>
        <p:spPr/>
        <p:txBody>
          <a:bodyPr/>
          <a:lstStyle/>
          <a:p>
            <a:r>
              <a:rPr lang="ru-RU" dirty="0"/>
              <a:t>1. Улучшение использования труда. В эту группу входит:</a:t>
            </a:r>
          </a:p>
          <a:p>
            <a:r>
              <a:rPr lang="ru-RU" dirty="0"/>
              <a:t>– создание дополнительных рабочих мест;</a:t>
            </a:r>
          </a:p>
          <a:p>
            <a:r>
              <a:rPr lang="ru-RU" dirty="0"/>
              <a:t>– ликвидация потерь рабочего времени;</a:t>
            </a:r>
          </a:p>
          <a:p>
            <a:r>
              <a:rPr lang="ru-RU" dirty="0"/>
              <a:t>– повышение производительности труда;</a:t>
            </a:r>
          </a:p>
          <a:p>
            <a:r>
              <a:rPr lang="ru-RU" dirty="0"/>
              <a:t>– улучшение структуры кадров, рост квалификации.</a:t>
            </a:r>
          </a:p>
          <a:p>
            <a:endParaRPr lang="ru-RU" dirty="0"/>
          </a:p>
        </p:txBody>
      </p:sp>
    </p:spTree>
    <p:extLst>
      <p:ext uri="{BB962C8B-B14F-4D97-AF65-F5344CB8AC3E}">
        <p14:creationId xmlns:p14="http://schemas.microsoft.com/office/powerpoint/2010/main" val="40676411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77500" lnSpcReduction="20000"/>
          </a:bodyPr>
          <a:lstStyle/>
          <a:p>
            <a:r>
              <a:rPr lang="ru-RU" dirty="0"/>
              <a:t>2. Улучшение использования средств труда (оборудования). В эту группу входит:</a:t>
            </a:r>
          </a:p>
          <a:p>
            <a:r>
              <a:rPr lang="ru-RU" dirty="0"/>
              <a:t>– укомплектование новых рабочих мест оборудованием;</a:t>
            </a:r>
          </a:p>
          <a:p>
            <a:r>
              <a:rPr lang="ru-RU" dirty="0"/>
              <a:t>– ликвидация потерь рабочего времени оборудования;</a:t>
            </a:r>
          </a:p>
          <a:p>
            <a:r>
              <a:rPr lang="ru-RU" dirty="0"/>
              <a:t>– повышение производительности оборудования;</a:t>
            </a:r>
          </a:p>
          <a:p>
            <a:r>
              <a:rPr lang="ru-RU" dirty="0"/>
              <a:t>– улучшение структуры основных фондов.</a:t>
            </a:r>
          </a:p>
          <a:p>
            <a:r>
              <a:rPr lang="ru-RU" dirty="0"/>
              <a:t>3. Улучшение использования предметов труда (материалов, сырья). В эту группу входит:</a:t>
            </a:r>
          </a:p>
          <a:p>
            <a:r>
              <a:rPr lang="ru-RU" dirty="0"/>
              <a:t>– снижение норм материалов;</a:t>
            </a:r>
          </a:p>
          <a:p>
            <a:r>
              <a:rPr lang="ru-RU" dirty="0"/>
              <a:t>– внедрение прогрессивных видов сырья и материалов.</a:t>
            </a:r>
          </a:p>
          <a:p>
            <a:endParaRPr lang="ru-RU" dirty="0"/>
          </a:p>
        </p:txBody>
      </p:sp>
    </p:spTree>
    <p:extLst>
      <p:ext uri="{BB962C8B-B14F-4D97-AF65-F5344CB8AC3E}">
        <p14:creationId xmlns:p14="http://schemas.microsoft.com/office/powerpoint/2010/main" val="23842034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По каждому элементу групп проводится комплекс расчетов с целью приращения выпуска продукции. Проведенный анализ позволяет оценить возможность организации по увеличению выпуска продукции, а также выявить диспропорции в использовании ресурсов, которые приводят к снижению финансовых результатов.</a:t>
            </a:r>
          </a:p>
        </p:txBody>
      </p:sp>
    </p:spTree>
    <p:extLst>
      <p:ext uri="{BB962C8B-B14F-4D97-AF65-F5344CB8AC3E}">
        <p14:creationId xmlns:p14="http://schemas.microsoft.com/office/powerpoint/2010/main" val="19143277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Резервы роста объема реализации за счет сокращения остатков нереализованной продукции во многом зависят от грамотной работы службы сбыта организации, разработки правильной маркетинговой стратегии, выявления новых групп потребителей или расширения продаж уже существующим постоянным потребителям.</a:t>
            </a:r>
          </a:p>
        </p:txBody>
      </p:sp>
    </p:spTree>
    <p:extLst>
      <p:ext uri="{BB962C8B-B14F-4D97-AF65-F5344CB8AC3E}">
        <p14:creationId xmlns:p14="http://schemas.microsoft.com/office/powerpoint/2010/main" val="15657082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a:t>Таким образом, резервами увеличения выпуска и реализации продукции является рост объема производства и реализации продукции за счет улучшения использования труда, средств и предметов труда, а также сокращения остатков нереализованной продукции.</a:t>
            </a:r>
          </a:p>
        </p:txBody>
      </p:sp>
    </p:spTree>
    <p:extLst>
      <p:ext uri="{BB962C8B-B14F-4D97-AF65-F5344CB8AC3E}">
        <p14:creationId xmlns:p14="http://schemas.microsoft.com/office/powerpoint/2010/main" val="383404180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682</Words>
  <Application>Microsoft Office PowerPoint</Application>
  <PresentationFormat>Экран (4:3)</PresentationFormat>
  <Paragraphs>79</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Тема Office</vt:lpstr>
      <vt:lpstr>Анализ производственных результатов деятельности </vt:lpstr>
      <vt:lpstr>Презентация PowerPoint</vt:lpstr>
      <vt:lpstr>Презентация PowerPoint</vt:lpstr>
      <vt:lpstr>Презентация PowerPoint</vt:lpstr>
      <vt:lpstr>Презентация PowerPoint</vt:lpstr>
      <vt:lpstr>Объектами анализа являются:  </vt:lpstr>
      <vt:lpstr>Анализ качества продукции </vt:lpstr>
      <vt:lpstr>Презентация PowerPoint</vt:lpstr>
      <vt:lpstr>Презентация PowerPoint</vt:lpstr>
      <vt:lpstr>Презентация PowerPoint</vt:lpstr>
      <vt:lpstr>Презентация PowerPoint</vt:lpstr>
      <vt:lpstr>Презентация PowerPoint</vt:lpstr>
      <vt:lpstr>анализ отгрузки и реализации продукции</vt:lpstr>
      <vt:lpstr>Факторы, влияющие на изменение объема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Резервы увеличения выпуска и реализации продукции </vt:lpstr>
      <vt:lpstr>Презентация PowerPoint</vt:lpstr>
      <vt:lpstr>Презентация PowerPoint</vt:lpstr>
      <vt:lpstr>Презентация PowerPoint</vt:lpstr>
      <vt:lpstr>Презентация PowerPoint</vt:lpstr>
      <vt:lpstr>Резервы роста объема производства продукции можно подразделить на 3 группы:</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Анализ производственных результатов деятельности</dc:title>
  <dc:creator>Shumakov855</dc:creator>
  <cp:lastModifiedBy>Shumakov855</cp:lastModifiedBy>
  <cp:revision>3</cp:revision>
  <dcterms:created xsi:type="dcterms:W3CDTF">2018-03-30T02:42:57Z</dcterms:created>
  <dcterms:modified xsi:type="dcterms:W3CDTF">2018-03-30T03:16:09Z</dcterms:modified>
</cp:coreProperties>
</file>