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60" autoAdjust="0"/>
  </p:normalViewPr>
  <p:slideViewPr>
    <p:cSldViewPr>
      <p:cViewPr varScale="1">
        <p:scale>
          <a:sx n="75" d="100"/>
          <a:sy n="75" d="100"/>
        </p:scale>
        <p:origin x="-36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0C66ABE-5BB0-4C5F-81FD-184323BEBEB7}" type="datetimeFigureOut">
              <a:rPr lang="ru-RU"/>
              <a:pPr>
                <a:defRPr/>
              </a:pPr>
              <a:t>10.12.2014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7009FF2-994A-411F-AFB4-8B97E76C96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B779D8-4194-47C1-8929-3D28933277D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3670A39-2054-4019-AD34-88FAB0CA9A9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68A8C4-EDEC-474B-AAB2-1C39D69D641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56D579-9F04-49DE-AE1C-813ED86E2EB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C17871-86AA-44A9-8AC5-06092924CA0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668F07-69C2-4DA9-8A5D-0E58786EC6C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E54D03C-BB26-412A-B391-79E38533CEF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2711A6-8473-46DE-B866-A204D4CCBE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5EBAE5C-95E7-49A0-8F10-2A264E83202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5DAEF3-E8CC-4DC2-BE27-A3FF4630F36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1417FA-127C-4A4C-A2A9-D05E8DE3C803}" type="datetimeFigureOut">
              <a:rPr lang="ru-RU"/>
              <a:pPr>
                <a:defRPr/>
              </a:pPr>
              <a:t>10.12.2014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B4C0B98-A949-4EA2-A6F3-C951BB090D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D1B02-6403-4ACA-B793-249F663B8B73}" type="datetimeFigureOut">
              <a:rPr lang="ru-RU"/>
              <a:pPr>
                <a:defRPr/>
              </a:pPr>
              <a:t>10.12.2014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B093A-71B1-4FF0-8BC6-D43C1C9491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D1852C3-7D0B-4CCC-9BEE-7B9FA57B0686}" type="datetimeFigureOut">
              <a:rPr lang="ru-RU"/>
              <a:pPr>
                <a:defRPr/>
              </a:pPr>
              <a:t>10.12.2014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E2227E3-A34E-47D7-8600-F49A871E52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409B1-3501-4BE4-B85A-699747FDF2F8}" type="datetimeFigureOut">
              <a:rPr lang="ru-RU"/>
              <a:pPr>
                <a:defRPr/>
              </a:pPr>
              <a:t>10.12.2014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03A60-2273-4336-A2DB-9DB4276AE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A7642F5-E221-4F3A-8CAA-D5072B2DF1D7}" type="datetimeFigureOut">
              <a:rPr lang="ru-RU"/>
              <a:pPr>
                <a:defRPr/>
              </a:pPr>
              <a:t>10.12.2014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957034-540D-4E05-8D09-F07A7EFFA9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65A19-2F4F-47FF-A2F3-DC43BE6DE415}" type="datetimeFigureOut">
              <a:rPr lang="ru-RU"/>
              <a:pPr>
                <a:defRPr/>
              </a:pPr>
              <a:t>10.12.2014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8F819-C1C1-4869-BEEC-8EDC16562F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8F0F4B-51E7-42C5-BD57-F5961195BB6B}" type="datetimeFigureOut">
              <a:rPr lang="ru-RU"/>
              <a:pPr>
                <a:defRPr/>
              </a:pPr>
              <a:t>10.12.2014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8B85D4A-8684-4399-9D0F-F196DCAC77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E28008D-C47B-40F7-AE9B-C7CBC3A5EEFB}" type="datetimeFigureOut">
              <a:rPr lang="ru-RU"/>
              <a:pPr>
                <a:defRPr/>
              </a:pPr>
              <a:t>10.12.2014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B5EFF66-AE9F-4F0E-87FD-7311723887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480E609-FF43-4EB4-9FF0-05B15DF6DF78}" type="datetimeFigureOut">
              <a:rPr lang="ru-RU"/>
              <a:pPr>
                <a:defRPr/>
              </a:pPr>
              <a:t>10.12.2014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2111F6-389B-47C2-B707-2100B4391B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D4559-ED7D-4DE6-8EC3-0503E13B19E9}" type="datetimeFigureOut">
              <a:rPr lang="ru-RU"/>
              <a:pPr>
                <a:defRPr/>
              </a:pPr>
              <a:t>10.12.2014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3843C-FFCB-4541-85A1-FDF174E39C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D8202-9ADA-4ABC-AFEA-65DCC83B9309}" type="datetimeFigureOut">
              <a:rPr lang="ru-RU"/>
              <a:pPr>
                <a:defRPr/>
              </a:pPr>
              <a:t>10.12.2014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526B-6AB7-4FBD-9295-50C6702B32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48E4DDA6-8CF0-40B2-91A7-9B9E13ADF7D8}" type="datetimeFigureOut">
              <a:rPr lang="ru-RU"/>
              <a:pPr>
                <a:defRPr/>
              </a:pPr>
              <a:t>10.12.2014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D97D2CA9-1541-465B-91A0-F16C234E46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7" r:id="rId2"/>
    <p:sldLayoutId id="2147483709" r:id="rId3"/>
    <p:sldLayoutId id="2147483706" r:id="rId4"/>
    <p:sldLayoutId id="2147483710" r:id="rId5"/>
    <p:sldLayoutId id="2147483705" r:id="rId6"/>
    <p:sldLayoutId id="2147483711" r:id="rId7"/>
    <p:sldLayoutId id="2147483712" r:id="rId8"/>
    <p:sldLayoutId id="2147483713" r:id="rId9"/>
    <p:sldLayoutId id="2147483704" r:id="rId10"/>
    <p:sldLayoutId id="214748370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1925" y="360363"/>
            <a:ext cx="7407275" cy="14716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Власть и влияние. Формы власти.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4338" name="Picture 2" descr="http://rukovodstvo-s.ru/9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143000"/>
            <a:ext cx="40767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определения</a:t>
            </a:r>
            <a:br>
              <a:rPr lang="ru-RU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1331913" y="1052513"/>
            <a:ext cx="7497762" cy="4800600"/>
          </a:xfrm>
        </p:spPr>
        <p:txBody>
          <a:bodyPr/>
          <a:lstStyle/>
          <a:p>
            <a:r>
              <a:rPr lang="ru-RU" smtClean="0"/>
              <a:t>Власть - право,  которым  обладает   человек   вследствие   служебного положения,  которое  он  занимает  в  организационной  структуре.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r>
              <a:rPr lang="ru-RU" smtClean="0"/>
              <a:t>Влияние –  это  любое  поведение  одного  индивида,  которое  вносит изменения  в  поведение,  отношения,  ощущения  и  т.п.  другого  индивида.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1052513"/>
            <a:ext cx="7499350" cy="3651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По классификации Френча и </a:t>
            </a:r>
            <a:r>
              <a:rPr lang="ru-RU" dirty="0" err="1" smtClean="0">
                <a:solidFill>
                  <a:schemeClr val="tx2">
                    <a:satMod val="130000"/>
                  </a:schemeClr>
                </a:solidFill>
              </a:rPr>
              <a:t>Рейвена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 власть имеет 5 основных форм:</a:t>
            </a:r>
            <a:br>
              <a:rPr lang="ru-RU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1116013" y="2060575"/>
            <a:ext cx="7497762" cy="3721100"/>
          </a:xfrm>
        </p:spPr>
        <p:txBody>
          <a:bodyPr/>
          <a:lstStyle/>
          <a:p>
            <a:r>
              <a:rPr lang="ru-RU" smtClean="0"/>
              <a:t>Власть, основанная на принуждении</a:t>
            </a:r>
          </a:p>
          <a:p>
            <a:r>
              <a:rPr lang="ru-RU" smtClean="0"/>
              <a:t>Власть, основанная на вознаграждении</a:t>
            </a:r>
          </a:p>
          <a:p>
            <a:r>
              <a:rPr lang="ru-RU" smtClean="0"/>
              <a:t>Экспертная власть</a:t>
            </a:r>
          </a:p>
          <a:p>
            <a:r>
              <a:rPr lang="ru-RU" smtClean="0"/>
              <a:t>Эталонная власть</a:t>
            </a:r>
          </a:p>
          <a:p>
            <a:r>
              <a:rPr lang="ru-RU" smtClean="0"/>
              <a:t>Власть на вере</a:t>
            </a:r>
          </a:p>
        </p:txBody>
      </p:sp>
      <p:pic>
        <p:nvPicPr>
          <p:cNvPr id="18435" name="Picture 2" descr="http://www.reklamanagement.ru/down/7_6_12950007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4324350"/>
            <a:ext cx="38100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404813"/>
            <a:ext cx="9217025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Власть, основанная на принуждении</a:t>
            </a:r>
            <a:b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Влияние через страх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>
          <a:xfrm>
            <a:off x="1116013" y="1628775"/>
            <a:ext cx="7497762" cy="4800600"/>
          </a:xfrm>
        </p:spPr>
        <p:txBody>
          <a:bodyPr/>
          <a:lstStyle/>
          <a:p>
            <a:r>
              <a:rPr lang="ru-RU" smtClean="0"/>
              <a:t>даже намек на увольнение, лишение каких-либо полномочий или понижение в должности обычно дает немедленные результаты</a:t>
            </a:r>
          </a:p>
          <a:p>
            <a:r>
              <a:rPr lang="en-US" smtClean="0"/>
              <a:t>Ohio Bell </a:t>
            </a:r>
            <a:r>
              <a:rPr lang="ru-RU" smtClean="0"/>
              <a:t>пример</a:t>
            </a:r>
          </a:p>
          <a:p>
            <a:r>
              <a:rPr lang="ru-RU" smtClean="0"/>
              <a:t>Можно вселить и в руководителя</a:t>
            </a:r>
          </a:p>
        </p:txBody>
      </p:sp>
      <p:pic>
        <p:nvPicPr>
          <p:cNvPr id="20483" name="Picture 2" descr="http://www.fairsoft.com/sitebuildercontent/sitebuilderpictures/Manag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52975"/>
            <a:ext cx="1979613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620713"/>
            <a:ext cx="7497763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Власть, основанная на вознаграждении. Влияние через положительное подкрепление.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900113" y="1700213"/>
            <a:ext cx="7497762" cy="4800600"/>
          </a:xfrm>
        </p:spPr>
        <p:txBody>
          <a:bodyPr/>
          <a:lstStyle/>
          <a:p>
            <a:r>
              <a:rPr lang="ru-RU" smtClean="0"/>
              <a:t>Чтобы влиять на поведение, вознаграждение должно восприниматься как достаточно ценное</a:t>
            </a:r>
          </a:p>
          <a:p>
            <a:r>
              <a:rPr lang="ru-RU" smtClean="0"/>
              <a:t>Недостаток: 1) можно неверно определить вознаграждение и работник не будет мотивирован</a:t>
            </a:r>
          </a:p>
          <a:p>
            <a:r>
              <a:rPr lang="ru-RU" smtClean="0"/>
              <a:t>2)ограниченность ресурсов</a:t>
            </a:r>
          </a:p>
          <a:p>
            <a:endParaRPr lang="ru-RU" smtClean="0"/>
          </a:p>
        </p:txBody>
      </p:sp>
      <p:pic>
        <p:nvPicPr>
          <p:cNvPr id="22531" name="Picture 2" descr="http://ruzov.ru/www/tzu/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1989138"/>
            <a:ext cx="2124075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Харизма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1187450" y="981075"/>
            <a:ext cx="7956550" cy="5876925"/>
          </a:xfrm>
        </p:spPr>
        <p:txBody>
          <a:bodyPr/>
          <a:lstStyle/>
          <a:p>
            <a:r>
              <a:rPr lang="ru-RU" smtClean="0"/>
              <a:t>– это власть, построенная не на логике, не на давней традиции, а на силе личных качеств или способностей лидера. </a:t>
            </a:r>
          </a:p>
          <a:p>
            <a:r>
              <a:rPr lang="ru-RU" smtClean="0"/>
              <a:t>Руководитель - харизматик также может иметь и использовать власть примера. </a:t>
            </a:r>
          </a:p>
          <a:p>
            <a:r>
              <a:rPr lang="ru-RU" smtClean="0"/>
              <a:t>часто служат примером поведения для подчиненных.</a:t>
            </a:r>
          </a:p>
          <a:p>
            <a:endParaRPr lang="ru-RU" smtClean="0"/>
          </a:p>
        </p:txBody>
      </p:sp>
      <p:pic>
        <p:nvPicPr>
          <p:cNvPr id="23554" name="Picture 2" descr="http://www.buildteam.ru/publications/650/650-image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4221088"/>
            <a:ext cx="3752850" cy="2486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Законная власть. Влияние через традиции.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662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 системе, где традиции очень сильны, вопросы «что такое хорошо и что такое плохо» определены предельно точно</a:t>
            </a:r>
          </a:p>
          <a:p>
            <a:r>
              <a:rPr lang="ru-RU" smtClean="0"/>
              <a:t> Вместо того, чтобы защищать свою позицию в вопросе, почему что-то нужно сделать именно так, а не иначе, человек может сказать:«по традиции».</a:t>
            </a:r>
          </a:p>
          <a:p>
            <a:endParaRPr lang="ru-RU" smtClean="0"/>
          </a:p>
        </p:txBody>
      </p:sp>
      <p:pic>
        <p:nvPicPr>
          <p:cNvPr id="26627" name="Picture 2" descr="http://foodmarkets.ru/upload/articles/807/R9KfB9J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992688"/>
            <a:ext cx="3419475" cy="18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8888" y="404813"/>
            <a:ext cx="749935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Власть эксперта. Влияние через разумную веру.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Исполнитель представляет, что влияющий обладает особым экспертным знанием</a:t>
            </a:r>
          </a:p>
          <a:p>
            <a:r>
              <a:rPr lang="ru-RU" smtClean="0"/>
              <a:t>Сила экспертной власти определяется уровнем компетентности, которую демонстрирует руководитель или сотрудник</a:t>
            </a:r>
          </a:p>
        </p:txBody>
      </p:sp>
      <p:pic>
        <p:nvPicPr>
          <p:cNvPr id="28675" name="Picture 2" descr="http://sanya-sim.vuspehe.com/Data/Partners/sanya-sim/%D0%9B%D0%B8%D0%B4%D0%B5%D1%8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4554538"/>
            <a:ext cx="3995737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115888"/>
            <a:ext cx="749935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Итак, эффективный руководитель должен: 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0722" name="Содержимое 2"/>
          <p:cNvSpPr>
            <a:spLocks noGrp="1"/>
          </p:cNvSpPr>
          <p:nvPr>
            <p:ph idx="1"/>
          </p:nvPr>
        </p:nvSpPr>
        <p:spPr>
          <a:xfrm>
            <a:off x="971550" y="1484313"/>
            <a:ext cx="7889875" cy="4908550"/>
          </a:xfrm>
        </p:spPr>
        <p:txBody>
          <a:bodyPr/>
          <a:lstStyle/>
          <a:p>
            <a:r>
              <a:rPr lang="ru-RU" b="1" smtClean="0"/>
              <a:t>+ </a:t>
            </a:r>
            <a:r>
              <a:rPr lang="ru-RU" smtClean="0"/>
              <a:t>поддерживать разумный баланс власти: достаточной для обеспечения достижения целей, но не вызывающей у подчиненных чувства обездоленности</a:t>
            </a:r>
          </a:p>
          <a:p>
            <a:r>
              <a:rPr lang="ru-RU" b="1" smtClean="0"/>
              <a:t>-</a:t>
            </a:r>
            <a:r>
              <a:rPr lang="ru-RU" smtClean="0"/>
              <a:t> не будет проявлять свою власть в приказной, ожидающей подчинения манере</a:t>
            </a:r>
          </a:p>
          <a:p>
            <a:r>
              <a:rPr lang="ru-RU" b="1" smtClean="0"/>
              <a:t>+ </a:t>
            </a:r>
            <a:r>
              <a:rPr lang="ru-RU" smtClean="0"/>
              <a:t>причастность сотрудников к управлению</a:t>
            </a:r>
          </a:p>
        </p:txBody>
      </p:sp>
      <p:pic>
        <p:nvPicPr>
          <p:cNvPr id="30723" name="Picture 2" descr="http://www.est-consult.ru/uploads/thumbs/1289831149_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3663" y="0"/>
            <a:ext cx="2700337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Спасибо за внимание!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51</TotalTime>
  <Words>273</Words>
  <Application>Microsoft Office PowerPoint</Application>
  <PresentationFormat>Экран (4:3)</PresentationFormat>
  <Paragraphs>44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Corbel</vt:lpstr>
      <vt:lpstr>Arial</vt:lpstr>
      <vt:lpstr>Wingdings 2</vt:lpstr>
      <vt:lpstr>Verdana</vt:lpstr>
      <vt:lpstr>Calibri</vt:lpstr>
      <vt:lpstr>Gill Sans MT</vt:lpstr>
      <vt:lpstr>Солнцестояние</vt:lpstr>
      <vt:lpstr>Солнцестояние</vt:lpstr>
      <vt:lpstr>Солнцестояние</vt:lpstr>
      <vt:lpstr>Солнцестояние</vt:lpstr>
      <vt:lpstr>Солнцестояние</vt:lpstr>
      <vt:lpstr>Солнцестояние</vt:lpstr>
      <vt:lpstr>Солнцестояние</vt:lpstr>
      <vt:lpstr>Власть и влияние. Формы власти.</vt:lpstr>
      <vt:lpstr>определения </vt:lpstr>
      <vt:lpstr>По классификации Френча и Рейвена власть имеет 5 основных форм: </vt:lpstr>
      <vt:lpstr>Власть, основанная на принуждении Влияние через страх </vt:lpstr>
      <vt:lpstr>Власть, основанная на вознаграждении. Влияние через положительное подкрепление. </vt:lpstr>
      <vt:lpstr>Харизма </vt:lpstr>
      <vt:lpstr>Законная власть. Влияние через традиции. </vt:lpstr>
      <vt:lpstr>Власть эксперта. Влияние через разумную веру. </vt:lpstr>
      <vt:lpstr>Итак, эффективный руководитель должен: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Власть и влияние. Формы власти.</dc:title>
  <dc:creator>user</dc:creator>
  <cp:lastModifiedBy>User</cp:lastModifiedBy>
  <cp:revision>7</cp:revision>
  <dcterms:created xsi:type="dcterms:W3CDTF">2011-04-21T19:37:51Z</dcterms:created>
  <dcterms:modified xsi:type="dcterms:W3CDTF">2014-12-10T16:53:29Z</dcterms:modified>
</cp:coreProperties>
</file>