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17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299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949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722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467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889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956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862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264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02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191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656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ru-RU" sz="2400" dirty="0" smtClean="0">
                <a:latin typeface="Times New Roman" panose="02020603050405020304" pitchFamily="18" charset="0"/>
                <a:cs typeface="Andalus" pitchFamily="18" charset="-78"/>
              </a:rPr>
              <a:t>ОГБПОУ </a:t>
            </a:r>
            <a:r>
              <a:rPr lang="ru-RU" sz="2400" dirty="0">
                <a:latin typeface="Times New Roman" panose="02020603050405020304" pitchFamily="18" charset="0"/>
                <a:cs typeface="Andalus" pitchFamily="18" charset="-78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Andalus" pitchFamily="18" charset="-78"/>
              </a:rPr>
            </a:br>
            <a:r>
              <a:rPr lang="ru-RU" sz="2400" dirty="0" smtClean="0">
                <a:latin typeface="Times New Roman" panose="02020603050405020304" pitchFamily="18" charset="0"/>
                <a:cs typeface="Andalus" pitchFamily="18" charset="-78"/>
              </a:rPr>
              <a:t>     «</a:t>
            </a:r>
            <a:r>
              <a:rPr lang="ru-RU" sz="2400" dirty="0">
                <a:latin typeface="Times New Roman" panose="02020603050405020304" pitchFamily="18" charset="0"/>
                <a:cs typeface="Andalus" pitchFamily="18" charset="-78"/>
              </a:rPr>
              <a:t>Боровичский </a:t>
            </a:r>
            <a:r>
              <a:rPr lang="ru-RU" sz="2400" dirty="0" smtClean="0">
                <a:latin typeface="Times New Roman" panose="02020603050405020304" pitchFamily="18" charset="0"/>
                <a:cs typeface="Andalus" pitchFamily="18" charset="-78"/>
              </a:rPr>
              <a:t>автомобильно-дорожный колледж</a:t>
            </a:r>
            <a:r>
              <a:rPr lang="ru-RU" sz="2400" dirty="0">
                <a:latin typeface="Times New Roman" panose="02020603050405020304" pitchFamily="18" charset="0"/>
                <a:cs typeface="Andalus" pitchFamily="18" charset="-78"/>
              </a:rPr>
              <a:t>»</a:t>
            </a:r>
            <a:endParaRPr lang="ru-RU" sz="2400" dirty="0">
              <a:cs typeface="Andalus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9632" y="2407019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16016" y="4302096"/>
            <a:ext cx="4032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Выполнила студентка группы 2131 </a:t>
            </a:r>
          </a:p>
          <a:p>
            <a:endParaRPr lang="ru-RU" sz="2000" dirty="0" smtClean="0"/>
          </a:p>
          <a:p>
            <a:r>
              <a:rPr lang="ru-RU" sz="2000" dirty="0" smtClean="0"/>
              <a:t>Козловская Евгения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915816" y="6208041"/>
            <a:ext cx="6527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Преподаватель Канайкина Татьяна Александровна</a:t>
            </a:r>
            <a:endParaRPr lang="ru-RU" sz="2000" dirty="0"/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323528" y="154895"/>
            <a:ext cx="8136904" cy="1728192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Andalus" pitchFamily="18" charset="-78"/>
              </a:rPr>
              <a:t>                                   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Andalus" pitchFamily="18" charset="-78"/>
              </a:rPr>
              <a:t>       ОГБПОУ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Andalus" pitchFamily="18" charset="-78"/>
              </a:rPr>
              <a:t/>
            </a:r>
            <a:b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Andalus" pitchFamily="18" charset="-78"/>
              </a:rPr>
            </a:b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Andalus" pitchFamily="18" charset="-78"/>
              </a:rPr>
              <a:t>     «Боровичский автомобильно-дорожный колледж»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Andalus" pitchFamily="18" charset="-78"/>
            </a:endParaRP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1173680" y="2484836"/>
            <a:ext cx="6912768" cy="1584176"/>
          </a:xfrm>
          <a:prstGeom prst="horizontalScroll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 </a:t>
            </a:r>
            <a:r>
              <a:rPr lang="ru-RU" sz="2400" dirty="0">
                <a:cs typeface="Aharoni" pitchFamily="2" charset="-79"/>
              </a:rPr>
              <a:t>Кожевенное ремесло в Великом Новгороде</a:t>
            </a:r>
            <a:endParaRPr lang="ru-RU" sz="2400" dirty="0"/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4108591" y="4186180"/>
            <a:ext cx="4860032" cy="1247493"/>
          </a:xfrm>
          <a:prstGeom prst="horizontalScroll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Выполнила студентка группы 2131 </a:t>
            </a:r>
          </a:p>
          <a:p>
            <a:endParaRPr lang="ru-RU" dirty="0"/>
          </a:p>
          <a:p>
            <a:r>
              <a:rPr lang="ru-RU" dirty="0"/>
              <a:t>Козловская Евгения</a:t>
            </a:r>
            <a:endParaRPr lang="ru-RU" dirty="0"/>
          </a:p>
        </p:txBody>
      </p:sp>
      <p:sp>
        <p:nvSpPr>
          <p:cNvPr id="13" name="Горизонтальный свиток 12"/>
          <p:cNvSpPr/>
          <p:nvPr/>
        </p:nvSpPr>
        <p:spPr>
          <a:xfrm>
            <a:off x="2555776" y="5758137"/>
            <a:ext cx="6412847" cy="899807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Преподаватель Канайкина Татьяна Александровна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396232"/>
            <a:ext cx="2380952" cy="1361905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113271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275" y="1268760"/>
            <a:ext cx="4067725" cy="2980928"/>
          </a:xfrm>
          <a:prstGeom prst="rect">
            <a:avLst/>
          </a:prstGeom>
          <a:effectLst>
            <a:reflection blurRad="6350" stA="50000" endA="295" endPos="92000" dist="101600" dir="5400000" sy="-100000" algn="bl" rotWithShape="0"/>
          </a:effectLst>
          <a:scene3d>
            <a:camera prst="perspectiveLeft"/>
            <a:lightRig rig="threePt" dir="t"/>
          </a:scene3d>
        </p:spPr>
      </p:pic>
      <p:sp>
        <p:nvSpPr>
          <p:cNvPr id="6" name="Загнутый угол 5"/>
          <p:cNvSpPr/>
          <p:nvPr/>
        </p:nvSpPr>
        <p:spPr>
          <a:xfrm>
            <a:off x="323528" y="404664"/>
            <a:ext cx="4716016" cy="3386123"/>
          </a:xfrm>
          <a:prstGeom prst="foldedCorner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Aharoni" pitchFamily="2" charset="-79"/>
              </a:rPr>
              <a:t>введение</a:t>
            </a: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cs typeface="Aharoni" pitchFamily="2" charset="-79"/>
            </a:endParaRP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Aharoni" pitchFamily="2" charset="-79"/>
              </a:rPr>
              <a:t>Возникновение и расцвет в Новгороде и его окрестностях кожевенного дела, связанного с обработкой шкур животных и изготовлением из них всевозможных изделий которые были вызваны потребностями общества, а развивавшееся скотоводство являлось необходимой сырьевой базой. </a:t>
            </a:r>
          </a:p>
        </p:txBody>
      </p:sp>
    </p:spTree>
    <p:extLst>
      <p:ext uri="{BB962C8B-B14F-4D97-AF65-F5344CB8AC3E}">
        <p14:creationId xmlns:p14="http://schemas.microsoft.com/office/powerpoint/2010/main" val="229199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нутый угол 4"/>
          <p:cNvSpPr/>
          <p:nvPr/>
        </p:nvSpPr>
        <p:spPr>
          <a:xfrm>
            <a:off x="179512" y="584684"/>
            <a:ext cx="5192870" cy="3528392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 широком распространении в Новгороде животноводства свидетельствуют остатки стойл для скота, встречаемые во время раскопок в различных концах города, а также обилие костей домашних животных. В письменных источниках встречаются свидетельства о табунах лошадей и стадах крупного рогатого скота, принадлежавших новгородским феодалам, монастырям, боярам.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88639"/>
            <a:ext cx="3384376" cy="1986733"/>
          </a:xfrm>
          <a:prstGeom prst="rect">
            <a:avLst/>
          </a:prstGeom>
          <a:effectLst>
            <a:reflection blurRad="6350" stA="50000" endA="295" endPos="92000" dist="101600" dir="5400000" sy="-100000" algn="bl" rotWithShape="0"/>
          </a:effectLst>
          <a:scene3d>
            <a:camera prst="perspectiveContrastingRightFacing"/>
            <a:lightRig rig="threePt" dir="t"/>
          </a:scene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293096"/>
            <a:ext cx="3096344" cy="23192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182607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нутый угол 4"/>
          <p:cNvSpPr/>
          <p:nvPr/>
        </p:nvSpPr>
        <p:spPr>
          <a:xfrm>
            <a:off x="323528" y="332656"/>
            <a:ext cx="5660477" cy="5688632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Методы изготовления 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 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Сырьем для новгородских кожевников служили шкуры лошадей, крупного и мелкого рогатого скота. Обработку шкур начинали с очистки их от грязи вымачиванием.</a:t>
            </a:r>
          </a:p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чаще 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шкуры вымачивали прямо в реке. Затем размоченную шкуру очищали от подкожной клетчатки, мездры, остатков мяса, жира.</a:t>
            </a:r>
          </a:p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После 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размачивания и сбивания мездры шкуры подвергались золке, т. е. обработке известью или известью с золой, для удаления волоса. Процесс удаления волоса со шкур был известен новгородским кожевникам уже в XI 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68660"/>
            <a:ext cx="2619375" cy="2808312"/>
          </a:xfrm>
          <a:prstGeom prst="rect">
            <a:avLst/>
          </a:prstGeom>
          <a:effectLst>
            <a:reflection blurRad="6350" stA="50000" endA="295" endPos="92000" dist="101600" dir="5400000" sy="-100000" algn="bl" rotWithShape="0"/>
          </a:effectLst>
          <a:scene3d>
            <a:camera prst="perspectiveHeroicExtremeRigh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4092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нутый угол 6"/>
          <p:cNvSpPr/>
          <p:nvPr/>
        </p:nvSpPr>
        <p:spPr>
          <a:xfrm>
            <a:off x="179512" y="58914"/>
            <a:ext cx="4968552" cy="4063102"/>
          </a:xfrm>
          <a:prstGeom prst="foldedCorner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77788" y="260648"/>
            <a:ext cx="4572000" cy="923330"/>
          </a:xfrm>
          <a:prstGeom prst="rect">
            <a:avLst/>
          </a:prstGeom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Золка шкур велась в специальных деревянных ящиках прямоугольной формы.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68094" y="1322752"/>
            <a:ext cx="4572000" cy="1200329"/>
          </a:xfrm>
          <a:prstGeom prst="rect">
            <a:avLst/>
          </a:prstGeom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После золки со шкуры соскабливали волос, затем ее промывали в воде и квасили для лучшего размягчения </a:t>
            </a:r>
            <a:r>
              <a:rPr lang="ru-RU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кожевой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ткани.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8222" y="2564904"/>
            <a:ext cx="4572000" cy="1477328"/>
          </a:xfrm>
          <a:prstGeom prst="rect">
            <a:avLst/>
          </a:prstGeom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Новгородская кожа в основном была продублена хорошо: несмотря на столь длительное пребывание в земле она сохранила мягкость, гибкость, прочность.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81676"/>
            <a:ext cx="3096344" cy="2319269"/>
          </a:xfrm>
          <a:prstGeom prst="rect">
            <a:avLst/>
          </a:prstGeom>
          <a:effectLst>
            <a:reflection blurRad="6350" stA="50000" endA="295" endPos="92000" dist="101600" dir="5400000" sy="-100000" algn="bl" rotWithShape="0"/>
          </a:effectLst>
          <a:scene3d>
            <a:camera prst="perspectiveContrasting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8829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нутый угол 2"/>
          <p:cNvSpPr/>
          <p:nvPr/>
        </p:nvSpPr>
        <p:spPr>
          <a:xfrm>
            <a:off x="197260" y="260648"/>
            <a:ext cx="4968552" cy="4063102"/>
          </a:xfrm>
          <a:prstGeom prst="foldedCorner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Разница в материалах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 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При ближайшем рассмотрении кожаных изделий древнего Новгорода бросается в глаза разница материала, из которого они сделаны. 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Следовательно, новгородские кожевники, приготовляя кожевенное сырье, учитывали его назначение.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039" y="406249"/>
            <a:ext cx="2428875" cy="1885950"/>
          </a:xfrm>
          <a:prstGeom prst="rect">
            <a:avLst/>
          </a:prstGeom>
          <a:effectLst>
            <a:reflection blurRad="6350" stA="50000" endA="295" endPos="92000" dist="101600" dir="5400000" sy="-100000" algn="bl" rotWithShape="0"/>
          </a:effectLst>
          <a:scene3d>
            <a:camera prst="perspectiveContrastingRightFacing"/>
            <a:lightRig rig="threePt" dir="t"/>
          </a:scene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268" y="3789040"/>
            <a:ext cx="3185914" cy="2139446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  <a:scene3d>
            <a:camera prst="perspectiveHeroicExtreme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52601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нутый угол 5"/>
          <p:cNvSpPr/>
          <p:nvPr/>
        </p:nvSpPr>
        <p:spPr>
          <a:xfrm>
            <a:off x="125252" y="173312"/>
            <a:ext cx="5742892" cy="4911872"/>
          </a:xfrm>
          <a:prstGeom prst="foldedCorner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Окрашивания кожаных изделий в различные цвета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 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Внешний вид готовых кожаных изделий, имеющих черный, темно-коричневый, а иногда желтый цвет, позволяет говорить об окрашивании кожи новгородскими кожевниками. 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Способ окрашивания кожаной обуви в различные цвета (зеленый, желтый, красный и др. ) был известен на Руси с древнейших времен. </a:t>
            </a:r>
          </a:p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Химическими 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анализами древних кожаных изделий установлено, что крашение их производилось с участием солей железа.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32656"/>
            <a:ext cx="2986386" cy="1296144"/>
          </a:xfrm>
          <a:prstGeom prst="rect">
            <a:avLst/>
          </a:prstGeom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629" y="3429000"/>
            <a:ext cx="2435943" cy="2361155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11459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нутый угол 6"/>
          <p:cNvSpPr/>
          <p:nvPr/>
        </p:nvSpPr>
        <p:spPr>
          <a:xfrm>
            <a:off x="251520" y="260648"/>
            <a:ext cx="7128792" cy="6597352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0"/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Новгородские кожевники, кроме дубленой кожи, изготовляли сыромятную. Она  отличалась большой прочностью, но быстрее намокала в воде.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При выделке сыромятную кожу не дубили, а только разминали и пропитывали жиром. Из сыромяти новгородские кожевники делали ремни, сбрую, а также наиболее простую обувь — поршни.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При раскопках Старой Ладоги в слое IX—X вв. были найдены специальные деревянные приспособления для нарезания сыромятных ремней, имевшие вид бруска с двумя выдолбленными отверстиями. </a:t>
            </a:r>
          </a:p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Открытые 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раскопками массовые скопления остатков кожевенного производства в виде комковатой шерсти, перемешанной с золой, и обрезков кожи и кожаной обуви в количестве нескольких тысяч свидетельствуют о выделении кожевенно-обувного дела в самостоятельную отрасль ремесла; кожа и изделия из нее изготовлялись в таких размерах, которые выходили за рамки собственного потребления ее производителей.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60648"/>
            <a:ext cx="1827287" cy="1215976"/>
          </a:xfrm>
          <a:prstGeom prst="rect">
            <a:avLst/>
          </a:prstGeom>
          <a:effectLst>
            <a:reflection blurRad="6350" stA="50000" endA="295" endPos="92000" dist="101600" dir="5400000" sy="-100000" algn="bl" rotWithShape="0"/>
          </a:effectLst>
          <a:scene3d>
            <a:camera prst="perspectiveHeroicExtremeLeftFacing"/>
            <a:lightRig rig="threePt" dir="t"/>
          </a:scene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633" y="4581128"/>
            <a:ext cx="1827090" cy="1215845"/>
          </a:xfrm>
          <a:prstGeom prst="rect">
            <a:avLst/>
          </a:prstGeom>
          <a:effectLst>
            <a:reflection blurRad="6350" stA="50000" endA="295" endPos="92000" dist="101600" dir="5400000" sy="-100000" algn="bl" rotWithShape="0"/>
          </a:effectLst>
          <a:scene3d>
            <a:camera prst="perspectiveHeroicExtreme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13055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нутый угол 5"/>
          <p:cNvSpPr/>
          <p:nvPr/>
        </p:nvSpPr>
        <p:spPr>
          <a:xfrm>
            <a:off x="441614" y="476672"/>
            <a:ext cx="6487501" cy="6129808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Экономическое и культурное развитие Новгорода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	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Последующее экономическое и культурное развитие Новгорода Великого способствовало увеличению спроса на кожаные изделия, вынуждая кожевников изготовлять большее количество необходимого сырья. 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Кожевенное ремесло развивается не только в городах Новгородской земли, но и в сельской местности. 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Однако сельские ремесленники были связаны с пашней и занятие ремеслом для них было подсобным: к занятию земледелием.</a:t>
            </a:r>
          </a:p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 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первой половине </a:t>
            </a:r>
            <a:r>
              <a:rPr lang="en-U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XV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 в. кожевенное производство Новгородской волости было обложено государственным сбором — «черным бором». Факт обложения кожевенного дела государственным сбором свидетельствует о большом значении его в экономике Новгородской волости.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410" y="429921"/>
            <a:ext cx="2254266" cy="1630927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115" y="3212976"/>
            <a:ext cx="2243780" cy="1680669"/>
          </a:xfrm>
          <a:prstGeom prst="rect">
            <a:avLst/>
          </a:prstGeom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  <p:extLst>
      <p:ext uri="{BB962C8B-B14F-4D97-AF65-F5344CB8AC3E}">
        <p14:creationId xmlns:p14="http://schemas.microsoft.com/office/powerpoint/2010/main" val="315400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нутый угол 2"/>
          <p:cNvSpPr/>
          <p:nvPr/>
        </p:nvSpPr>
        <p:spPr>
          <a:xfrm>
            <a:off x="236177" y="260648"/>
            <a:ext cx="4695863" cy="4824536"/>
          </a:xfrm>
          <a:prstGeom prst="foldedCorner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Заключение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 </a:t>
            </a:r>
          </a:p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В заключение </a:t>
            </a:r>
            <a:r>
              <a:rPr lang="ru-RU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хочиться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сказать, что после присоединения Новгорода к Московскому великому княжеству много ремесленников было увезено в Москву, в их числе— кожевники, сапожники и др. Многие дворы ремесленников опустели. В последующий период — в </a:t>
            </a:r>
            <a:r>
              <a:rPr lang="en-U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XVI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 — </a:t>
            </a:r>
            <a:r>
              <a:rPr lang="en-U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XVII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 вв. — Москва стала крупным центром кожевенного производства, снабжавшим своей продукцией страны Востока.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60648"/>
            <a:ext cx="3995936" cy="3528392"/>
          </a:xfrm>
          <a:prstGeom prst="rect">
            <a:avLst/>
          </a:prstGeom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376644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266837" cy="69573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46390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196</Words>
  <Application>Microsoft Office PowerPoint</Application>
  <PresentationFormat>Экран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12</cp:revision>
  <dcterms:created xsi:type="dcterms:W3CDTF">2019-05-22T15:20:38Z</dcterms:created>
  <dcterms:modified xsi:type="dcterms:W3CDTF">2019-05-22T17:22:09Z</dcterms:modified>
</cp:coreProperties>
</file>