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804" r:id="rId1"/>
  </p:sldMasterIdLst>
  <p:notesMasterIdLst>
    <p:notesMasterId r:id="rId38"/>
  </p:notesMasterIdLst>
  <p:sldIdLst>
    <p:sldId id="281" r:id="rId2"/>
    <p:sldId id="314" r:id="rId3"/>
    <p:sldId id="348" r:id="rId4"/>
    <p:sldId id="349" r:id="rId5"/>
    <p:sldId id="350" r:id="rId6"/>
    <p:sldId id="379" r:id="rId7"/>
    <p:sldId id="351" r:id="rId8"/>
    <p:sldId id="354" r:id="rId9"/>
    <p:sldId id="355" r:id="rId10"/>
    <p:sldId id="356" r:id="rId11"/>
    <p:sldId id="357" r:id="rId12"/>
    <p:sldId id="358" r:id="rId13"/>
    <p:sldId id="359" r:id="rId14"/>
    <p:sldId id="382" r:id="rId15"/>
    <p:sldId id="360" r:id="rId16"/>
    <p:sldId id="361" r:id="rId17"/>
    <p:sldId id="362" r:id="rId18"/>
    <p:sldId id="383" r:id="rId19"/>
    <p:sldId id="363" r:id="rId20"/>
    <p:sldId id="380" r:id="rId21"/>
    <p:sldId id="381" r:id="rId22"/>
    <p:sldId id="404" r:id="rId23"/>
    <p:sldId id="405" r:id="rId24"/>
    <p:sldId id="365" r:id="rId25"/>
    <p:sldId id="364" r:id="rId26"/>
    <p:sldId id="366" r:id="rId27"/>
    <p:sldId id="367" r:id="rId28"/>
    <p:sldId id="368" r:id="rId29"/>
    <p:sldId id="406" r:id="rId30"/>
    <p:sldId id="410" r:id="rId31"/>
    <p:sldId id="411" r:id="rId32"/>
    <p:sldId id="412" r:id="rId33"/>
    <p:sldId id="407" r:id="rId34"/>
    <p:sldId id="408" r:id="rId35"/>
    <p:sldId id="409" r:id="rId36"/>
    <p:sldId id="293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 autoAdjust="0"/>
    <p:restoredTop sz="94628" autoAdjust="0"/>
  </p:normalViewPr>
  <p:slideViewPr>
    <p:cSldViewPr>
      <p:cViewPr>
        <p:scale>
          <a:sx n="90" d="100"/>
          <a:sy n="90" d="100"/>
        </p:scale>
        <p:origin x="-109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2EA7AA-ECCA-4685-AE13-181B31A53D18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C85C5D-157E-425B-BEDC-7DB53082AC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7317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0F52B01-306F-409E-8A70-60309F0D2B2A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276CD3B-0A76-498C-91D8-D043517E2D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F52B01-306F-409E-8A70-60309F0D2B2A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276CD3B-0A76-498C-91D8-D043517E2DE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F52B01-306F-409E-8A70-60309F0D2B2A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276CD3B-0A76-498C-91D8-D043517E2DE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F52B01-306F-409E-8A70-60309F0D2B2A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276CD3B-0A76-498C-91D8-D043517E2DE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F52B01-306F-409E-8A70-60309F0D2B2A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276CD3B-0A76-498C-91D8-D043517E2D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F52B01-306F-409E-8A70-60309F0D2B2A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276CD3B-0A76-498C-91D8-D043517E2DE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F52B01-306F-409E-8A70-60309F0D2B2A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276CD3B-0A76-498C-91D8-D043517E2D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E0F52B01-306F-409E-8A70-60309F0D2B2A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276CD3B-0A76-498C-91D8-D043517E2D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0F52B01-306F-409E-8A70-60309F0D2B2A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276CD3B-0A76-498C-91D8-D043517E2DE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F52B01-306F-409E-8A70-60309F0D2B2A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276CD3B-0A76-498C-91D8-D043517E2D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F52B01-306F-409E-8A70-60309F0D2B2A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276CD3B-0A76-498C-91D8-D043517E2D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0F52B01-306F-409E-8A70-60309F0D2B2A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276CD3B-0A76-498C-91D8-D043517E2DE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microsoft.com/office/2007/relationships/hdphoto" Target="NUL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complexdoc.ru/ntd/579626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5654710"/>
            <a:ext cx="7772400" cy="1199704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36" y="1078453"/>
            <a:ext cx="7776864" cy="4629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16032" y="228084"/>
            <a:ext cx="70790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Курс «Транспортная инфраструктура»</a:t>
            </a:r>
          </a:p>
          <a:p>
            <a:pPr algn="ctr"/>
            <a:endParaRPr lang="ru-RU" sz="16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2270" y="1995050"/>
            <a:ext cx="7079071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Автомобильные дороги и городские улицы</a:t>
            </a:r>
          </a:p>
          <a:p>
            <a:pPr algn="ctr"/>
            <a:endParaRPr lang="ru-RU" sz="16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14076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5531" y="188640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Основные понятия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531" y="974379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333094" y="1196752"/>
            <a:ext cx="7416824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(Федеральный закон РФ 8 ноября 2007 г. N 257-ФЗ</a:t>
            </a:r>
          </a:p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"Об автомобильных дорогах и о дорожной деятельности в Российской Федерации и о внесении изменений в отдельные законодательные акты Российской Федерации")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endParaRPr lang="ru-RU" dirty="0" smtClean="0"/>
          </a:p>
          <a:p>
            <a:pPr algn="just"/>
            <a:r>
              <a:rPr lang="ru-RU" sz="2000" b="1" dirty="0" smtClean="0"/>
              <a:t>АВТОМОБИЛЬНАЯ ДОРОГА </a:t>
            </a:r>
            <a:r>
              <a:rPr lang="ru-RU" sz="2000" dirty="0" smtClean="0"/>
              <a:t>- </a:t>
            </a:r>
            <a:r>
              <a:rPr lang="ru-RU" sz="2000" dirty="0"/>
              <a:t>объект транспортной инфраструктуры, предназначенный для движения транспортных средств и включающий в себя земельные участки в границах полосы отвода автомобильной дороги и расположенные на них или под ними конструктивные элементы (дорожное полотно, дорожное покрытие и подобные элементы) и дорожные сооружения, являющиеся ее технологической частью, - защитные дорожные сооружения, искусственные дорожные сооружения, производственные объекты, элементы обустройства автомобильных </a:t>
            </a:r>
            <a:r>
              <a:rPr lang="ru-RU" sz="2000" dirty="0" smtClean="0"/>
              <a:t>дорог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685565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5531" y="188640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Основные понятия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531" y="974379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333094" y="1124744"/>
            <a:ext cx="741682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(Федеральный закон РФ 8 ноября 2007 г. N 257-ФЗ</a:t>
            </a:r>
          </a:p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"Об автомобильных дорогах и о дорожной деятельности в Российской Федерации и о внесении изменений в отдельные законодательные акты Российской Федерации")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endParaRPr lang="ru-RU" dirty="0" smtClean="0"/>
          </a:p>
          <a:p>
            <a:pPr algn="just"/>
            <a:r>
              <a:rPr lang="ru-RU" b="1" dirty="0" smtClean="0"/>
              <a:t>ИСКУССТВЕННЫЕ ДОРОЖНЫЕ СООРУЖЕНИЯ </a:t>
            </a:r>
            <a:r>
              <a:rPr lang="ru-RU" dirty="0" smtClean="0"/>
              <a:t>- </a:t>
            </a:r>
            <a:r>
              <a:rPr lang="ru-RU" dirty="0"/>
              <a:t>сооружения, предназначенные для движения транспортных средств, пешеходов и прогона животных в местах пересечения автомобильных дорог иными автомобильными дорогами, водотоками, оврагами, в местах, которые являются препятствиями для такого движения, прогона (зимники, мосты, переправы по льду, путепроводы, трубопроводы, тоннели, эстакады, подобные сооружения</a:t>
            </a:r>
            <a:r>
              <a:rPr lang="ru-RU" dirty="0" smtClean="0"/>
              <a:t>);</a:t>
            </a:r>
          </a:p>
          <a:p>
            <a:pPr algn="just"/>
            <a:endParaRPr lang="ru-RU" dirty="0" smtClean="0"/>
          </a:p>
          <a:p>
            <a:pPr algn="just"/>
            <a:r>
              <a:rPr lang="ru-RU" b="1" dirty="0" smtClean="0"/>
              <a:t>ДОРОЖНАЯ ДЕЯТЕЛЬНОСТЬ </a:t>
            </a:r>
            <a:r>
              <a:rPr lang="ru-RU" dirty="0" smtClean="0"/>
              <a:t>- </a:t>
            </a:r>
            <a:r>
              <a:rPr lang="ru-RU" dirty="0"/>
              <a:t>деятельность по проектированию, строительству, реконструкции, капитальному ремонту, ремонту и содержанию автомобильных дорог;</a:t>
            </a:r>
          </a:p>
        </p:txBody>
      </p:sp>
    </p:spTree>
    <p:extLst>
      <p:ext uri="{BB962C8B-B14F-4D97-AF65-F5344CB8AC3E}">
        <p14:creationId xmlns:p14="http://schemas.microsoft.com/office/powerpoint/2010/main" val="3574110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5531" y="188640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Основные понятия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531" y="974379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333094" y="1196752"/>
            <a:ext cx="741682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(Федеральный закон РФ 8 ноября 2007 г. N 257-ФЗ</a:t>
            </a:r>
          </a:p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"Об автомобильных дорогах и о дорожной деятельности в Российской Федерации и о внесении изменений в отдельные законодательные акты Российской Федерации")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endParaRPr lang="ru-RU" dirty="0" smtClean="0"/>
          </a:p>
          <a:p>
            <a:pPr algn="just"/>
            <a:r>
              <a:rPr lang="ru-RU" b="1" dirty="0" smtClean="0"/>
              <a:t>ЭЛЕМЕНТЫ ОБУСТРОЙСТВА АВТОМОБИЛЬНЫХ ДОРОГ </a:t>
            </a:r>
            <a:r>
              <a:rPr lang="ru-RU" dirty="0" smtClean="0"/>
              <a:t>- </a:t>
            </a:r>
            <a:r>
              <a:rPr lang="ru-RU" dirty="0"/>
              <a:t>сооружения, к которым относятся дорожные знаки, дорожные ограждения, светофоры и другие устройства для регулирования дорожного движения, места отдыха, остановочные пункты, объекты, предназначенные для освещения автомобильных дорог, пешеходные дорожки, пункты весового и габаритного контроля транспортных средств, пункты взимания платы, стоянки транспортных средств, сооружения, предназначенные для охраны автомобильных дорог и искусственных дорожных сооружений, тротуары, другие предназначенные для обеспечения дорожного движения, в том числе его безопасности, сооружения, за исключением объектов дорожного сервиса;</a:t>
            </a:r>
          </a:p>
        </p:txBody>
      </p:sp>
    </p:spTree>
    <p:extLst>
      <p:ext uri="{BB962C8B-B14F-4D97-AF65-F5344CB8AC3E}">
        <p14:creationId xmlns:p14="http://schemas.microsoft.com/office/powerpoint/2010/main" val="3574110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5531" y="188640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Основные понятия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531" y="974379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333094" y="1196752"/>
            <a:ext cx="741682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(Федеральный закон РФ 8 ноября 2007 г. N 257-ФЗ</a:t>
            </a:r>
          </a:p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"Об автомобильных дорогах и о дорожной деятельности в Российской Федерации и о внесении изменений в отдельные законодательные акты Российской Федерации")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endParaRPr lang="ru-RU" dirty="0" smtClean="0"/>
          </a:p>
          <a:p>
            <a:pPr algn="just"/>
            <a:r>
              <a:rPr lang="ru-RU" b="1" dirty="0" smtClean="0"/>
              <a:t>ВЛАДЕЛЬЦЫ АВТОМОБИЛЬНЫХ ДОРОГ </a:t>
            </a:r>
            <a:r>
              <a:rPr lang="ru-RU" dirty="0" smtClean="0"/>
              <a:t>- </a:t>
            </a:r>
            <a:r>
              <a:rPr lang="ru-RU" dirty="0"/>
              <a:t>исполнительные органы государственной власти, местная администрация (исполнительно-распорядительный орган муниципального образования), физические или юридические лица, владеющие автомобильными дорогами на вещном праве в соответствии с законодательством Российской Федерации</a:t>
            </a:r>
            <a:r>
              <a:rPr lang="ru-RU" dirty="0" smtClean="0"/>
              <a:t>;</a:t>
            </a:r>
          </a:p>
          <a:p>
            <a:pPr algn="just"/>
            <a:endParaRPr lang="ru-RU" dirty="0" smtClean="0"/>
          </a:p>
          <a:p>
            <a:pPr algn="just"/>
            <a:r>
              <a:rPr lang="ru-RU" b="1" dirty="0" smtClean="0"/>
              <a:t>ПОЛЬЗОВАТЕЛИ АВТОМОБИЛЬНЫМИ ДОРОГАМИ </a:t>
            </a:r>
            <a:r>
              <a:rPr lang="ru-RU" dirty="0" smtClean="0"/>
              <a:t>- </a:t>
            </a:r>
            <a:r>
              <a:rPr lang="ru-RU" dirty="0"/>
              <a:t>физические и юридические лица, использующие автомобильные дороги в качестве участников дорожного </a:t>
            </a:r>
            <a:r>
              <a:rPr lang="ru-RU" dirty="0" smtClean="0"/>
              <a:t>движения.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4110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5531" y="188640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Классификация автомобильных дорог</a:t>
            </a:r>
            <a:endParaRPr lang="ru-RU" sz="2800" b="1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531" y="974379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279342" y="1124744"/>
            <a:ext cx="7490286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(Федеральный закон РФ 8 ноября 2007 г. N 257-ФЗ</a:t>
            </a:r>
          </a:p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"Об автомобильных дорогах и о дорожной деятельности в Российской Федерации и о внесении изменений в отдельные законодательные акты Российской Федерации")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endParaRPr lang="ru-RU" sz="1600" dirty="0" smtClean="0"/>
          </a:p>
          <a:p>
            <a:pPr algn="just"/>
            <a:r>
              <a:rPr lang="ru-RU" sz="1600" b="1" dirty="0"/>
              <a:t>Автомобильные дороги </a:t>
            </a:r>
            <a:r>
              <a:rPr lang="ru-RU" sz="1600" dirty="0" err="1" smtClean="0"/>
              <a:t>дороги</a:t>
            </a:r>
            <a:r>
              <a:rPr lang="ru-RU" sz="1600" dirty="0" smtClean="0"/>
              <a:t> </a:t>
            </a:r>
            <a:r>
              <a:rPr lang="ru-RU" sz="1600" dirty="0"/>
              <a:t>в зависимости от вида разрешенного использования подразделяются на автомобильные дороги </a:t>
            </a:r>
            <a:r>
              <a:rPr lang="ru-RU" sz="1600" b="1" i="1" dirty="0"/>
              <a:t>общего пользования </a:t>
            </a:r>
            <a:r>
              <a:rPr lang="ru-RU" sz="1600" dirty="0"/>
              <a:t>и автомобильные дороги </a:t>
            </a:r>
            <a:r>
              <a:rPr lang="ru-RU" sz="1600" b="1" i="1" dirty="0"/>
              <a:t>необщего пользования</a:t>
            </a:r>
            <a:r>
              <a:rPr lang="ru-RU" sz="1600" b="1" i="1" dirty="0" smtClean="0"/>
              <a:t>.</a:t>
            </a:r>
          </a:p>
          <a:p>
            <a:pPr algn="just"/>
            <a:endParaRPr lang="ru-RU" sz="1600" b="1" i="1" dirty="0"/>
          </a:p>
          <a:p>
            <a:pPr algn="just"/>
            <a:r>
              <a:rPr lang="ru-RU" sz="1600" dirty="0" smtClean="0"/>
              <a:t>К </a:t>
            </a:r>
            <a:r>
              <a:rPr lang="ru-RU" sz="1600" dirty="0"/>
              <a:t>автомобильным дорогам </a:t>
            </a:r>
            <a:r>
              <a:rPr lang="ru-RU" sz="1600" b="1" i="1" dirty="0"/>
              <a:t>общего пользования </a:t>
            </a:r>
            <a:r>
              <a:rPr lang="ru-RU" sz="1600" dirty="0"/>
              <a:t>относятся автомобильные дороги, предназначенные для движения транспортных средств </a:t>
            </a:r>
            <a:r>
              <a:rPr lang="ru-RU" sz="1600" b="1" i="1" dirty="0"/>
              <a:t>неограниченного круга лиц</a:t>
            </a:r>
            <a:r>
              <a:rPr lang="ru-RU" sz="1600" dirty="0" smtClean="0"/>
              <a:t>.</a:t>
            </a:r>
          </a:p>
          <a:p>
            <a:pPr algn="just"/>
            <a:endParaRPr lang="ru-RU" sz="1600" dirty="0" smtClean="0"/>
          </a:p>
          <a:p>
            <a:pPr algn="just"/>
            <a:r>
              <a:rPr lang="ru-RU" sz="1600" dirty="0"/>
              <a:t>К автомобильным дорогам </a:t>
            </a:r>
            <a:r>
              <a:rPr lang="ru-RU" sz="1600" b="1" i="1" dirty="0"/>
              <a:t>необщего пользования </a:t>
            </a:r>
            <a:r>
              <a:rPr lang="ru-RU" sz="1600" dirty="0"/>
              <a:t>относятся автомобильные дороги, находящиеся в собственности, во владении или в пользовании исполнительных органов государственной власти, местных администраций (исполнительно-распорядительных органов муниципальных образований), физических или юридических лиц и </a:t>
            </a:r>
            <a:r>
              <a:rPr lang="ru-RU" sz="1600" b="1" i="1" dirty="0"/>
              <a:t>используемые ими исключительно для обеспечения собственных нужд либо для государственных или муниципальных нужд</a:t>
            </a:r>
            <a:r>
              <a:rPr lang="ru-RU" sz="16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463552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5531" y="188640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Классификация автомобильных дорог</a:t>
            </a:r>
            <a:endParaRPr lang="ru-RU" sz="2800" b="1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531" y="974379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333094" y="1196752"/>
            <a:ext cx="7416824" cy="4385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(Федеральный закон РФ 8 ноября 2007 г. N 257-ФЗ</a:t>
            </a:r>
          </a:p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"Об автомобильных дорогах и о дорожной деятельности в Российской Федерации и о внесении изменений в отдельные законодательные акты Российской Федерации")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endParaRPr lang="ru-RU" dirty="0" smtClean="0"/>
          </a:p>
          <a:p>
            <a:pPr>
              <a:lnSpc>
                <a:spcPct val="150000"/>
              </a:lnSpc>
            </a:pPr>
            <a:r>
              <a:rPr lang="ru-RU" b="1" dirty="0"/>
              <a:t>Автомобильные дороги </a:t>
            </a:r>
            <a:r>
              <a:rPr lang="ru-RU" b="1" i="1" dirty="0"/>
              <a:t>в зависимости от их значения </a:t>
            </a:r>
            <a:r>
              <a:rPr lang="ru-RU" dirty="0"/>
              <a:t>подразделяются на:</a:t>
            </a:r>
          </a:p>
          <a:p>
            <a:pPr>
              <a:lnSpc>
                <a:spcPct val="150000"/>
              </a:lnSpc>
            </a:pPr>
            <a:r>
              <a:rPr lang="ru-RU" dirty="0"/>
              <a:t>1) автомобильные дороги </a:t>
            </a:r>
            <a:r>
              <a:rPr lang="ru-RU" b="1" i="1" dirty="0"/>
              <a:t>федерального</a:t>
            </a:r>
            <a:r>
              <a:rPr lang="ru-RU" dirty="0"/>
              <a:t> значения;</a:t>
            </a:r>
          </a:p>
          <a:p>
            <a:pPr>
              <a:lnSpc>
                <a:spcPct val="150000"/>
              </a:lnSpc>
            </a:pPr>
            <a:r>
              <a:rPr lang="ru-RU" dirty="0"/>
              <a:t>2) автомобильные дороги </a:t>
            </a:r>
            <a:r>
              <a:rPr lang="ru-RU" b="1" i="1" dirty="0"/>
              <a:t>регионального или межмуниципального</a:t>
            </a:r>
            <a:r>
              <a:rPr lang="ru-RU" dirty="0"/>
              <a:t> значения;</a:t>
            </a:r>
          </a:p>
          <a:p>
            <a:pPr>
              <a:lnSpc>
                <a:spcPct val="150000"/>
              </a:lnSpc>
            </a:pPr>
            <a:r>
              <a:rPr lang="ru-RU" dirty="0"/>
              <a:t>3) автомобильные дороги </a:t>
            </a:r>
            <a:r>
              <a:rPr lang="ru-RU" b="1" i="1" dirty="0"/>
              <a:t>местного</a:t>
            </a:r>
            <a:r>
              <a:rPr lang="ru-RU" dirty="0"/>
              <a:t> значения;</a:t>
            </a:r>
          </a:p>
          <a:p>
            <a:pPr>
              <a:lnSpc>
                <a:spcPct val="150000"/>
              </a:lnSpc>
            </a:pPr>
            <a:r>
              <a:rPr lang="ru-RU" dirty="0"/>
              <a:t>4) </a:t>
            </a:r>
            <a:r>
              <a:rPr lang="ru-RU" b="1" i="1" dirty="0"/>
              <a:t>частные</a:t>
            </a:r>
            <a:r>
              <a:rPr lang="ru-RU" dirty="0"/>
              <a:t> автомобильные дороги.</a:t>
            </a:r>
          </a:p>
        </p:txBody>
      </p:sp>
    </p:spTree>
    <p:extLst>
      <p:ext uri="{BB962C8B-B14F-4D97-AF65-F5344CB8AC3E}">
        <p14:creationId xmlns:p14="http://schemas.microsoft.com/office/powerpoint/2010/main" val="1524093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5531" y="188640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Классификация автомобильных дорог</a:t>
            </a:r>
            <a:endParaRPr lang="ru-RU" sz="2800" b="1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531" y="974379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333094" y="1196752"/>
            <a:ext cx="741682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(Федеральный закон РФ 8 ноября 2007 г. N 257-ФЗ</a:t>
            </a:r>
          </a:p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"Об автомобильных дорогах и о дорожной деятельности в Российской Федерации и о внесении изменений в отдельные законодательные акты Российской Федерации")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endParaRPr lang="ru-RU" dirty="0" smtClean="0"/>
          </a:p>
          <a:p>
            <a:r>
              <a:rPr lang="ru-RU" b="1" dirty="0" smtClean="0"/>
              <a:t>АВТОМОБИЛЬНЫМИ ДОРОГАМИ </a:t>
            </a:r>
            <a:r>
              <a:rPr lang="ru-RU" b="1" i="1" dirty="0" smtClean="0"/>
              <a:t>общего </a:t>
            </a:r>
            <a:r>
              <a:rPr lang="ru-RU" b="1" i="1" dirty="0"/>
              <a:t>пользования федерального значения</a:t>
            </a:r>
            <a:r>
              <a:rPr lang="ru-RU" b="1" dirty="0"/>
              <a:t> </a:t>
            </a:r>
            <a:r>
              <a:rPr lang="ru-RU" dirty="0"/>
              <a:t>являются автомобильные дороги</a:t>
            </a:r>
            <a:r>
              <a:rPr lang="ru-RU" dirty="0" smtClean="0"/>
              <a:t>:</a:t>
            </a:r>
          </a:p>
          <a:p>
            <a:endParaRPr lang="ru-RU" dirty="0"/>
          </a:p>
          <a:p>
            <a:pPr marL="342900" indent="-342900" algn="just">
              <a:buAutoNum type="arabicParenR"/>
            </a:pPr>
            <a:r>
              <a:rPr lang="ru-RU" dirty="0" smtClean="0"/>
              <a:t>соединяющие </a:t>
            </a:r>
            <a:r>
              <a:rPr lang="ru-RU" dirty="0"/>
              <a:t>столицу Российской Федерации - город Москву </a:t>
            </a:r>
            <a:r>
              <a:rPr lang="ru-RU" dirty="0" smtClean="0"/>
              <a:t>со столицами </a:t>
            </a:r>
            <a:r>
              <a:rPr lang="ru-RU" dirty="0"/>
              <a:t>сопредельных государств, с административными центрами (столицами) субъектов Российской Федерации</a:t>
            </a:r>
            <a:r>
              <a:rPr lang="ru-RU" dirty="0" smtClean="0"/>
              <a:t>;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2</a:t>
            </a:r>
            <a:r>
              <a:rPr lang="ru-RU" dirty="0"/>
              <a:t>) включенные в перечень международных автомобильных дорог в соответствии с международными соглашениями Российской Федерации.</a:t>
            </a:r>
          </a:p>
        </p:txBody>
      </p:sp>
    </p:spTree>
    <p:extLst>
      <p:ext uri="{BB962C8B-B14F-4D97-AF65-F5344CB8AC3E}">
        <p14:creationId xmlns:p14="http://schemas.microsoft.com/office/powerpoint/2010/main" val="680844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5531" y="188640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Классификация автомобильных дорог</a:t>
            </a:r>
            <a:endParaRPr lang="ru-RU" sz="2800" b="1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531" y="974379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333094" y="1196752"/>
            <a:ext cx="741682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(Федеральный закон РФ 8 ноября 2007 г. N 257-ФЗ</a:t>
            </a:r>
          </a:p>
          <a:p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"Об автомобильных дорогах и о дорожной деятельности в Российской Федерации и о внесении изменений в отдельные законодательные акты Российской Федерации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")</a:t>
            </a:r>
          </a:p>
          <a:p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ru-RU" sz="1600" b="1" dirty="0" smtClean="0"/>
              <a:t>АВТОМОБИЛЬНЫМИ ДОРОГАМИ </a:t>
            </a:r>
            <a:r>
              <a:rPr lang="ru-RU" sz="1600" b="1" i="1" dirty="0" smtClean="0"/>
              <a:t>общего пользования </a:t>
            </a:r>
            <a:r>
              <a:rPr lang="ru-RU" sz="1600" b="1" i="1" dirty="0"/>
              <a:t>федерального </a:t>
            </a:r>
            <a:r>
              <a:rPr lang="ru-RU" sz="1600" b="1" i="1" dirty="0" smtClean="0"/>
              <a:t>значения</a:t>
            </a:r>
            <a:r>
              <a:rPr lang="ru-RU" sz="1600" dirty="0" smtClean="0"/>
              <a:t> </a:t>
            </a:r>
            <a:r>
              <a:rPr lang="ru-RU" sz="1600" dirty="0"/>
              <a:t>могут быть автомобильные дороги:</a:t>
            </a:r>
          </a:p>
          <a:p>
            <a:pPr algn="just"/>
            <a:r>
              <a:rPr lang="ru-RU" sz="1600" dirty="0"/>
              <a:t>1) соединяющие между собой административные центры (столицы) субъектов Российской Федерации;</a:t>
            </a:r>
          </a:p>
          <a:p>
            <a:pPr algn="just"/>
            <a:r>
              <a:rPr lang="ru-RU" sz="1600" dirty="0"/>
              <a:t>2) являющиеся подъездными дорогами, соединяющими автомобильные дороги общего пользования федерального значения, и имеющие международное значение крупнейшие транспортные узлы (морские порты, речные порты, аэропорты, железнодорожные станции), а также специальные объекты федерального значения;</a:t>
            </a:r>
          </a:p>
          <a:p>
            <a:pPr algn="just"/>
            <a:r>
              <a:rPr lang="ru-RU" sz="1600" dirty="0"/>
              <a:t>3) являющиеся подъездными дорогами, соединяющими административные центры субъектов Российской Федерации, не имеющие автомобильных дорог общего пользования, соединяющих соответствующий административный центр субъекта Российской Федерации со столицей Российской Федерации - городом Москвой, и ближайшие морские порты, речные порты, аэропорты, железнодорожные станции.</a:t>
            </a:r>
          </a:p>
        </p:txBody>
      </p:sp>
    </p:spTree>
    <p:extLst>
      <p:ext uri="{BB962C8B-B14F-4D97-AF65-F5344CB8AC3E}">
        <p14:creationId xmlns:p14="http://schemas.microsoft.com/office/powerpoint/2010/main" val="442251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5531" y="188640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Классификация автомобильных дорог</a:t>
            </a:r>
            <a:endParaRPr lang="ru-RU" sz="2800" b="1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531" y="974379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333094" y="1196752"/>
            <a:ext cx="741682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(Федеральный закон РФ 8 ноября 2007 г. N 257-ФЗ</a:t>
            </a:r>
          </a:p>
          <a:p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"Об автомобильных дорогах и о дорожной деятельности в Российской Федерации и о внесении изменений в отдельные законодательные акты Российской Федерации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")</a:t>
            </a:r>
          </a:p>
          <a:p>
            <a:endParaRPr lang="ru-RU" sz="1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ru-RU" sz="1600" b="1" dirty="0" smtClean="0"/>
              <a:t>АВТОМОБИЛЬНЫМИ ДОРОГАМИ </a:t>
            </a:r>
            <a:r>
              <a:rPr lang="ru-RU" sz="1600" b="1" i="1" dirty="0" smtClean="0"/>
              <a:t>общего </a:t>
            </a:r>
            <a:r>
              <a:rPr lang="ru-RU" sz="1600" b="1" i="1" dirty="0"/>
              <a:t>пользования федерального </a:t>
            </a:r>
            <a:r>
              <a:rPr lang="ru-RU" sz="1600" b="1" i="1" dirty="0" smtClean="0"/>
              <a:t>значения</a:t>
            </a:r>
            <a:r>
              <a:rPr lang="ru-RU" sz="1600" dirty="0" smtClean="0"/>
              <a:t> </a:t>
            </a:r>
            <a:r>
              <a:rPr lang="ru-RU" sz="1600" dirty="0"/>
              <a:t>могут быть автомобильные дороги:</a:t>
            </a:r>
          </a:p>
          <a:p>
            <a:pPr algn="just"/>
            <a:r>
              <a:rPr lang="ru-RU" sz="1600" dirty="0"/>
              <a:t>1) соединяющие между собой административные центры (столицы) субъектов Российской Федерации;</a:t>
            </a:r>
          </a:p>
          <a:p>
            <a:pPr algn="just"/>
            <a:r>
              <a:rPr lang="ru-RU" sz="1600" dirty="0"/>
              <a:t>2) являющиеся подъездными дорогами, соединяющими автомобильные дороги общего пользования федерального значения, и имеющие международное значение крупнейшие транспортные узлы (морские порты, речные порты, аэропорты, железнодорожные станции), а также специальные объекты федерального значения;</a:t>
            </a:r>
          </a:p>
          <a:p>
            <a:pPr algn="just"/>
            <a:r>
              <a:rPr lang="ru-RU" sz="1600" dirty="0"/>
              <a:t>3) являющиеся подъездными дорогами, соединяющими административные центры субъектов Российской Федерации, не имеющие автомобильных дорог общего пользования, соединяющих соответствующий административный центр субъекта Российской Федерации со столицей Российской Федерации - городом Москвой, и ближайшие морские порты, речные порты, аэропорты, железнодорожные станции.</a:t>
            </a:r>
          </a:p>
        </p:txBody>
      </p:sp>
    </p:spTree>
    <p:extLst>
      <p:ext uri="{BB962C8B-B14F-4D97-AF65-F5344CB8AC3E}">
        <p14:creationId xmlns:p14="http://schemas.microsoft.com/office/powerpoint/2010/main" val="2795307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5531" y="188640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Классификация автомобильных дорог</a:t>
            </a:r>
            <a:endParaRPr lang="ru-RU" sz="2800" b="1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678" y="836712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47664" y="836712"/>
            <a:ext cx="741682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(Федеральный закон РФ 8 ноября 2007 г. N 257-ФЗ</a:t>
            </a:r>
          </a:p>
          <a:p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"Об автомобильных дорогах и о дорожной деятельности в Российской Федерации и о внесении изменений в отдельные законодательные акты Российской Федерации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")</a:t>
            </a:r>
          </a:p>
          <a:p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ru-RU" sz="1600" dirty="0" smtClean="0"/>
              <a:t>Критерии </a:t>
            </a:r>
            <a:r>
              <a:rPr lang="ru-RU" sz="1600" dirty="0"/>
              <a:t>отнесения автомобильных дорог общего пользования к </a:t>
            </a:r>
            <a:r>
              <a:rPr lang="ru-RU" sz="1600" b="1" i="1" dirty="0"/>
              <a:t>автомобильным дорогам общего пользования регионального или межмуниципального значения и перечень автомобильных дорог общего пользования регионального или межмуниципального значения утверждаются высшим исполнительным органом государственной власти субъекта </a:t>
            </a:r>
            <a:r>
              <a:rPr lang="ru-RU" sz="1600" dirty="0"/>
              <a:t>Российской Федерации. В перечень автомобильных дорог общего пользования регионального или межмуниципального значения не могут включаться автомобильные дороги общего пользования федерального значения и их участки.</a:t>
            </a:r>
          </a:p>
          <a:p>
            <a:pPr algn="just"/>
            <a:r>
              <a:rPr lang="ru-RU" sz="1600" dirty="0" smtClean="0"/>
              <a:t>Автомобильными </a:t>
            </a:r>
            <a:r>
              <a:rPr lang="ru-RU" sz="1600" dirty="0"/>
              <a:t>дорогами </a:t>
            </a:r>
            <a:r>
              <a:rPr lang="ru-RU" sz="1600" b="1" i="1" dirty="0"/>
              <a:t>общего пользования местного значения поселения являются автомобильные дороги общего пользования в границах населенных пунктов поселения</a:t>
            </a:r>
            <a:r>
              <a:rPr lang="ru-RU" sz="1600" dirty="0"/>
              <a:t>, за исключением автомобильных дорог общего пользования федерального, регионального или межмуниципального значения, частных автомобильных дорог. Перечень автомобильных дорог общего пользования местного значения поселения может утверждаться органом местного самоуправления поселения.</a:t>
            </a:r>
          </a:p>
        </p:txBody>
      </p:sp>
    </p:spTree>
    <p:extLst>
      <p:ext uri="{BB962C8B-B14F-4D97-AF65-F5344CB8AC3E}">
        <p14:creationId xmlns:p14="http://schemas.microsoft.com/office/powerpoint/2010/main" val="2795307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5531" y="188640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Классификация автомобильных дорог</a:t>
            </a:r>
            <a:endParaRPr lang="ru-RU" sz="2800" b="1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678" y="836712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47664" y="836712"/>
            <a:ext cx="741682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(Федеральный закон РФ 8 ноября 2007 г. N 257-ФЗ</a:t>
            </a:r>
          </a:p>
          <a:p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"Об автомобильных дорогах и о дорожной деятельности в Российской Федерации и о внесении изменений в отдельные законодательные акты Российской Федерации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")</a:t>
            </a:r>
          </a:p>
          <a:p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ru-RU" sz="1600" b="1" dirty="0" smtClean="0"/>
              <a:t>АВТОМОБИЛЬНЫМИ ДОРОГАМИ </a:t>
            </a:r>
            <a:r>
              <a:rPr lang="ru-RU" sz="1600" dirty="0" smtClean="0"/>
              <a:t>общего пользования местного значения </a:t>
            </a:r>
            <a:r>
              <a:rPr lang="ru-RU" sz="1600" b="1" i="1" dirty="0" smtClean="0"/>
              <a:t>муниципального района </a:t>
            </a:r>
            <a:r>
              <a:rPr lang="ru-RU" sz="1600" dirty="0" smtClean="0"/>
              <a:t>являются автомобильные дороги общего пользования, соединяющие населенные пункты в границах муниципального района, за исключением автомобильных дорог общего пользования федерального, регионального или межмуниципального значения, частных автомобильных дорог</a:t>
            </a:r>
          </a:p>
          <a:p>
            <a:pPr algn="just"/>
            <a:r>
              <a:rPr lang="ru-RU" sz="1600" b="1" dirty="0" smtClean="0"/>
              <a:t>АВТОМОБИЛЬНЫМИ ДОРОГАМИ </a:t>
            </a:r>
            <a:r>
              <a:rPr lang="ru-RU" sz="1600" dirty="0" smtClean="0"/>
              <a:t>общего пользования местного значения </a:t>
            </a:r>
            <a:r>
              <a:rPr lang="ru-RU" sz="1600" b="1" i="1" dirty="0" smtClean="0"/>
              <a:t>городского округа </a:t>
            </a:r>
            <a:r>
              <a:rPr lang="ru-RU" sz="1600" dirty="0" smtClean="0"/>
              <a:t>являются автомобильные дороги общего пользования в границах городского округа, за исключением автомобильных дорог общего пользования федерального, регионального или межмуниципального значения, частных автомобильных дорог. </a:t>
            </a:r>
          </a:p>
          <a:p>
            <a:pPr algn="just"/>
            <a:r>
              <a:rPr lang="ru-RU" sz="1600" b="1" dirty="0" smtClean="0"/>
              <a:t>К ЧАСТНЫМ АВТОМОБИЛЬНЫМ ДОРОГАМ </a:t>
            </a:r>
            <a:r>
              <a:rPr lang="ru-RU" sz="1600" b="1" i="1" dirty="0" smtClean="0"/>
              <a:t>общего пользования </a:t>
            </a:r>
            <a:r>
              <a:rPr lang="ru-RU" sz="1600" dirty="0" smtClean="0"/>
              <a:t>относятся автомобильные дороги, находящиеся в собственности физических или юридических лиц, не оборудованные устройствами, ограничивающими проезд транспортных средств неограниченного круга лиц. Иные частные автомобильные дороги относятся к частным автомобильным дорогам </a:t>
            </a:r>
            <a:r>
              <a:rPr lang="ru-RU" sz="1600" b="1" i="1" dirty="0" err="1" smtClean="0"/>
              <a:t>необщего</a:t>
            </a:r>
            <a:r>
              <a:rPr lang="ru-RU" sz="1600" b="1" i="1" dirty="0" smtClean="0"/>
              <a:t> пользования</a:t>
            </a:r>
            <a:r>
              <a:rPr lang="ru-RU" sz="1600" dirty="0" smtClean="0"/>
              <a:t>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795307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5531" y="188640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Классификация автомобильных дорог</a:t>
            </a:r>
            <a:endParaRPr lang="ru-RU" sz="2800" b="1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678" y="836712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475656" y="908720"/>
            <a:ext cx="741682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(Федеральный закон РФ 8 ноября 2007 г. N 257-ФЗ</a:t>
            </a:r>
          </a:p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"Об автомобильных дорогах и о дорожной деятельности в Российской Федерации и о внесении изменений в отдельные законодательные акты Российской Федерации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")</a:t>
            </a:r>
          </a:p>
          <a:p>
            <a:endParaRPr lang="ru-RU" sz="1600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ru-RU" sz="2000" b="1" dirty="0" smtClean="0"/>
              <a:t>АВТОМОБИЛЬНЫЕ  ДОРОГИ </a:t>
            </a:r>
            <a:r>
              <a:rPr lang="ru-RU" sz="2000" dirty="0" smtClean="0"/>
              <a:t>общего пользования в зависимости от условий проезда по ним и доступа на них транспортных средств подразделяются на три класса:</a:t>
            </a:r>
          </a:p>
          <a:p>
            <a:endParaRPr lang="ru-RU" sz="2000" dirty="0" smtClean="0"/>
          </a:p>
          <a:p>
            <a:pPr>
              <a:buFont typeface="Arial" pitchFamily="34" charset="0"/>
              <a:buChar char="•"/>
            </a:pPr>
            <a:r>
              <a:rPr lang="ru-RU" sz="2000" dirty="0" smtClean="0"/>
              <a:t> автомагистрали, </a:t>
            </a:r>
          </a:p>
          <a:p>
            <a:endParaRPr lang="ru-RU" sz="2000" dirty="0" smtClean="0"/>
          </a:p>
          <a:p>
            <a:pPr>
              <a:buFont typeface="Arial" pitchFamily="34" charset="0"/>
              <a:buChar char="•"/>
            </a:pPr>
            <a:r>
              <a:rPr lang="ru-RU" sz="2000" dirty="0" smtClean="0"/>
              <a:t> скоростные автомобильные дороги </a:t>
            </a:r>
          </a:p>
          <a:p>
            <a:pPr>
              <a:buFont typeface="Arial" pitchFamily="34" charset="0"/>
              <a:buChar char="•"/>
            </a:pPr>
            <a:endParaRPr lang="ru-RU" sz="2000" dirty="0" smtClean="0"/>
          </a:p>
          <a:p>
            <a:pPr>
              <a:buFont typeface="Arial" pitchFamily="34" charset="0"/>
              <a:buChar char="•"/>
            </a:pPr>
            <a:r>
              <a:rPr lang="ru-RU" sz="2000" dirty="0" smtClean="0"/>
              <a:t> обычные автомобильные дороги.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795307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5531" y="188640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Классификация автомобильных дорог</a:t>
            </a:r>
            <a:endParaRPr lang="ru-RU" sz="2800" b="1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678" y="836712"/>
            <a:ext cx="7776864" cy="46291"/>
          </a:xfrm>
          <a:prstGeom prst="rect">
            <a:avLst/>
          </a:prstGeom>
        </p:spPr>
      </p:pic>
      <p:pic>
        <p:nvPicPr>
          <p:cNvPr id="7" name="Рисунок 6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052736"/>
            <a:ext cx="7339360" cy="52565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5307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5531" y="188640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Классификация автомобильных дорог</a:t>
            </a:r>
            <a:endParaRPr lang="ru-RU" sz="2800" b="1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678" y="836712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47664" y="908720"/>
            <a:ext cx="741682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(Федеральный закон РФ 8 ноября 2007 г. N 257-ФЗ</a:t>
            </a:r>
          </a:p>
          <a:p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"Об автомобильных дорогах и о дорожной деятельности в Российской Федерации и о внесении изменений в отдельные законодательные акты Российской Федерации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")</a:t>
            </a:r>
          </a:p>
          <a:p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ru-RU" sz="1600" b="1" dirty="0" smtClean="0"/>
              <a:t>К АВТОМАГИСТРАЛЯМ </a:t>
            </a:r>
            <a:r>
              <a:rPr lang="ru-RU" sz="1600" dirty="0" smtClean="0"/>
              <a:t>относятся автомобильные дороги, которые </a:t>
            </a:r>
            <a:r>
              <a:rPr lang="ru-RU" sz="1600" b="1" i="1" dirty="0" smtClean="0"/>
              <a:t>не предназначены</a:t>
            </a:r>
            <a:r>
              <a:rPr lang="ru-RU" sz="1600" dirty="0" smtClean="0"/>
              <a:t> для обслуживания прилегающих территорий и:</a:t>
            </a:r>
          </a:p>
          <a:p>
            <a:pPr algn="just"/>
            <a:r>
              <a:rPr lang="ru-RU" sz="1600" dirty="0" smtClean="0"/>
              <a:t>1) которые имеют на всей своей протяженности несколько проезжих частей и центральную разделительную полосу, не предназначенную для дорожного движения;</a:t>
            </a:r>
          </a:p>
          <a:p>
            <a:pPr algn="just"/>
            <a:r>
              <a:rPr lang="ru-RU" sz="1600" dirty="0" smtClean="0"/>
              <a:t>2) которые не пересекают на одном уровне иные автомобильные дороги, а также железные дороги, трамвайные пути, велосипедные и пешеходные дорожки;</a:t>
            </a:r>
          </a:p>
          <a:p>
            <a:pPr algn="just"/>
            <a:r>
              <a:rPr lang="ru-RU" sz="1600" dirty="0" smtClean="0"/>
              <a:t>3) доступ на которые возможен только через пересечения на разных уровнях с иными автомобильными дорогами, предусмотренные не чаще чем через каждые пять километров;</a:t>
            </a:r>
          </a:p>
          <a:p>
            <a:pPr algn="just"/>
            <a:r>
              <a:rPr lang="ru-RU" sz="1600" dirty="0" smtClean="0"/>
              <a:t>4) на проезжей части или проезжих частях которых запрещены остановки и стоянки транспортных средств;</a:t>
            </a:r>
          </a:p>
          <a:p>
            <a:pPr algn="just"/>
            <a:r>
              <a:rPr lang="ru-RU" sz="1600" dirty="0" smtClean="0"/>
              <a:t>5) которые оборудованы специальными местами отдыха и площадками для стоянки транспортных средств.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795307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5531" y="188640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Классификация автомобильных дорог</a:t>
            </a:r>
            <a:endParaRPr lang="ru-RU" sz="2800" b="1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678" y="836712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47664" y="908720"/>
            <a:ext cx="741682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(Федеральный закон РФ 8 ноября 2007 г. N 257-ФЗ</a:t>
            </a:r>
          </a:p>
          <a:p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"Об автомобильных дорогах и о дорожной деятельности в Российской Федерации и о внесении изменений в отдельные законодательные акты Российской Федерации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")</a:t>
            </a:r>
          </a:p>
          <a:p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ru-RU" sz="1600" b="1" dirty="0" smtClean="0"/>
              <a:t>К СКОРОСТНЫМ АВТОМОБИЛЬНЫМ ДОРОГАМ </a:t>
            </a:r>
            <a:r>
              <a:rPr lang="ru-RU" sz="1600" dirty="0" smtClean="0"/>
              <a:t>относятся автомобильные дороги, доступ на которые возможен только через транспортные развязки или регулируемые перекрестки, на проезжей части или проезжих частях которых запрещены остановки и стоянки транспортных средств и которые оборудованы специальными местами отдыха и площадками для стоянки транспортных средств.</a:t>
            </a:r>
          </a:p>
          <a:p>
            <a:pPr algn="just">
              <a:lnSpc>
                <a:spcPct val="150000"/>
              </a:lnSpc>
            </a:pPr>
            <a:r>
              <a:rPr lang="ru-RU" sz="1600" b="1" dirty="0" smtClean="0"/>
              <a:t>К ОБЫЧНЫМ АВТОМОБИЛЬНЫМ ДОРОГАМ</a:t>
            </a:r>
            <a:r>
              <a:rPr lang="ru-RU" sz="1600" dirty="0" smtClean="0"/>
              <a:t> относятся автомобильные дороги, не отнесенные к автомагистралям или скоростным дорогам. Обычные автомобильные дороги могут иметь одну или несколько проезжих частей.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795307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5531" y="188640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Классификация автомобильных дорог</a:t>
            </a:r>
            <a:endParaRPr lang="ru-RU" sz="2800" b="1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678" y="836712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47664" y="908720"/>
            <a:ext cx="741682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(ГОСТ Р 52398-2005 «КЛАССИФИКАЦИЯ АВТОМОБИЛЬНЫХ ДОРОГ»</a:t>
            </a:r>
            <a:endParaRPr lang="ru-RU" sz="16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НАЦИОНАЛЬНЫЙ СТАНДАРТ РОССИЙСКОЙ ФЕДЕРАЦИИ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  <a:p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ru-RU" sz="1600" b="1" dirty="0" smtClean="0"/>
              <a:t>К КЛАССУ «СКОРОСТНАЯ ДОРОГА» </a:t>
            </a:r>
            <a:r>
              <a:rPr lang="ru-RU" sz="1600" dirty="0" smtClean="0"/>
              <a:t>относят автомобильные дороги:</a:t>
            </a:r>
          </a:p>
          <a:p>
            <a:pPr algn="just"/>
            <a:r>
              <a:rPr lang="ru-RU" sz="1600" dirty="0" smtClean="0"/>
              <a:t>- имеющие на всем протяжении многополосную проезжую часть с центральной разделительной полосой;</a:t>
            </a:r>
          </a:p>
          <a:p>
            <a:pPr algn="just"/>
            <a:r>
              <a:rPr lang="ru-RU" sz="1600" dirty="0" smtClean="0"/>
              <a:t>- не имеющие пересечений в одном уровне с автомобильными, железными дорогами, трамвайными путями, велосипедными и пешеходными дорожками;</a:t>
            </a:r>
          </a:p>
          <a:p>
            <a:pPr algn="just">
              <a:buFontTx/>
              <a:buChar char="-"/>
            </a:pPr>
            <a:r>
              <a:rPr lang="ru-RU" sz="1600" dirty="0" smtClean="0"/>
              <a:t>доступ на которые возможен через пересечения в разных уровнях и примыкания в одном уровне (без пересечения потоков прямого направления), устроенных не чаще, чем через 3 км друг от друга.</a:t>
            </a:r>
          </a:p>
          <a:p>
            <a:endParaRPr lang="ru-RU" sz="1600" dirty="0" smtClean="0"/>
          </a:p>
          <a:p>
            <a:r>
              <a:rPr lang="ru-RU" sz="1600" b="1" dirty="0" smtClean="0"/>
              <a:t>К КЛАССУ «ДОРОГИ ОБЫЧНОГО ТИПА» </a:t>
            </a:r>
            <a:r>
              <a:rPr lang="ru-RU" sz="1600" dirty="0" smtClean="0"/>
              <a:t>относят автомобильные дороги, не отнесенные к классам «автомагистраль» и «скоростная дорога»:</a:t>
            </a:r>
          </a:p>
          <a:p>
            <a:r>
              <a:rPr lang="ru-RU" sz="1600" dirty="0" smtClean="0"/>
              <a:t>- имеющие единую проезжую часть или с центральной разделительной полосой;</a:t>
            </a:r>
          </a:p>
          <a:p>
            <a:r>
              <a:rPr lang="ru-RU" sz="1600" dirty="0" smtClean="0"/>
              <a:t>- доступ на которые возможен через пересечения и примыкания в разных и одном уровне, расположенные для дорог категорий IB, II, III не чаще, чем через 600 м, для дорог категории IV не чаще, чем через 100 м, категории V- 50 м друг от друга.</a:t>
            </a:r>
          </a:p>
          <a:p>
            <a:pPr algn="just"/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795307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5531" y="188640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Классификация автомобильных дорог</a:t>
            </a:r>
            <a:endParaRPr lang="ru-RU" sz="2800" b="1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678" y="836712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347864" y="6021288"/>
            <a:ext cx="57961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Типичная структура сети, имеющей функциональную классификацию дорог.</a:t>
            </a:r>
          </a:p>
          <a:p>
            <a:pPr algn="just"/>
            <a:endParaRPr lang="ru-RU" sz="1600" dirty="0"/>
          </a:p>
        </p:txBody>
      </p:sp>
      <p:pic>
        <p:nvPicPr>
          <p:cNvPr id="7" name="Объект 12"/>
          <p:cNvPicPr/>
          <p:nvPr/>
        </p:nvPicPr>
        <p:blipFill>
          <a:blip r:embed="rId3" cstate="print"/>
          <a:srcRect t="-119" r="-179" b="-311"/>
          <a:stretch>
            <a:fillRect/>
          </a:stretch>
        </p:blipFill>
        <p:spPr bwMode="auto">
          <a:xfrm>
            <a:off x="2430378" y="946484"/>
            <a:ext cx="5814029" cy="4965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95307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5531" y="188640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Классификация автомобильных дорог</a:t>
            </a:r>
            <a:endParaRPr lang="ru-RU" sz="2800" b="1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678" y="836712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47664" y="908720"/>
            <a:ext cx="741682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(ГОСТ Р 52398-2005 «КЛАССИФИКАЦИЯ АВТОМОБИЛЬНЫХ ДОРОГ»</a:t>
            </a:r>
            <a:endParaRPr lang="ru-RU" sz="16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НАЦИОНАЛЬНЫЙ СТАНДАРТ РОССИЙСКОЙ ФЕДЕРАЦИИ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  <a:p>
            <a:endParaRPr lang="ru-RU" sz="1600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1600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ru-RU" sz="1600" b="1" dirty="0" smtClean="0"/>
              <a:t>КАТЕГОРИИ АВТОМОБИЛЬНЫХ ДОРОГ</a:t>
            </a:r>
            <a:endParaRPr lang="ru-RU" sz="1600" dirty="0" smtClean="0"/>
          </a:p>
          <a:p>
            <a:pPr algn="just">
              <a:lnSpc>
                <a:spcPct val="150000"/>
              </a:lnSpc>
            </a:pPr>
            <a:r>
              <a:rPr lang="ru-RU" sz="1600" dirty="0" smtClean="0"/>
              <a:t>Автомобильные дороги </a:t>
            </a:r>
            <a:r>
              <a:rPr lang="ru-RU" sz="1600" b="1" i="1" dirty="0" smtClean="0"/>
              <a:t>по транспортно-эксплуатационным качествам и потребительским свойствам</a:t>
            </a:r>
            <a:r>
              <a:rPr lang="ru-RU" sz="1600" dirty="0" smtClean="0"/>
              <a:t> разделяют на категории в зависимости от:</a:t>
            </a:r>
          </a:p>
          <a:p>
            <a:pPr algn="just">
              <a:lnSpc>
                <a:spcPct val="150000"/>
              </a:lnSpc>
            </a:pPr>
            <a:r>
              <a:rPr lang="ru-RU" sz="1600" dirty="0" smtClean="0"/>
              <a:t>- количества и ширины полос движения;</a:t>
            </a:r>
          </a:p>
          <a:p>
            <a:pPr algn="just">
              <a:lnSpc>
                <a:spcPct val="150000"/>
              </a:lnSpc>
            </a:pPr>
            <a:r>
              <a:rPr lang="ru-RU" sz="1600" dirty="0" smtClean="0"/>
              <a:t>- наличия центральной разделительной полосы;</a:t>
            </a:r>
          </a:p>
          <a:p>
            <a:pPr algn="just">
              <a:lnSpc>
                <a:spcPct val="150000"/>
              </a:lnSpc>
            </a:pPr>
            <a:r>
              <a:rPr lang="ru-RU" sz="1600" dirty="0" smtClean="0"/>
              <a:t>- типа пересечений с автомобильными, железными дорогами, трамвайными путями, велосипедными и пешеходными дорожками;</a:t>
            </a:r>
          </a:p>
          <a:p>
            <a:pPr algn="just">
              <a:lnSpc>
                <a:spcPct val="150000"/>
              </a:lnSpc>
            </a:pPr>
            <a:r>
              <a:rPr lang="ru-RU" sz="1600" dirty="0" smtClean="0"/>
              <a:t>- условий доступа на автомобильную дорогу с примыканий в одном уровне.</a:t>
            </a:r>
          </a:p>
          <a:p>
            <a:pPr algn="just"/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795307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65312" y="1772816"/>
            <a:ext cx="8190656" cy="444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2100" dirty="0" smtClean="0"/>
              <a:t>	</a:t>
            </a:r>
            <a:endParaRPr lang="ru-RU" sz="2100" dirty="0"/>
          </a:p>
        </p:txBody>
      </p:sp>
      <p:sp>
        <p:nvSpPr>
          <p:cNvPr id="10" name="TextBox 9"/>
          <p:cNvSpPr txBox="1"/>
          <p:nvPr/>
        </p:nvSpPr>
        <p:spPr>
          <a:xfrm>
            <a:off x="1475656" y="116632"/>
            <a:ext cx="7488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ТЕХНИЧЕСКАЯ КЛАССИФИКАЦИЯ АВТОМОБИЛЬНЫХ ДОРОГ ОБЩЕГО ПОЛЬЗОВАНИЯ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678" y="836712"/>
            <a:ext cx="7776864" cy="46291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475656" y="908720"/>
            <a:ext cx="74168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(СП 34.13330.2012 «АВТОМОБИЛЬНЫЕ ДОРОГИ»)</a:t>
            </a:r>
            <a:endParaRPr lang="ru-RU" sz="16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75656" y="1340768"/>
            <a:ext cx="74168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0"/>
            <a:r>
              <a:rPr lang="ru-RU" sz="1600" b="1" dirty="0" smtClean="0"/>
              <a:t>КАТЕГОРИИ АВТОМОБИЛЬНЫХ ДОРОГ</a:t>
            </a:r>
            <a:endParaRPr lang="ru-RU" sz="1600" dirty="0" smtClean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971600" y="1844824"/>
          <a:ext cx="7704857" cy="4464494"/>
        </p:xfrm>
        <a:graphic>
          <a:graphicData uri="http://schemas.openxmlformats.org/drawingml/2006/table">
            <a:tbl>
              <a:tblPr/>
              <a:tblGrid>
                <a:gridCol w="1541223"/>
                <a:gridCol w="3081817"/>
                <a:gridCol w="3081817"/>
              </a:tblGrid>
              <a:tr h="619972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Категория автомобильной дороги</a:t>
                      </a:r>
                      <a:endParaRPr lang="ru-RU" sz="1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3753" marR="537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Расчетная интенсивность движения, приведенных ед./сут</a:t>
                      </a:r>
                      <a:endParaRPr lang="ru-RU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3753" marR="537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9972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I</a:t>
                      </a:r>
                      <a:r>
                        <a:rPr lang="ru-RU" sz="14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40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(автомагистраль)</a:t>
                      </a:r>
                      <a:endParaRPr lang="ru-RU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3753" marR="537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Св. 14000</a:t>
                      </a:r>
                      <a:endParaRPr lang="ru-RU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3753" marR="537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9972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I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Б</a:t>
                      </a:r>
                      <a:endParaRPr lang="ru-RU" sz="1400" dirty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(скоростная дорога)</a:t>
                      </a:r>
                      <a:endParaRPr lang="ru-RU" sz="1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3753" marR="537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То же</a:t>
                      </a:r>
                      <a:endParaRPr lang="ru-RU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3753" marR="537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987"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Обычные дороги</a:t>
                      </a:r>
                      <a:endParaRPr lang="ru-RU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3753" marR="537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I</a:t>
                      </a:r>
                      <a:r>
                        <a:rPr lang="ru-RU" sz="14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В</a:t>
                      </a:r>
                      <a:endParaRPr lang="ru-RU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3753" marR="537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» 14000</a:t>
                      </a:r>
                      <a:endParaRPr lang="ru-RU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3753" marR="537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9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II</a:t>
                      </a:r>
                      <a:endParaRPr lang="ru-RU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3753" marR="537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» 6000</a:t>
                      </a:r>
                      <a:endParaRPr lang="ru-RU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3753" marR="537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9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III</a:t>
                      </a:r>
                      <a:endParaRPr lang="ru-RU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3753" marR="537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»2000 до 6000</a:t>
                      </a:r>
                      <a:endParaRPr lang="ru-RU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3753" marR="537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9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IV</a:t>
                      </a:r>
                      <a:endParaRPr lang="ru-RU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3753" marR="537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»200 »2000</a:t>
                      </a:r>
                      <a:endParaRPr lang="ru-RU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3753" marR="537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9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V</a:t>
                      </a:r>
                      <a:endParaRPr lang="ru-RU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3753" marR="537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»200</a:t>
                      </a:r>
                      <a:endParaRPr lang="ru-RU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3753" marR="537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4643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spc="1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Примечания 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 При применении одинаковых требований для дорог  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I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А, 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I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Б, IВ категорий в </a:t>
                      </a:r>
                      <a:endParaRPr lang="ru-RU" sz="1400" dirty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                             настоящем своде правил они отнесены к  категории 1. </a:t>
                      </a:r>
                      <a:endParaRPr lang="ru-RU" sz="1400" dirty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Times New Roman"/>
                          <a:cs typeface="Times New Roman"/>
                        </a:rPr>
                        <a:t>                            2 Категорию дороги следует устанавливать в зависимости от ее значения </a:t>
                      </a:r>
                      <a:r>
                        <a:rPr lang="ru-RU" sz="1400" dirty="0" smtClean="0"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+mn-lt"/>
                          <a:ea typeface="Times New Roman"/>
                          <a:cs typeface="Times New Roman"/>
                        </a:rPr>
                        <a:t>                              в </a:t>
                      </a:r>
                      <a:r>
                        <a:rPr lang="ru-RU" sz="1400" dirty="0">
                          <a:latin typeface="+mn-lt"/>
                          <a:ea typeface="Times New Roman"/>
                          <a:cs typeface="Times New Roman"/>
                        </a:rPr>
                        <a:t>сети </a:t>
                      </a:r>
                      <a:r>
                        <a:rPr lang="ru-RU" sz="1400" dirty="0" smtClean="0">
                          <a:latin typeface="+mn-lt"/>
                          <a:ea typeface="Times New Roman"/>
                          <a:cs typeface="Times New Roman"/>
                        </a:rPr>
                        <a:t>автомобильных </a:t>
                      </a:r>
                      <a:r>
                        <a:rPr lang="ru-RU" sz="1400" dirty="0">
                          <a:latin typeface="+mn-lt"/>
                          <a:ea typeface="Times New Roman"/>
                          <a:cs typeface="Times New Roman"/>
                        </a:rPr>
                        <a:t>дорог, а также требований заказчика.</a:t>
                      </a:r>
                    </a:p>
                  </a:txBody>
                  <a:tcPr marL="53753" marR="537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684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smirno\Desktop\лого\logo_colo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59632" cy="199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65312" y="1772816"/>
            <a:ext cx="8190656" cy="444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2100" dirty="0" smtClean="0"/>
              <a:t>	</a:t>
            </a:r>
            <a:endParaRPr lang="ru-RU" sz="2100" dirty="0"/>
          </a:p>
        </p:txBody>
      </p:sp>
      <p:sp>
        <p:nvSpPr>
          <p:cNvPr id="10" name="TextBox 9"/>
          <p:cNvSpPr txBox="1"/>
          <p:nvPr/>
        </p:nvSpPr>
        <p:spPr>
          <a:xfrm>
            <a:off x="1475656" y="116632"/>
            <a:ext cx="7488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ТЕХНИЧЕСКАЯ КЛАССИФИКАЦИЯ АВТОМОБИЛЬНЫХ ДОРОГ ОБЩЕГО ПОЛЬЗОВАНИЯ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678" y="836712"/>
            <a:ext cx="7776864" cy="46291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475656" y="908720"/>
            <a:ext cx="74168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(СП 34.13330.2012 «АВТОМОБИЛЬНЫЕ ДОРОГИ»)</a:t>
            </a:r>
            <a:endParaRPr lang="ru-RU" sz="16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03648" y="1196752"/>
            <a:ext cx="74168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8575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Расчетные скорости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187624" y="2492896"/>
          <a:ext cx="7560839" cy="3600399"/>
        </p:xfrm>
        <a:graphic>
          <a:graphicData uri="http://schemas.openxmlformats.org/drawingml/2006/table">
            <a:tbl>
              <a:tblPr/>
              <a:tblGrid>
                <a:gridCol w="2005655"/>
                <a:gridCol w="1851728"/>
                <a:gridCol w="1851728"/>
                <a:gridCol w="1851728"/>
              </a:tblGrid>
              <a:tr h="3273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Категория дороги</a:t>
                      </a:r>
                      <a:endParaRPr lang="ru-RU" sz="16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785" marR="277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Расчетные скорости, км/ч</a:t>
                      </a:r>
                      <a:endParaRPr lang="ru-RU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785" marR="277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54618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600">
                        <a:solidFill>
                          <a:srgbClr val="00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785" marR="277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Основные</a:t>
                      </a:r>
                      <a:endParaRPr lang="ru-RU" sz="16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785" marR="277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indent="28575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Допускаемые на трудных</a:t>
                      </a:r>
                      <a:endParaRPr lang="ru-RU" sz="1600" dirty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участках местности</a:t>
                      </a:r>
                      <a:endParaRPr lang="ru-RU" sz="16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785" marR="277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73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пересеченной</a:t>
                      </a:r>
                      <a:endParaRPr lang="ru-RU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785" marR="277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горной</a:t>
                      </a:r>
                      <a:endParaRPr lang="ru-RU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785" marR="277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3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I</a:t>
                      </a:r>
                      <a:r>
                        <a:rPr lang="ru-RU" sz="16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785" marR="277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16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785" marR="277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120</a:t>
                      </a:r>
                      <a:endParaRPr lang="ru-RU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785" marR="277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80</a:t>
                      </a:r>
                      <a:endParaRPr lang="ru-RU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785" marR="277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273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I</a:t>
                      </a:r>
                      <a:r>
                        <a:rPr lang="ru-RU" sz="16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Б</a:t>
                      </a:r>
                      <a:endParaRPr lang="ru-RU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785" marR="277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120</a:t>
                      </a:r>
                      <a:endParaRPr lang="ru-RU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785" marR="277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785" marR="277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60</a:t>
                      </a:r>
                      <a:endParaRPr lang="ru-RU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785" marR="277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73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IВ</a:t>
                      </a:r>
                      <a:endParaRPr lang="ru-RU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785" marR="277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785" marR="277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80</a:t>
                      </a:r>
                      <a:endParaRPr lang="ru-RU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785" marR="277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60</a:t>
                      </a:r>
                      <a:endParaRPr lang="ru-RU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785" marR="277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73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II</a:t>
                      </a:r>
                      <a:endParaRPr lang="ru-RU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785" marR="277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120</a:t>
                      </a:r>
                      <a:endParaRPr lang="ru-RU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785" marR="277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785" marR="277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60</a:t>
                      </a:r>
                      <a:endParaRPr lang="ru-RU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785" marR="277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73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III</a:t>
                      </a:r>
                      <a:endParaRPr lang="ru-RU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785" marR="277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785" marR="277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80</a:t>
                      </a:r>
                      <a:endParaRPr lang="ru-RU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785" marR="277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785" marR="277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73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IV</a:t>
                      </a:r>
                      <a:endParaRPr lang="ru-RU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785" marR="277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80</a:t>
                      </a:r>
                      <a:endParaRPr lang="ru-RU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785" marR="277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60</a:t>
                      </a:r>
                      <a:endParaRPr lang="ru-RU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785" marR="277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40</a:t>
                      </a:r>
                      <a:endParaRPr lang="ru-RU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785" marR="277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73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V</a:t>
                      </a:r>
                      <a:endParaRPr lang="ru-RU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785" marR="277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60</a:t>
                      </a:r>
                      <a:endParaRPr lang="ru-RU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785" marR="277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40</a:t>
                      </a:r>
                      <a:endParaRPr lang="ru-RU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785" marR="277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30</a:t>
                      </a:r>
                      <a:endParaRPr lang="ru-RU" sz="16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785" marR="277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8129" name="Rectangle 1"/>
          <p:cNvSpPr>
            <a:spLocks noChangeArrowheads="1"/>
          </p:cNvSpPr>
          <p:nvPr/>
        </p:nvSpPr>
        <p:spPr bwMode="auto">
          <a:xfrm>
            <a:off x="1259632" y="1516142"/>
            <a:ext cx="741682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85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Расчетные скорости движения для определения параметров плана, продольного и поперечного профилей, а также других параметров, зависящих от скорости движения принимают  по таблице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84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65312" y="1772816"/>
            <a:ext cx="8190656" cy="444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2100" dirty="0" smtClean="0"/>
              <a:t>	</a:t>
            </a:r>
            <a:endParaRPr lang="ru-RU" sz="2100" dirty="0"/>
          </a:p>
        </p:txBody>
      </p:sp>
      <p:sp>
        <p:nvSpPr>
          <p:cNvPr id="10" name="TextBox 9"/>
          <p:cNvSpPr txBox="1"/>
          <p:nvPr/>
        </p:nvSpPr>
        <p:spPr>
          <a:xfrm>
            <a:off x="1475656" y="116632"/>
            <a:ext cx="7488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ТЕХНИЧЕСКАЯ КЛАССИФИКАЦИЯ АВТОМОБИЛЬНЫХ ДОРОГ ОБЩЕГО ПОЛЬЗОВАНИЯ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678" y="836712"/>
            <a:ext cx="7776864" cy="46291"/>
          </a:xfrm>
          <a:prstGeom prst="rect">
            <a:avLst/>
          </a:prstGeom>
        </p:spPr>
      </p:pic>
      <p:sp>
        <p:nvSpPr>
          <p:cNvPr id="48129" name="Rectangle 1"/>
          <p:cNvSpPr>
            <a:spLocks noChangeArrowheads="1"/>
          </p:cNvSpPr>
          <p:nvPr/>
        </p:nvSpPr>
        <p:spPr bwMode="auto">
          <a:xfrm>
            <a:off x="1259632" y="980728"/>
            <a:ext cx="741682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285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/>
              <a:t>Одним из последних нормативных документов в сфере проектирования автомобильных дорог является «Руководство по геометрическому проектированию дорог» размотанное для </a:t>
            </a:r>
            <a:r>
              <a:rPr lang="ru-RU" sz="1600" dirty="0" err="1" smtClean="0"/>
              <a:t>Абу-Даби</a:t>
            </a:r>
            <a:r>
              <a:rPr lang="ru-RU" sz="1600" dirty="0" smtClean="0"/>
              <a:t> в 2013 году. В данном руководстве рекомендуются следующие проектные скорости в зависимости от класса дороги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1043608" y="2420888"/>
          <a:ext cx="7848873" cy="3600399"/>
        </p:xfrm>
        <a:graphic>
          <a:graphicData uri="http://schemas.openxmlformats.org/drawingml/2006/table">
            <a:tbl>
              <a:tblPr/>
              <a:tblGrid>
                <a:gridCol w="1825243"/>
                <a:gridCol w="1510405"/>
                <a:gridCol w="1511223"/>
                <a:gridCol w="1511223"/>
                <a:gridCol w="1490779"/>
              </a:tblGrid>
              <a:tr h="327309">
                <a:tc rowSpan="3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031240" algn="l"/>
                        </a:tabLst>
                      </a:pPr>
                      <a:r>
                        <a:rPr lang="ru-RU" sz="1400" dirty="0">
                          <a:latin typeface="+mn-lt"/>
                          <a:ea typeface="Calibri"/>
                          <a:cs typeface="Times New Roman"/>
                        </a:rPr>
                        <a:t>Класс дороги</a:t>
                      </a:r>
                      <a:endParaRPr lang="ru-RU" sz="1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031240" algn="l"/>
                        </a:tabLs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Проектная скорость (км/час)</a:t>
                      </a:r>
                      <a:endParaRPr lang="ru-RU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73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031240" algn="l"/>
                        </a:tabLs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Загородные дороги</a:t>
                      </a:r>
                      <a:endParaRPr lang="ru-RU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031240" algn="l"/>
                        </a:tabLs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Городские дороги</a:t>
                      </a:r>
                      <a:endParaRPr lang="ru-RU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73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031240" algn="l"/>
                        </a:tabLs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Максимальная</a:t>
                      </a:r>
                      <a:endParaRPr lang="ru-RU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031240" algn="l"/>
                        </a:tabLs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Минимальная</a:t>
                      </a:r>
                      <a:endParaRPr lang="ru-RU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031240" algn="l"/>
                        </a:tabLs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Максимальная </a:t>
                      </a:r>
                      <a:endParaRPr lang="ru-RU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031240" algn="l"/>
                        </a:tabLs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Минимальная</a:t>
                      </a:r>
                      <a:endParaRPr lang="ru-RU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461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031240" algn="l"/>
                        </a:tabLst>
                      </a:pPr>
                      <a:r>
                        <a:rPr lang="ru-RU" sz="1400" dirty="0">
                          <a:latin typeface="+mn-lt"/>
                          <a:ea typeface="Calibri"/>
                          <a:cs typeface="Times New Roman"/>
                        </a:rPr>
                        <a:t>Местные дороги/улицы</a:t>
                      </a:r>
                      <a:endParaRPr lang="ru-RU" sz="1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031240" algn="l"/>
                        </a:tabLs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80</a:t>
                      </a:r>
                      <a:endParaRPr lang="ru-RU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031240" algn="l"/>
                        </a:tabLs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40</a:t>
                      </a:r>
                      <a:endParaRPr lang="ru-RU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031240" algn="l"/>
                        </a:tabLs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50</a:t>
                      </a:r>
                      <a:endParaRPr lang="ru-RU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031240" algn="l"/>
                        </a:tabLs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30</a:t>
                      </a:r>
                      <a:endParaRPr lang="ru-RU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461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031240" algn="l"/>
                        </a:tabLs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Распределительные дороги/улицы</a:t>
                      </a:r>
                      <a:endParaRPr lang="ru-RU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031240" algn="l"/>
                        </a:tabLs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100</a:t>
                      </a:r>
                      <a:endParaRPr lang="ru-RU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031240" algn="l"/>
                        </a:tabLs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60</a:t>
                      </a:r>
                      <a:endParaRPr lang="ru-RU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031240" algn="l"/>
                        </a:tabLs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60</a:t>
                      </a:r>
                      <a:endParaRPr lang="ru-RU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031240" algn="l"/>
                        </a:tabLs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30</a:t>
                      </a:r>
                      <a:endParaRPr lang="ru-RU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461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031240" algn="l"/>
                        </a:tabLs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Магистральные дороги/улицы</a:t>
                      </a:r>
                      <a:endParaRPr lang="ru-RU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031240" algn="l"/>
                        </a:tabLs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110</a:t>
                      </a:r>
                      <a:endParaRPr lang="ru-RU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031240" algn="l"/>
                        </a:tabLs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90</a:t>
                      </a:r>
                      <a:endParaRPr lang="ru-RU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031240" algn="l"/>
                        </a:tabLs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80</a:t>
                      </a:r>
                      <a:endParaRPr lang="ru-RU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031240" algn="l"/>
                        </a:tabLs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40</a:t>
                      </a:r>
                      <a:endParaRPr lang="ru-RU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30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031240" algn="l"/>
                        </a:tabLs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Скоростные дороги</a:t>
                      </a:r>
                      <a:endParaRPr lang="ru-RU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031240" algn="l"/>
                        </a:tabLs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120</a:t>
                      </a:r>
                      <a:endParaRPr lang="ru-RU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031240" algn="l"/>
                        </a:tabLs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100</a:t>
                      </a:r>
                      <a:endParaRPr lang="ru-RU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031240" algn="l"/>
                        </a:tabLs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120</a:t>
                      </a:r>
                      <a:endParaRPr lang="ru-RU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031240" algn="l"/>
                        </a:tabLs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80</a:t>
                      </a:r>
                      <a:endParaRPr lang="ru-RU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30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031240" algn="l"/>
                        </a:tabLs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Автомагистрали</a:t>
                      </a:r>
                      <a:endParaRPr lang="ru-RU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031240" algn="l"/>
                        </a:tabLs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140</a:t>
                      </a:r>
                      <a:endParaRPr lang="ru-RU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031240" algn="l"/>
                        </a:tabLs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120</a:t>
                      </a:r>
                      <a:endParaRPr lang="ru-RU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031240" algn="l"/>
                        </a:tabLs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120</a:t>
                      </a:r>
                      <a:endParaRPr lang="ru-RU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031240" algn="l"/>
                        </a:tabLst>
                      </a:pPr>
                      <a:r>
                        <a:rPr lang="ru-RU" sz="1400" dirty="0">
                          <a:latin typeface="+mn-lt"/>
                          <a:ea typeface="Calibri"/>
                          <a:cs typeface="Times New Roman"/>
                        </a:rPr>
                        <a:t>100</a:t>
                      </a:r>
                      <a:endParaRPr lang="ru-RU" sz="1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684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65312" y="1772816"/>
            <a:ext cx="8190656" cy="444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2100" dirty="0" smtClean="0"/>
              <a:t>	</a:t>
            </a:r>
            <a:endParaRPr lang="ru-RU" sz="2100" dirty="0"/>
          </a:p>
        </p:txBody>
      </p:sp>
      <p:sp>
        <p:nvSpPr>
          <p:cNvPr id="10" name="TextBox 9"/>
          <p:cNvSpPr txBox="1"/>
          <p:nvPr/>
        </p:nvSpPr>
        <p:spPr>
          <a:xfrm>
            <a:off x="1475656" y="116632"/>
            <a:ext cx="7488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ТЕХНИЧЕСКАЯ КЛАССИФИКАЦИЯ АВТОМОБИЛЬНЫХ ДОРОГ ОБЩЕГО ПОЛЬЗОВАНИЯ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678" y="836712"/>
            <a:ext cx="7776864" cy="46291"/>
          </a:xfrm>
          <a:prstGeom prst="rect">
            <a:avLst/>
          </a:prstGeom>
        </p:spPr>
      </p:pic>
      <p:sp>
        <p:nvSpPr>
          <p:cNvPr id="48129" name="Rectangle 1"/>
          <p:cNvSpPr>
            <a:spLocks noChangeArrowheads="1"/>
          </p:cNvSpPr>
          <p:nvPr/>
        </p:nvSpPr>
        <p:spPr bwMode="auto">
          <a:xfrm>
            <a:off x="1259632" y="1226949"/>
            <a:ext cx="741682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285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/>
              <a:t>Расчетные скорости движения для категорий дорог аналогичных установленным ГОСТ Р 52398-2005 принятые в отдельных странах приведены в таблице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899592" y="2204864"/>
          <a:ext cx="7992888" cy="3744419"/>
        </p:xfrm>
        <a:graphic>
          <a:graphicData uri="http://schemas.openxmlformats.org/drawingml/2006/table">
            <a:tbl>
              <a:tblPr/>
              <a:tblGrid>
                <a:gridCol w="3897262"/>
                <a:gridCol w="1341038"/>
                <a:gridCol w="1369376"/>
                <a:gridCol w="1385212"/>
              </a:tblGrid>
              <a:tr h="74888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Наименование категорий по ГОСТ 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Р 52398-2005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ФРГ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США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Франция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44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en-US" sz="1600">
                          <a:latin typeface="+mn-lt"/>
                          <a:ea typeface="Times New Roman"/>
                          <a:cs typeface="Times New Roman"/>
                        </a:rPr>
                        <a:t>I</a:t>
                      </a: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120/80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128/80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130/90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44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en-US" sz="1600">
                          <a:latin typeface="+mn-lt"/>
                          <a:ea typeface="Times New Roman"/>
                          <a:cs typeface="Times New Roman"/>
                        </a:rPr>
                        <a:t>I</a:t>
                      </a: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Б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100/70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120/80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110/90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44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en-US" sz="1600">
                          <a:latin typeface="+mn-lt"/>
                          <a:ea typeface="Times New Roman"/>
                          <a:cs typeface="Times New Roman"/>
                        </a:rPr>
                        <a:t>I</a:t>
                      </a: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80/60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96/32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100/90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44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+mn-lt"/>
                          <a:ea typeface="Times New Roman"/>
                          <a:cs typeface="Times New Roman"/>
                        </a:rPr>
                        <a:t>II</a:t>
                      </a: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 четырех-полосная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80/60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112/64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80/60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44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en-US" sz="1600">
                          <a:latin typeface="+mn-lt"/>
                          <a:ea typeface="Times New Roman"/>
                          <a:cs typeface="Times New Roman"/>
                        </a:rPr>
                        <a:t>II</a:t>
                      </a: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 двухполосная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70/50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96/32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80/60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44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en-US" sz="1600">
                          <a:latin typeface="+mn-lt"/>
                          <a:ea typeface="Times New Roman"/>
                          <a:cs typeface="Times New Roman"/>
                        </a:rPr>
                        <a:t>III</a:t>
                      </a:r>
                      <a:endParaRPr lang="ru-RU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60/50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96/30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80/60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44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en-US" sz="1600">
                          <a:latin typeface="+mn-lt"/>
                          <a:ea typeface="Times New Roman"/>
                          <a:cs typeface="Times New Roman"/>
                        </a:rPr>
                        <a:t>IV</a:t>
                      </a:r>
                      <a:endParaRPr lang="ru-RU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endParaRPr lang="ru-RU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50/30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60/40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44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en-US" sz="1600">
                          <a:latin typeface="+mn-lt"/>
                          <a:ea typeface="Times New Roman"/>
                          <a:cs typeface="Times New Roman"/>
                        </a:rPr>
                        <a:t>V</a:t>
                      </a:r>
                      <a:endParaRPr lang="ru-RU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endParaRPr lang="ru-RU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50/25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 dirty="0">
                          <a:latin typeface="+mn-lt"/>
                          <a:ea typeface="Times New Roman"/>
                          <a:cs typeface="Times New Roman"/>
                        </a:rPr>
                        <a:t>50/30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684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65312" y="1772816"/>
            <a:ext cx="8190656" cy="444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2100" dirty="0" smtClean="0"/>
              <a:t>	</a:t>
            </a:r>
            <a:endParaRPr lang="ru-RU" sz="21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5851972"/>
              </p:ext>
            </p:extLst>
          </p:nvPr>
        </p:nvGraphicFramePr>
        <p:xfrm>
          <a:off x="1187624" y="1628800"/>
          <a:ext cx="7740354" cy="45827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0120"/>
                <a:gridCol w="1008112"/>
                <a:gridCol w="936104"/>
                <a:gridCol w="864096"/>
                <a:gridCol w="1080120"/>
                <a:gridCol w="1008112"/>
                <a:gridCol w="936104"/>
                <a:gridCol w="827586"/>
              </a:tblGrid>
              <a:tr h="10928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Класс автомобильной дороги</a:t>
                      </a:r>
                      <a:endParaRPr lang="ru-RU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Категория автомобильной дороги</a:t>
                      </a:r>
                      <a:endParaRPr lang="ru-RU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Общее количество полос движения</a:t>
                      </a:r>
                      <a:endParaRPr lang="ru-RU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Ширина полосы движения, м</a:t>
                      </a:r>
                      <a:endParaRPr lang="ru-RU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Центральная разделительная полоса</a:t>
                      </a:r>
                      <a:endParaRPr lang="ru-RU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Пересечения с автомобильными дорогами, велосипедными и пешеходными дорожками</a:t>
                      </a:r>
                      <a:endParaRPr lang="ru-RU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Пересечения с железными дорогами и трамвайными путями</a:t>
                      </a:r>
                      <a:endParaRPr lang="ru-RU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Доступ на дорогу с примыкания в одном уровне</a:t>
                      </a:r>
                      <a:endParaRPr lang="ru-RU" sz="12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</a:tr>
              <a:tr h="5464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Автомагистраль</a:t>
                      </a:r>
                      <a:endParaRPr lang="ru-RU" sz="12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IA</a:t>
                      </a:r>
                      <a:endParaRPr lang="ru-RU" sz="12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4 и более</a:t>
                      </a:r>
                      <a:endParaRPr lang="ru-RU" sz="12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3,75</a:t>
                      </a:r>
                      <a:endParaRPr lang="ru-RU" sz="12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Обязательна</a:t>
                      </a:r>
                      <a:endParaRPr lang="ru-RU" sz="12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В разных уровнях</a:t>
                      </a:r>
                      <a:endParaRPr lang="ru-RU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Не допускается</a:t>
                      </a:r>
                      <a:endParaRPr lang="ru-RU" sz="12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</a:tr>
              <a:tr h="2732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Скоростная дорога</a:t>
                      </a:r>
                      <a:endParaRPr lang="ru-RU" sz="12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latin typeface="+mn-lt"/>
                          <a:ea typeface="Times New Roman"/>
                          <a:cs typeface="Times New Roman"/>
                        </a:rPr>
                        <a:t>I</a:t>
                      </a: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Б</a:t>
                      </a:r>
                      <a:endParaRPr lang="ru-RU" sz="12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4 и более</a:t>
                      </a:r>
                      <a:endParaRPr lang="ru-RU" sz="12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3,75</a:t>
                      </a:r>
                      <a:endParaRPr lang="ru-RU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Допускается без пересечения прямого направления</a:t>
                      </a:r>
                      <a:endParaRPr lang="ru-RU" sz="12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</a:tr>
              <a:tr h="273216">
                <a:tc row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Дорога обычного типа (нескоростная дорога)</a:t>
                      </a:r>
                      <a:endParaRPr lang="ru-RU" sz="12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IB</a:t>
                      </a:r>
                      <a:endParaRPr lang="ru-RU" sz="12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4 и более</a:t>
                      </a:r>
                      <a:r>
                        <a:rPr lang="ru-RU" sz="1000" baseline="30000">
                          <a:latin typeface="+mn-lt"/>
                          <a:ea typeface="Times New Roman"/>
                          <a:cs typeface="Times New Roman"/>
                        </a:rPr>
                        <a:t>1)</a:t>
                      </a:r>
                      <a:endParaRPr lang="ru-RU" sz="12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3,75</a:t>
                      </a:r>
                      <a:endParaRPr lang="ru-RU" sz="12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Обязательна</a:t>
                      </a:r>
                      <a:endParaRPr lang="ru-RU" sz="12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Допускаются пересечения в одном уровне со светофорным регулированием</a:t>
                      </a:r>
                      <a:endParaRPr lang="ru-RU" sz="12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В разных уровнях</a:t>
                      </a:r>
                      <a:endParaRPr lang="ru-RU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32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II</a:t>
                      </a:r>
                      <a:endParaRPr lang="ru-RU" sz="12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3,5</a:t>
                      </a:r>
                      <a:endParaRPr lang="ru-RU" sz="12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Допускается отсутствие</a:t>
                      </a:r>
                      <a:r>
                        <a:rPr lang="ru-RU" sz="1000" baseline="30000">
                          <a:latin typeface="+mn-lt"/>
                          <a:ea typeface="Times New Roman"/>
                          <a:cs typeface="Times New Roman"/>
                        </a:rPr>
                        <a:t>2)</a:t>
                      </a:r>
                      <a:endParaRPr lang="ru-RU" sz="12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Допускается</a:t>
                      </a:r>
                      <a:endParaRPr lang="ru-RU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</a:tr>
              <a:tr h="2732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2 или 3</a:t>
                      </a:r>
                      <a:r>
                        <a:rPr lang="ru-RU" sz="1000" baseline="30000">
                          <a:latin typeface="+mn-lt"/>
                          <a:ea typeface="Times New Roman"/>
                          <a:cs typeface="Times New Roman"/>
                        </a:rPr>
                        <a:t>3)</a:t>
                      </a:r>
                      <a:endParaRPr lang="ru-RU" sz="12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3,75</a:t>
                      </a:r>
                      <a:endParaRPr lang="ru-RU" sz="12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Не требуется</a:t>
                      </a:r>
                      <a:endParaRPr lang="ru-RU" sz="12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Допускаются пересечения в одном уровне</a:t>
                      </a:r>
                      <a:r>
                        <a:rPr lang="ru-RU" sz="1000" baseline="30000" dirty="0">
                          <a:latin typeface="+mn-lt"/>
                          <a:ea typeface="Times New Roman"/>
                          <a:cs typeface="Times New Roman"/>
                        </a:rPr>
                        <a:t>4)</a:t>
                      </a:r>
                      <a:endParaRPr lang="ru-RU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64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III</a:t>
                      </a:r>
                      <a:endParaRPr lang="ru-RU" sz="12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3,5</a:t>
                      </a:r>
                      <a:endParaRPr lang="ru-RU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32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IV</a:t>
                      </a:r>
                      <a:endParaRPr lang="ru-RU" sz="12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3,0</a:t>
                      </a:r>
                      <a:endParaRPr lang="ru-RU" sz="12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Допускаются пересечения в одном уровне</a:t>
                      </a:r>
                      <a:endParaRPr lang="ru-RU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32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V</a:t>
                      </a:r>
                      <a:endParaRPr lang="ru-RU" sz="12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4,5 и более</a:t>
                      </a:r>
                      <a:endParaRPr lang="ru-RU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475656" y="116632"/>
            <a:ext cx="7488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ТЕХНИЧЕСКАЯ КЛАССИФИКАЦИЯ АВТОМОБИЛЬНЫХ ДОРОГ ОБЩЕГО ПОЛЬЗОВАНИЯ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678" y="836712"/>
            <a:ext cx="7776864" cy="46291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547664" y="908721"/>
            <a:ext cx="74168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(ГОСТ Р 52398-2005 «КЛАССИФИКАЦИЯ АВТОМОБИЛЬНЫХ ДОРОГ»</a:t>
            </a:r>
            <a:endParaRPr lang="ru-RU" sz="16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НАЦИОНАЛЬНЫЙ СТАНДАРТ РОССИЙСКОЙ ФЕДЕРАЦИИ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  <a:endParaRPr lang="ru-RU" sz="16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84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5531" y="188640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Термины и определения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678" y="836712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47664" y="908721"/>
            <a:ext cx="74168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(ГОСТ Р 52399-2005 «ГЕОМЕТРИЧЕСКИЕ ЭЛЕМЕНТЫ</a:t>
            </a:r>
            <a:b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АВТОМОБИЛЬНЫХ ДОРОГ»</a:t>
            </a:r>
            <a:endParaRPr lang="ru-RU" sz="16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НАЦИОНАЛЬНЫЙ СТАНДАРТ РОССИЙСКОЙ ФЕДЕРАЦИИ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  <a:endParaRPr lang="ru-RU" sz="16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75656" y="1844824"/>
            <a:ext cx="741682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/>
              <a:t>ПРОЕЗЖАЯ ЧАСТЬ:</a:t>
            </a:r>
            <a:r>
              <a:rPr lang="ru-RU" sz="1600" dirty="0" smtClean="0"/>
              <a:t> основной элемент дороги, предназначенный для непосредственного движения транспортных средств.</a:t>
            </a:r>
          </a:p>
          <a:p>
            <a:pPr algn="just"/>
            <a:r>
              <a:rPr lang="ru-RU" sz="1600" b="1" dirty="0" smtClean="0"/>
              <a:t>ПОЛОСА БЕЗОПАСНОСТИ: </a:t>
            </a:r>
            <a:r>
              <a:rPr lang="ru-RU" sz="1600" dirty="0" smtClean="0"/>
              <a:t>специально подготовленный участок дорожного полотна, примыкающий к границе проезжей части, который допускает регулярные заезды транспортных средств для избегания аварийных ситуаций.</a:t>
            </a:r>
            <a:endParaRPr lang="ru-RU" sz="1600" b="1" dirty="0" smtClean="0"/>
          </a:p>
          <a:p>
            <a:pPr algn="just"/>
            <a:r>
              <a:rPr lang="ru-RU" sz="1600" b="1" dirty="0" smtClean="0"/>
              <a:t>КРАЕВАЯ ПОЛОСА:</a:t>
            </a:r>
            <a:r>
              <a:rPr lang="ru-RU" sz="1600" dirty="0" smtClean="0"/>
              <a:t> полоса обочины, предназначенная для защиты от разрушения кромки проезжей части и допускающая регулярные заезды на нее транспортных средств.</a:t>
            </a:r>
          </a:p>
          <a:p>
            <a:pPr algn="just"/>
            <a:r>
              <a:rPr lang="ru-RU" sz="1600" b="1" dirty="0" smtClean="0"/>
              <a:t>УКРЕПЛЕННАЯ ЧАСТЬ ОБОЧИНЫ АВТОМОБИЛЬНОЙ ДОРОГИ: </a:t>
            </a:r>
            <a:r>
              <a:rPr lang="ru-RU" sz="1600" dirty="0" smtClean="0"/>
              <a:t>часть обочины, имеющая дорожную одежду.</a:t>
            </a:r>
          </a:p>
          <a:p>
            <a:pPr algn="just"/>
            <a:r>
              <a:rPr lang="ru-RU" sz="1600" b="1" dirty="0" smtClean="0"/>
              <a:t>ГРУНТОВАЯ ЧАСТЬ ОБОЧИНЫ АВТОМОБИЛЬНОЙ ДОРОГИ:</a:t>
            </a:r>
            <a:r>
              <a:rPr lang="ru-RU" sz="1600" dirty="0" smtClean="0"/>
              <a:t> часть обочины, не имеющая дорожной одежды.</a:t>
            </a:r>
          </a:p>
          <a:p>
            <a:pPr algn="just"/>
            <a:r>
              <a:rPr lang="ru-RU" sz="1600" b="1" dirty="0" smtClean="0"/>
              <a:t>СТОЯНОЧНАЯ ПОЛОСА:</a:t>
            </a:r>
            <a:r>
              <a:rPr lang="ru-RU" sz="1600" dirty="0" smtClean="0"/>
              <a:t> укрепленная часть поверхности земляного полотна, предназначенная для остановки и стоянки на ней транспортных средств, обозначенная специальными дорожными знаками.</a:t>
            </a:r>
          </a:p>
        </p:txBody>
      </p:sp>
    </p:spTree>
    <p:extLst>
      <p:ext uri="{BB962C8B-B14F-4D97-AF65-F5344CB8AC3E}">
        <p14:creationId xmlns:p14="http://schemas.microsoft.com/office/powerpoint/2010/main" val="2795307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5531" y="188640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Поперечные профили автомобильных дорог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678" y="836712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47664" y="908721"/>
            <a:ext cx="74168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(ГОСТ Р 52399-2005 «ГЕОМЕТРИЧЕСКИЕ ЭЛЕМЕНТЫ</a:t>
            </a:r>
            <a:b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АВТОМОБИЛЬНЫХ ДОРОГ»</a:t>
            </a:r>
            <a:endParaRPr lang="ru-RU" sz="16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НАЦИОНАЛЬНЫЙ СТАНДАРТ РОССИЙСКОЙ ФЕДЕРАЦИИ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  <a:endParaRPr lang="ru-RU" sz="16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Рисунок 7" descr="http://www.complexdoc.ru/documents/45452/45452.files/image00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988840"/>
            <a:ext cx="7767786" cy="237626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>
            <a:off x="1331640" y="4581128"/>
            <a:ext cx="74168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/>
              <a:t>ПБ</a:t>
            </a:r>
            <a:r>
              <a:rPr lang="ru-RU" sz="1600" dirty="0" smtClean="0"/>
              <a:t> - краевая полоса у разделительной полосы, </a:t>
            </a:r>
            <a:r>
              <a:rPr lang="ru-RU" sz="1600" b="1" dirty="0" smtClean="0"/>
              <a:t>ПЧ</a:t>
            </a:r>
            <a:r>
              <a:rPr lang="ru-RU" sz="1600" dirty="0" smtClean="0"/>
              <a:t> - проезжая часть, </a:t>
            </a:r>
            <a:r>
              <a:rPr lang="ru-RU" sz="1600" b="1" dirty="0" smtClean="0"/>
              <a:t>КП</a:t>
            </a:r>
            <a:r>
              <a:rPr lang="ru-RU" sz="1600" dirty="0" smtClean="0"/>
              <a:t> - краевая полоса у обочины, </a:t>
            </a:r>
            <a:r>
              <a:rPr lang="en-US" sz="1600" b="1" i="1" dirty="0" smtClean="0"/>
              <a:t>b</a:t>
            </a:r>
            <a:r>
              <a:rPr lang="ru-RU" sz="1600" b="1" i="1" baseline="-25000" dirty="0" err="1" smtClean="0"/>
              <a:t>рп</a:t>
            </a:r>
            <a:r>
              <a:rPr lang="ru-RU" sz="1600" b="1" dirty="0" smtClean="0"/>
              <a:t> </a:t>
            </a:r>
            <a:r>
              <a:rPr lang="ru-RU" sz="1600" dirty="0" smtClean="0"/>
              <a:t>- ширина разделительной полосы, </a:t>
            </a:r>
            <a:r>
              <a:rPr lang="en-US" sz="1600" b="1" i="1" dirty="0" smtClean="0"/>
              <a:t>b</a:t>
            </a:r>
            <a:r>
              <a:rPr lang="ru-RU" sz="1600" b="1" i="1" baseline="-25000" dirty="0" err="1" smtClean="0"/>
              <a:t>огр</a:t>
            </a:r>
            <a:r>
              <a:rPr lang="ru-RU" sz="1600" b="1" dirty="0" smtClean="0"/>
              <a:t> </a:t>
            </a:r>
            <a:r>
              <a:rPr lang="ru-RU" sz="1600" dirty="0" smtClean="0"/>
              <a:t>- ширина ограждения с учетом требований </a:t>
            </a:r>
            <a:r>
              <a:rPr lang="ru-RU" sz="1600" dirty="0" smtClean="0">
                <a:hlinkClick r:id="rId4" tooltip="Технические средства организации дорожного движения. Правила применения"/>
              </a:rPr>
              <a:t>ГОСТ 23457</a:t>
            </a:r>
            <a:endParaRPr lang="ru-RU" sz="1600" dirty="0" smtClean="0"/>
          </a:p>
          <a:p>
            <a:endParaRPr lang="ru-RU" sz="1600" dirty="0" smtClean="0"/>
          </a:p>
          <a:p>
            <a:r>
              <a:rPr lang="ru-RU" sz="1600" b="1" dirty="0" smtClean="0"/>
              <a:t>Поперечные профили автомобильных дорог категорий </a:t>
            </a:r>
            <a:r>
              <a:rPr lang="en-US" sz="1600" b="1" dirty="0" smtClean="0"/>
              <a:t>IA</a:t>
            </a:r>
            <a:r>
              <a:rPr lang="ru-RU" sz="1600" b="1" dirty="0" smtClean="0"/>
              <a:t>, </a:t>
            </a:r>
            <a:r>
              <a:rPr lang="en-US" sz="1600" b="1" dirty="0" smtClean="0"/>
              <a:t>I</a:t>
            </a:r>
            <a:r>
              <a:rPr lang="ru-RU" sz="1600" b="1" dirty="0" smtClean="0"/>
              <a:t>Б, </a:t>
            </a:r>
            <a:r>
              <a:rPr lang="en-US" sz="1600" b="1" dirty="0" smtClean="0"/>
              <a:t>IB</a:t>
            </a:r>
            <a:r>
              <a:rPr lang="ru-RU" sz="1600" b="1" dirty="0" smtClean="0"/>
              <a:t> с ограждениями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2795307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5531" y="188640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Поперечные профили автомобильных дорог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678" y="836712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47664" y="908721"/>
            <a:ext cx="74168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(ГОСТ Р 52399-2005 «ГЕОМЕТРИЧЕСКИЕ ЭЛЕМЕНТЫ</a:t>
            </a:r>
            <a:b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АВТОМОБИЛЬНЫХ ДОРОГ»</a:t>
            </a:r>
            <a:endParaRPr lang="ru-RU" sz="16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НАЦИОНАЛЬНЫЙ СТАНДАРТ РОССИЙСКОЙ ФЕДЕРАЦИИ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  <a:endParaRPr lang="ru-RU" sz="16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31640" y="4581128"/>
            <a:ext cx="74168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/>
              <a:t>ПБ</a:t>
            </a:r>
            <a:r>
              <a:rPr lang="ru-RU" sz="1600" dirty="0" smtClean="0"/>
              <a:t> - краевая полоса у разделительной полосы, </a:t>
            </a:r>
            <a:r>
              <a:rPr lang="ru-RU" sz="1600" b="1" dirty="0" smtClean="0"/>
              <a:t>ПЧ</a:t>
            </a:r>
            <a:r>
              <a:rPr lang="ru-RU" sz="1600" dirty="0" smtClean="0"/>
              <a:t> - проезжая часть, </a:t>
            </a:r>
            <a:r>
              <a:rPr lang="ru-RU" sz="1600" b="1" dirty="0" smtClean="0"/>
              <a:t>КП </a:t>
            </a:r>
            <a:r>
              <a:rPr lang="ru-RU" sz="1600" dirty="0" smtClean="0"/>
              <a:t>- краевая полоса у обочины, </a:t>
            </a:r>
            <a:r>
              <a:rPr lang="ru-RU" sz="1600" b="1" dirty="0" smtClean="0"/>
              <a:t>РП </a:t>
            </a:r>
            <a:r>
              <a:rPr lang="ru-RU" sz="1600" dirty="0" smtClean="0"/>
              <a:t>- разделительная полоса</a:t>
            </a:r>
          </a:p>
          <a:p>
            <a:endParaRPr lang="ru-RU" sz="1600" dirty="0" smtClean="0"/>
          </a:p>
          <a:p>
            <a:r>
              <a:rPr lang="ru-RU" sz="1600" b="1" dirty="0" smtClean="0"/>
              <a:t>Поперечные профили автомобильных дорог категорий IA, IБ без ограждений</a:t>
            </a:r>
            <a:endParaRPr lang="ru-RU" sz="1600" b="1" dirty="0"/>
          </a:p>
        </p:txBody>
      </p:sp>
      <p:pic>
        <p:nvPicPr>
          <p:cNvPr id="10" name="Рисунок 9" descr="http://www.complexdoc.ru/documents/45452/45452.files/image008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844824"/>
            <a:ext cx="7385273" cy="25202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5307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5531" y="188640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Поперечные профили автомобильных дорог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678" y="836712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47664" y="908721"/>
            <a:ext cx="74168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(ГОСТ Р 52399-2005 «ГЕОМЕТРИЧЕСКИЕ ЭЛЕМЕНТЫ</a:t>
            </a:r>
            <a:b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АВТОМОБИЛЬНЫХ ДОРОГ»</a:t>
            </a:r>
            <a:endParaRPr lang="ru-RU" sz="16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НАЦИОНАЛЬНЫЙ СТАНДАРТ РОССИЙСКОЙ ФЕДЕРАЦИИ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  <a:endParaRPr lang="ru-RU" sz="16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31640" y="4581128"/>
            <a:ext cx="741682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/>
              <a:t>ПЧ</a:t>
            </a:r>
            <a:r>
              <a:rPr lang="ru-RU" sz="1600" dirty="0" smtClean="0"/>
              <a:t> - проезжая часть, </a:t>
            </a:r>
            <a:r>
              <a:rPr lang="ru-RU" sz="1600" b="1" dirty="0" smtClean="0"/>
              <a:t>КП</a:t>
            </a:r>
            <a:r>
              <a:rPr lang="ru-RU" sz="1600" dirty="0" smtClean="0"/>
              <a:t> - краевая полоса у обочины</a:t>
            </a:r>
          </a:p>
          <a:p>
            <a:endParaRPr lang="ru-RU" sz="1600" dirty="0" smtClean="0"/>
          </a:p>
          <a:p>
            <a:r>
              <a:rPr lang="ru-RU" sz="1600" b="1" dirty="0" smtClean="0"/>
              <a:t>Поперечные профили автомобильных дорог категории III без ограждений</a:t>
            </a:r>
            <a:endParaRPr lang="ru-RU" sz="1600" b="1" dirty="0"/>
          </a:p>
        </p:txBody>
      </p:sp>
      <p:pic>
        <p:nvPicPr>
          <p:cNvPr id="8" name="Рисунок 7" descr="http://www.complexdoc.ru/documents/45452/45452.files/image02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060848"/>
            <a:ext cx="7584901" cy="22322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5307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65312" y="1772816"/>
            <a:ext cx="8190656" cy="444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2100" dirty="0" smtClean="0"/>
              <a:t>	</a:t>
            </a:r>
            <a:endParaRPr lang="ru-RU" sz="2100" dirty="0"/>
          </a:p>
        </p:txBody>
      </p:sp>
      <p:sp>
        <p:nvSpPr>
          <p:cNvPr id="10" name="TextBox 9"/>
          <p:cNvSpPr txBox="1"/>
          <p:nvPr/>
        </p:nvSpPr>
        <p:spPr>
          <a:xfrm>
            <a:off x="1475656" y="116632"/>
            <a:ext cx="7488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ТЕХНИЧЕСКАЯ КЛАССИФИКАЦИЯ АВТОМОБИЛЬНЫХ ДОРОГ ОБЩЕГО ПОЛЬЗОВАНИЯ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678" y="836712"/>
            <a:ext cx="7776864" cy="46291"/>
          </a:xfrm>
          <a:prstGeom prst="rect">
            <a:avLst/>
          </a:prstGeom>
        </p:spPr>
      </p:pic>
      <p:sp>
        <p:nvSpPr>
          <p:cNvPr id="48129" name="Rectangle 1"/>
          <p:cNvSpPr>
            <a:spLocks noChangeArrowheads="1"/>
          </p:cNvSpPr>
          <p:nvPr/>
        </p:nvSpPr>
        <p:spPr bwMode="auto">
          <a:xfrm>
            <a:off x="1475656" y="908720"/>
            <a:ext cx="741682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285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/>
              <a:t>Основные параметры поперечного профиля проезжей части и земляного полотна автомобильных дорог принимают в зависимости от их категории по таблице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899592" y="1844824"/>
          <a:ext cx="8064893" cy="4176464"/>
        </p:xfrm>
        <a:graphic>
          <a:graphicData uri="http://schemas.openxmlformats.org/drawingml/2006/table">
            <a:tbl>
              <a:tblPr/>
              <a:tblGrid>
                <a:gridCol w="720080"/>
                <a:gridCol w="497262"/>
                <a:gridCol w="684755"/>
                <a:gridCol w="913007"/>
                <a:gridCol w="1065175"/>
                <a:gridCol w="913007"/>
                <a:gridCol w="684755"/>
                <a:gridCol w="1141259"/>
                <a:gridCol w="760839"/>
                <a:gridCol w="684754"/>
              </a:tblGrid>
              <a:tr h="174020">
                <a:tc rowSpan="2"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Ширина земляного полотна, м</a:t>
                      </a:r>
                      <a:endParaRPr lang="ru-RU" sz="1000" dirty="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Категория дороги 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Число полос движения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Ширина, м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441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</a:rPr>
                        <a:t>полосы движения</a:t>
                      </a: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укрепленной полосы обочины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центральной разделительной полосы</a:t>
                      </a:r>
                      <a:endParaRPr lang="ru-RU" sz="1000" dirty="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остановочной полосы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Обочины </a:t>
                      </a:r>
                      <a:endParaRPr lang="ru-RU" sz="1000" dirty="0">
                        <a:latin typeface="+mn-lt"/>
                        <a:ea typeface="Times New Roman"/>
                      </a:endParaRPr>
                    </a:p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См.5.21</a:t>
                      </a:r>
                      <a:endParaRPr lang="ru-RU" sz="1000" dirty="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414B56"/>
                          </a:solidFill>
                          <a:latin typeface="+mn-lt"/>
                          <a:ea typeface="Times New Roman"/>
                        </a:rPr>
                        <a:t>укрепленной полосы на разделительной полосе</a:t>
                      </a:r>
                      <a:endParaRPr lang="ru-RU" sz="1000" dirty="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8038"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28,5; 36; 43,5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I</a:t>
                      </a:r>
                      <a:r>
                        <a:rPr lang="ru-RU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А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4; 6; 8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3,75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0,75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См. 5.30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6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2,50. см. 5.22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3,75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8038"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27,5; 35; 42,5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I</a:t>
                      </a:r>
                      <a:r>
                        <a:rPr lang="ru-RU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Б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4; 6; 8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414B56"/>
                          </a:solidFill>
                          <a:latin typeface="+mn-lt"/>
                          <a:ea typeface="Times New Roman"/>
                        </a:rPr>
                        <a:t>3.75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0,75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5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2,50. см. 5.22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3,75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8038"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21¹; 28¹; 17,5¹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IВ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4; 6; 8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3,75/3,50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0,75/0,50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5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2,50. см. 5.22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3,75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4020"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15; 12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II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2; 4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3,75/3,50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0,75/0,50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414B56"/>
                          </a:solidFill>
                          <a:latin typeface="+mn-lt"/>
                          <a:ea typeface="Times New Roman"/>
                        </a:rPr>
                        <a:t>–      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2,50. см. 5.22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414B56"/>
                          </a:solidFill>
                          <a:latin typeface="+mn-lt"/>
                          <a:ea typeface="Times New Roman"/>
                        </a:rPr>
                        <a:t>    3.75/2.5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414B56"/>
                          </a:solidFill>
                          <a:latin typeface="+mn-lt"/>
                          <a:ea typeface="Times New Roman"/>
                        </a:rPr>
                        <a:t>–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4020"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12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III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2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3.,0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0,50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414B56"/>
                          </a:solidFill>
                          <a:latin typeface="+mn-lt"/>
                          <a:ea typeface="Times New Roman"/>
                        </a:rPr>
                        <a:t>–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414B56"/>
                          </a:solidFill>
                          <a:latin typeface="+mn-lt"/>
                          <a:ea typeface="Times New Roman"/>
                        </a:rPr>
                        <a:t>–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2,5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414B56"/>
                          </a:solidFill>
                          <a:latin typeface="+mn-lt"/>
                          <a:ea typeface="Times New Roman"/>
                        </a:rPr>
                        <a:t>–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4020"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10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IV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2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3,00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0,50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414B56"/>
                          </a:solidFill>
                          <a:latin typeface="+mn-lt"/>
                          <a:ea typeface="Times New Roman"/>
                        </a:rPr>
                        <a:t>–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414B56"/>
                          </a:solidFill>
                          <a:latin typeface="+mn-lt"/>
                          <a:ea typeface="Times New Roman"/>
                        </a:rPr>
                        <a:t>–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2,0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414B56"/>
                          </a:solidFill>
                          <a:latin typeface="+mn-lt"/>
                          <a:ea typeface="Times New Roman"/>
                        </a:rPr>
                        <a:t>–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8038"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4,5+3,5=8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V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4,5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414B56"/>
                          </a:solidFill>
                          <a:latin typeface="+mn-lt"/>
                          <a:ea typeface="Times New Roman"/>
                        </a:rPr>
                        <a:t>–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414B56"/>
                          </a:solidFill>
                          <a:latin typeface="+mn-lt"/>
                          <a:ea typeface="Times New Roman"/>
                        </a:rPr>
                        <a:t>–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414B56"/>
                          </a:solidFill>
                          <a:latin typeface="+mn-lt"/>
                          <a:ea typeface="Times New Roman"/>
                        </a:rPr>
                        <a:t>–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1,75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414B56"/>
                          </a:solidFill>
                          <a:latin typeface="+mn-lt"/>
                          <a:ea typeface="Times New Roman"/>
                        </a:rPr>
                        <a:t>–</a:t>
                      </a:r>
                      <a:endParaRPr lang="ru-RU" sz="1000">
                        <a:latin typeface="+mn-lt"/>
                        <a:ea typeface="Times New Roman"/>
                      </a:endParaRP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44116">
                <a:tc gridSpan="10"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aseline="30000" dirty="0">
                          <a:latin typeface="+mn-lt"/>
                          <a:ea typeface="Times New Roman"/>
                        </a:rPr>
                        <a:t>1)</a:t>
                      </a:r>
                      <a:r>
                        <a:rPr lang="ru-RU" sz="1000" dirty="0">
                          <a:latin typeface="+mn-lt"/>
                          <a:ea typeface="Times New Roman"/>
                        </a:rPr>
                        <a:t> Наименьшая ширина центральной разделительной полосы согласно 5.31</a:t>
                      </a: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spc="1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П </a:t>
                      </a:r>
                      <a:r>
                        <a:rPr lang="ru-RU" sz="1000" spc="100" dirty="0" err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р</a:t>
                      </a:r>
                      <a:r>
                        <a:rPr lang="ru-RU" sz="1000" spc="1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 и м е ч а </a:t>
                      </a:r>
                      <a:r>
                        <a:rPr lang="ru-RU" sz="1000" spc="100" dirty="0" err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н</a:t>
                      </a:r>
                      <a:r>
                        <a:rPr lang="ru-RU" sz="1000" spc="1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 и я – </a:t>
                      </a:r>
                      <a:endParaRPr lang="ru-RU" sz="1000" dirty="0">
                        <a:latin typeface="+mn-lt"/>
                        <a:ea typeface="Times New Roman"/>
                      </a:endParaRP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</a:rPr>
                        <a:t>          1 Ширину центральной разделительной полосы с ограждением по оси на дорогах категории  IВ допускается принимать равной ширине полосы для установки ограждения плюс полоса безопасности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</a:rPr>
                        <a:t>          2 В обоснованных случаях на дорогах категории II допускается устройство </a:t>
                      </a:r>
                      <a:r>
                        <a:rPr lang="ru-RU" sz="1000" dirty="0" err="1">
                          <a:latin typeface="+mn-lt"/>
                          <a:ea typeface="Times New Roman"/>
                        </a:rPr>
                        <a:t>четырехполосной</a:t>
                      </a:r>
                      <a:r>
                        <a:rPr lang="ru-RU" sz="1000" dirty="0">
                          <a:latin typeface="+mn-lt"/>
                          <a:ea typeface="Times New Roman"/>
                        </a:rPr>
                        <a:t> проезжей части с шириной полосы движения при расчетной скорости движения не более .</a:t>
                      </a:r>
                    </a:p>
                  </a:txBody>
                  <a:tcPr marL="12451" marR="12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684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5531" y="188640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Ширина полосы движения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678" y="836712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47664" y="908721"/>
            <a:ext cx="74168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Схема определения габарита пространства для движения транспортных средств</a:t>
            </a:r>
            <a:endParaRPr lang="ru-RU" sz="16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059832" y="4734342"/>
            <a:ext cx="741682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W</a:t>
            </a:r>
            <a:r>
              <a:rPr lang="ru-RU" sz="1400" dirty="0" smtClean="0"/>
              <a:t> – ширина автомобиля</a:t>
            </a:r>
          </a:p>
          <a:p>
            <a:r>
              <a:rPr lang="en-US" sz="1400" dirty="0" smtClean="0"/>
              <a:t>B</a:t>
            </a:r>
            <a:r>
              <a:rPr lang="ru-RU" sz="1400" dirty="0" smtClean="0"/>
              <a:t> – величина поперечных колебаний</a:t>
            </a:r>
          </a:p>
          <a:p>
            <a:r>
              <a:rPr lang="ru-RU" sz="1400" dirty="0" smtClean="0"/>
              <a:t>(</a:t>
            </a:r>
            <a:r>
              <a:rPr lang="en-US" sz="1400" dirty="0" smtClean="0"/>
              <a:t>B</a:t>
            </a:r>
            <a:r>
              <a:rPr lang="ru-RU" sz="1400" dirty="0" smtClean="0"/>
              <a:t>) – уменьшенная величина поперечных колебаний</a:t>
            </a:r>
          </a:p>
          <a:p>
            <a:r>
              <a:rPr lang="en-US" sz="1400" dirty="0" smtClean="0"/>
              <a:t>S</a:t>
            </a:r>
            <a:r>
              <a:rPr lang="ru-RU" sz="1400" dirty="0" smtClean="0"/>
              <a:t>1 – зазор безопасности между транспортными средствами</a:t>
            </a:r>
          </a:p>
          <a:p>
            <a:r>
              <a:rPr lang="en-US" sz="1400" dirty="0" smtClean="0"/>
              <a:t>S</a:t>
            </a:r>
            <a:r>
              <a:rPr lang="ru-RU" sz="1400" dirty="0" smtClean="0"/>
              <a:t>2 – боковой зазор безопасности</a:t>
            </a:r>
          </a:p>
          <a:p>
            <a:r>
              <a:rPr lang="en-US" sz="1400" dirty="0" smtClean="0"/>
              <a:t>S</a:t>
            </a:r>
            <a:r>
              <a:rPr lang="ru-RU" sz="1400" dirty="0" smtClean="0"/>
              <a:t>3 – вертикальный зазор безопасности</a:t>
            </a:r>
          </a:p>
          <a:p>
            <a:r>
              <a:rPr lang="ru-RU" sz="1400" dirty="0" smtClean="0"/>
              <a:t>	- транспортное средство</a:t>
            </a:r>
          </a:p>
          <a:p>
            <a:r>
              <a:rPr lang="ru-RU" sz="1400" dirty="0" smtClean="0"/>
              <a:t>	- габариты</a:t>
            </a:r>
            <a:endParaRPr lang="ru-RU" sz="1400" dirty="0"/>
          </a:p>
        </p:txBody>
      </p:sp>
      <p:pic>
        <p:nvPicPr>
          <p:cNvPr id="8" name="Рисунок 7" descr="C:\Documents and Settings\Администратор\Рабочий стол\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353"/>
          <a:stretch>
            <a:fillRect/>
          </a:stretch>
        </p:blipFill>
        <p:spPr bwMode="auto">
          <a:xfrm>
            <a:off x="2339752" y="1522462"/>
            <a:ext cx="4608512" cy="32026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5307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5531" y="188640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Ширина полосы движения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678" y="836712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47664" y="908721"/>
            <a:ext cx="74168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Основные размеры транспортного пространства и габаритов для маршрутных автобусов максимальной ширины (W=2,55 м)</a:t>
            </a:r>
            <a:endParaRPr lang="ru-RU" sz="1600" b="1" dirty="0"/>
          </a:p>
        </p:txBody>
      </p:sp>
      <p:pic>
        <p:nvPicPr>
          <p:cNvPr id="9" name="Рисунок 8" descr="C:\Documents and Settings\Администратор\Рабочий стол\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556792"/>
            <a:ext cx="5904656" cy="47525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5307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5531" y="188640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Ширина полосы движения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678" y="836712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47664" y="908721"/>
            <a:ext cx="74168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Минимальные размеры транспортного пространства и габаритов для маршрутных автобусов при уменьшенной величине поперечных колебаний</a:t>
            </a:r>
            <a:endParaRPr lang="ru-RU" sz="1600" b="1" dirty="0"/>
          </a:p>
        </p:txBody>
      </p:sp>
      <p:pic>
        <p:nvPicPr>
          <p:cNvPr id="7" name="Рисунок 6" descr="C:\Documents and Settings\Администратор\Рабочий стол\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556792"/>
            <a:ext cx="6044952" cy="50459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5307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65312" y="1772816"/>
            <a:ext cx="8190656" cy="444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2100" dirty="0" smtClean="0"/>
              <a:t>	</a:t>
            </a:r>
            <a:endParaRPr lang="ru-RU" sz="2100" dirty="0"/>
          </a:p>
        </p:txBody>
      </p:sp>
      <p:sp>
        <p:nvSpPr>
          <p:cNvPr id="10" name="TextBox 9"/>
          <p:cNvSpPr txBox="1"/>
          <p:nvPr/>
        </p:nvSpPr>
        <p:spPr>
          <a:xfrm>
            <a:off x="1475656" y="116632"/>
            <a:ext cx="7488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ТЕХНИЧЕСКАЯ КЛАССИФИКАЦИЯ АВТОМОБИЛЬНЫХ ДОРОГ ОБЩЕГО ПОЛЬЗОВАНИЯ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678" y="836712"/>
            <a:ext cx="7776864" cy="46291"/>
          </a:xfrm>
          <a:prstGeom prst="rect">
            <a:avLst/>
          </a:prstGeom>
        </p:spPr>
      </p:pic>
      <p:sp>
        <p:nvSpPr>
          <p:cNvPr id="48129" name="Rectangle 1"/>
          <p:cNvSpPr>
            <a:spLocks noChangeArrowheads="1"/>
          </p:cNvSpPr>
          <p:nvPr/>
        </p:nvSpPr>
        <p:spPr bwMode="auto">
          <a:xfrm>
            <a:off x="1475656" y="1154942"/>
            <a:ext cx="741682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285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/>
              <a:t>Ширина полосы движения в различных странах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043608" y="1628800"/>
          <a:ext cx="7704855" cy="4176461"/>
        </p:xfrm>
        <a:graphic>
          <a:graphicData uri="http://schemas.openxmlformats.org/drawingml/2006/table">
            <a:tbl>
              <a:tblPr/>
              <a:tblGrid>
                <a:gridCol w="3270793"/>
                <a:gridCol w="1478556"/>
                <a:gridCol w="1477753"/>
                <a:gridCol w="1477753"/>
              </a:tblGrid>
              <a:tr h="83529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 dirty="0">
                          <a:latin typeface="+mn-lt"/>
                          <a:ea typeface="Times New Roman"/>
                          <a:cs typeface="Times New Roman"/>
                        </a:rPr>
                        <a:t>Наименование категорий по ГОСТ Р 52398-2005</a:t>
                      </a:r>
                    </a:p>
                  </a:txBody>
                  <a:tcPr marL="68551" marR="685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ФРГ</a:t>
                      </a:r>
                      <a:r>
                        <a:rPr lang="ru-RU" sz="1600" baseline="3000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51" marR="685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США</a:t>
                      </a:r>
                    </a:p>
                  </a:txBody>
                  <a:tcPr marL="68551" marR="685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Франция</a:t>
                      </a:r>
                    </a:p>
                  </a:txBody>
                  <a:tcPr marL="68551" marR="685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64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en-US" sz="1600">
                          <a:latin typeface="+mn-lt"/>
                          <a:ea typeface="Times New Roman"/>
                          <a:cs typeface="Times New Roman"/>
                        </a:rPr>
                        <a:t>I</a:t>
                      </a: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А</a:t>
                      </a:r>
                    </a:p>
                  </a:txBody>
                  <a:tcPr marL="68551" marR="685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3,75/3,5</a:t>
                      </a:r>
                    </a:p>
                  </a:txBody>
                  <a:tcPr marL="68551" marR="685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3,6</a:t>
                      </a:r>
                    </a:p>
                  </a:txBody>
                  <a:tcPr marL="68551" marR="685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3,5</a:t>
                      </a:r>
                    </a:p>
                  </a:txBody>
                  <a:tcPr marL="68551" marR="685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64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en-US" sz="1600">
                          <a:latin typeface="+mn-lt"/>
                          <a:ea typeface="Times New Roman"/>
                          <a:cs typeface="Times New Roman"/>
                        </a:rPr>
                        <a:t>I</a:t>
                      </a: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Б</a:t>
                      </a:r>
                    </a:p>
                  </a:txBody>
                  <a:tcPr marL="68551" marR="685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3,75/3,5</a:t>
                      </a:r>
                    </a:p>
                  </a:txBody>
                  <a:tcPr marL="68551" marR="685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3,6/3,0</a:t>
                      </a:r>
                    </a:p>
                  </a:txBody>
                  <a:tcPr marL="68551" marR="685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3,5</a:t>
                      </a:r>
                    </a:p>
                  </a:txBody>
                  <a:tcPr marL="68551" marR="685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64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en-US" sz="1600">
                          <a:latin typeface="+mn-lt"/>
                          <a:ea typeface="Times New Roman"/>
                          <a:cs typeface="Times New Roman"/>
                        </a:rPr>
                        <a:t>I</a:t>
                      </a: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В</a:t>
                      </a:r>
                    </a:p>
                  </a:txBody>
                  <a:tcPr marL="68551" marR="685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3,5/3,0</a:t>
                      </a:r>
                    </a:p>
                  </a:txBody>
                  <a:tcPr marL="68551" marR="685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3,6/3,0</a:t>
                      </a:r>
                    </a:p>
                  </a:txBody>
                  <a:tcPr marL="68551" marR="685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3,3</a:t>
                      </a:r>
                    </a:p>
                  </a:txBody>
                  <a:tcPr marL="68551" marR="685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64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+mn-lt"/>
                          <a:ea typeface="Times New Roman"/>
                          <a:cs typeface="Times New Roman"/>
                        </a:rPr>
                        <a:t>II</a:t>
                      </a: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 четырех-полосная</a:t>
                      </a:r>
                    </a:p>
                  </a:txBody>
                  <a:tcPr marL="68551" marR="685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3,5/3,0</a:t>
                      </a:r>
                    </a:p>
                  </a:txBody>
                  <a:tcPr marL="68551" marR="685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3,3/3,0</a:t>
                      </a:r>
                    </a:p>
                  </a:txBody>
                  <a:tcPr marL="68551" marR="685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3,5/3,3</a:t>
                      </a:r>
                    </a:p>
                  </a:txBody>
                  <a:tcPr marL="68551" marR="685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64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en-US" sz="1600">
                          <a:latin typeface="+mn-lt"/>
                          <a:ea typeface="Times New Roman"/>
                          <a:cs typeface="Times New Roman"/>
                        </a:rPr>
                        <a:t>II</a:t>
                      </a: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 двух-полосная</a:t>
                      </a:r>
                    </a:p>
                  </a:txBody>
                  <a:tcPr marL="68551" marR="685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3,5/3,0</a:t>
                      </a:r>
                    </a:p>
                  </a:txBody>
                  <a:tcPr marL="68551" marR="685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3,3/3,0</a:t>
                      </a:r>
                    </a:p>
                  </a:txBody>
                  <a:tcPr marL="68551" marR="685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3,5/3,3</a:t>
                      </a:r>
                    </a:p>
                  </a:txBody>
                  <a:tcPr marL="68551" marR="685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64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en-US" sz="1600">
                          <a:latin typeface="+mn-lt"/>
                          <a:ea typeface="Times New Roman"/>
                          <a:cs typeface="Times New Roman"/>
                        </a:rPr>
                        <a:t>III</a:t>
                      </a:r>
                      <a:endParaRPr lang="ru-RU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51" marR="685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3,5/2,75</a:t>
                      </a:r>
                    </a:p>
                  </a:txBody>
                  <a:tcPr marL="68551" marR="685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3,0</a:t>
                      </a:r>
                    </a:p>
                  </a:txBody>
                  <a:tcPr marL="68551" marR="685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3,3</a:t>
                      </a:r>
                    </a:p>
                  </a:txBody>
                  <a:tcPr marL="68551" marR="685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64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en-US" sz="1600">
                          <a:latin typeface="+mn-lt"/>
                          <a:ea typeface="Times New Roman"/>
                          <a:cs typeface="Times New Roman"/>
                        </a:rPr>
                        <a:t>IV</a:t>
                      </a:r>
                      <a:endParaRPr lang="ru-RU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51" marR="685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3,0</a:t>
                      </a:r>
                    </a:p>
                  </a:txBody>
                  <a:tcPr marL="68551" marR="685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3,0/2,75</a:t>
                      </a:r>
                    </a:p>
                  </a:txBody>
                  <a:tcPr marL="68551" marR="685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3,0</a:t>
                      </a:r>
                    </a:p>
                  </a:txBody>
                  <a:tcPr marL="68551" marR="685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64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en-US" sz="1600">
                          <a:latin typeface="+mn-lt"/>
                          <a:ea typeface="Times New Roman"/>
                          <a:cs typeface="Times New Roman"/>
                        </a:rPr>
                        <a:t>V</a:t>
                      </a:r>
                      <a:endParaRPr lang="ru-RU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51" marR="685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2,75</a:t>
                      </a:r>
                    </a:p>
                  </a:txBody>
                  <a:tcPr marL="68551" marR="685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3,0/2,75</a:t>
                      </a:r>
                    </a:p>
                  </a:txBody>
                  <a:tcPr marL="68551" marR="685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 dirty="0">
                          <a:latin typeface="+mn-lt"/>
                          <a:ea typeface="Times New Roman"/>
                          <a:cs typeface="Times New Roman"/>
                        </a:rPr>
                        <a:t>2,75</a:t>
                      </a:r>
                    </a:p>
                  </a:txBody>
                  <a:tcPr marL="68551" marR="685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684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5531" y="188640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Поперечные профили автомобильных дорог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678" y="836712"/>
            <a:ext cx="7776864" cy="46291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403648" y="4869160"/>
            <a:ext cx="7416824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/>
              <a:t>ПЧ</a:t>
            </a:r>
            <a:r>
              <a:rPr lang="ru-RU" sz="1600" dirty="0" smtClean="0"/>
              <a:t> - проезжая часть, </a:t>
            </a:r>
            <a:r>
              <a:rPr lang="ru-RU" sz="1600" b="1" dirty="0" smtClean="0"/>
              <a:t>КП</a:t>
            </a:r>
            <a:r>
              <a:rPr lang="ru-RU" sz="1600" dirty="0" smtClean="0"/>
              <a:t> - краевая полоса у обочины</a:t>
            </a:r>
          </a:p>
          <a:p>
            <a:endParaRPr lang="ru-RU" sz="1600" dirty="0" smtClean="0"/>
          </a:p>
          <a:p>
            <a:r>
              <a:rPr lang="ru-RU" sz="1600" b="1" dirty="0" smtClean="0"/>
              <a:t>Поперечные профили автомобильных дорог категории II:</a:t>
            </a:r>
          </a:p>
          <a:p>
            <a:r>
              <a:rPr lang="ru-RU" sz="1600" i="1" dirty="0" smtClean="0"/>
              <a:t>а</a:t>
            </a:r>
            <a:r>
              <a:rPr lang="ru-RU" sz="1600" dirty="0" smtClean="0"/>
              <a:t> – с ограждениями; </a:t>
            </a:r>
            <a:r>
              <a:rPr lang="ru-RU" sz="1600" i="1" dirty="0" smtClean="0"/>
              <a:t>б</a:t>
            </a:r>
            <a:r>
              <a:rPr lang="ru-RU" sz="1600" dirty="0" smtClean="0"/>
              <a:t> – без ограждений </a:t>
            </a:r>
          </a:p>
          <a:p>
            <a:endParaRPr lang="ru-RU" sz="1600" b="1" dirty="0"/>
          </a:p>
        </p:txBody>
      </p:sp>
      <p:pic>
        <p:nvPicPr>
          <p:cNvPr id="10" name="Рисунок 9" descr="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1052736"/>
            <a:ext cx="6552728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9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648" y="2996952"/>
            <a:ext cx="5616624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971600" y="1412776"/>
            <a:ext cx="5040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 smtClean="0"/>
              <a:t>а</a:t>
            </a:r>
            <a:r>
              <a:rPr lang="ru-RU" sz="1600" dirty="0" smtClean="0"/>
              <a:t> )</a:t>
            </a:r>
          </a:p>
          <a:p>
            <a:endParaRPr lang="ru-RU" sz="16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971600" y="3284984"/>
            <a:ext cx="5040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 smtClean="0"/>
              <a:t>б</a:t>
            </a:r>
            <a:r>
              <a:rPr lang="ru-RU" sz="1600" dirty="0" smtClean="0"/>
              <a:t> )</a:t>
            </a:r>
          </a:p>
          <a:p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2795307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65312" y="1772816"/>
            <a:ext cx="8190656" cy="444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2100" dirty="0" smtClean="0"/>
              <a:t>	</a:t>
            </a:r>
            <a:endParaRPr lang="ru-RU" sz="2100" dirty="0"/>
          </a:p>
        </p:txBody>
      </p:sp>
      <p:sp>
        <p:nvSpPr>
          <p:cNvPr id="10" name="TextBox 9"/>
          <p:cNvSpPr txBox="1"/>
          <p:nvPr/>
        </p:nvSpPr>
        <p:spPr>
          <a:xfrm>
            <a:off x="1475656" y="116632"/>
            <a:ext cx="7488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ТЕХНИЧЕСКАЯ КЛАССИФИКАЦИЯ АВТОМОБИЛЬНЫХ ДОРОГ ОБЩЕГО ПОЛЬЗОВАНИЯ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678" y="836712"/>
            <a:ext cx="7776864" cy="46291"/>
          </a:xfrm>
          <a:prstGeom prst="rect">
            <a:avLst/>
          </a:prstGeom>
        </p:spPr>
      </p:pic>
      <p:sp>
        <p:nvSpPr>
          <p:cNvPr id="48129" name="Rectangle 1"/>
          <p:cNvSpPr>
            <a:spLocks noChangeArrowheads="1"/>
          </p:cNvSpPr>
          <p:nvPr/>
        </p:nvSpPr>
        <p:spPr bwMode="auto">
          <a:xfrm>
            <a:off x="1475656" y="1139553"/>
            <a:ext cx="741682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285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/>
              <a:t>Ширина обочины в различных странах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115616" y="1772816"/>
          <a:ext cx="7200800" cy="1440159"/>
        </p:xfrm>
        <a:graphic>
          <a:graphicData uri="http://schemas.openxmlformats.org/drawingml/2006/table">
            <a:tbl>
              <a:tblPr/>
              <a:tblGrid>
                <a:gridCol w="2844038"/>
                <a:gridCol w="1487236"/>
                <a:gridCol w="1381540"/>
                <a:gridCol w="1487986"/>
              </a:tblGrid>
              <a:tr h="48005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Наименование 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ФРГ</a:t>
                      </a:r>
                      <a:r>
                        <a:rPr lang="ru-RU" sz="1600" baseline="30000">
                          <a:latin typeface="+mn-lt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США</a:t>
                      </a:r>
                      <a:r>
                        <a:rPr lang="ru-RU" sz="1600" baseline="30000">
                          <a:latin typeface="+mn-lt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Франция</a:t>
                      </a:r>
                      <a:r>
                        <a:rPr lang="ru-RU" sz="1600" baseline="30000">
                          <a:latin typeface="+mn-lt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05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Обочина, м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1,5-1,0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2,4-1,8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2,0-1,0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05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Краевая полоса, м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0,75-0,25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0,5-0,0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96315" algn="l"/>
                        </a:tabLst>
                      </a:pPr>
                      <a:r>
                        <a:rPr lang="ru-RU" sz="1600" dirty="0">
                          <a:latin typeface="+mn-lt"/>
                          <a:ea typeface="Times New Roman"/>
                          <a:cs typeface="Times New Roman"/>
                        </a:rPr>
                        <a:t>0,75-0,25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1043608" y="3558208"/>
            <a:ext cx="7416824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dirty="0" smtClean="0"/>
              <a:t>Современная тенденция в отношении обочин – назначение минимальной исходя, из практики эксплуатации дорог ширины обочины, но с обязательным укреплением ее материалом, обработанным вяжущим на всю ширину. При этом следует подчеркнуть, что только в России на обочине разрешено останавливаться, стоять и даже ездить по ней. В странах ЕС остановка на обочине запрещена.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684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36" y="1059022"/>
            <a:ext cx="7776864" cy="4629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63960" y="2636912"/>
            <a:ext cx="748883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СПАСИБО</a:t>
            </a:r>
            <a:r>
              <a:rPr lang="ru-RU" sz="2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 </a:t>
            </a:r>
            <a:br>
              <a:rPr lang="ru-RU" sz="2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</a:br>
            <a:r>
              <a:rPr lang="ru-RU" sz="3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ЗА ВНИМАНИЕ!</a:t>
            </a:r>
            <a:endParaRPr lang="ru-RU" sz="3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95163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утюр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2812</TotalTime>
  <Words>3194</Words>
  <Application>Microsoft Office PowerPoint</Application>
  <PresentationFormat>Экран (4:3)</PresentationFormat>
  <Paragraphs>514</Paragraphs>
  <Slides>36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Открытая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Седова Динара Давлетовна</dc:creator>
  <cp:lastModifiedBy>PC53</cp:lastModifiedBy>
  <cp:revision>136</cp:revision>
  <cp:lastPrinted>2012-09-07T05:08:17Z</cp:lastPrinted>
  <dcterms:created xsi:type="dcterms:W3CDTF">2012-06-14T06:28:16Z</dcterms:created>
  <dcterms:modified xsi:type="dcterms:W3CDTF">2020-03-13T10:15:21Z</dcterms:modified>
</cp:coreProperties>
</file>