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ED3C08C-B861-403A-9105-73945AB07182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1313FA3-380A-4EB2-B61F-DE19452864B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b="1" dirty="0"/>
              <a:t>Учет затрат на ремонт автотранспорта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48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Эксплуатационные свойства автотранспорта поддерживаются посредством его технического обслуживания (техосмотра, ремонта, модернизации). Рассмотрим порядок учета расходов на техническое обслуживание и ремонт автотранспорта.</a:t>
            </a:r>
          </a:p>
          <a:p>
            <a:r>
              <a:rPr lang="ru-RU" dirty="0"/>
              <a:t>При отражении хозяйственных операций по содержанию автотранспорта бухгалтер организации должен руководствоваться ПБУ 6/01 &lt;1&gt;, Методическими указаниями по бухгалтерскому учету основных средств &lt;2&gt; (далее - Методические указания по учету ОС), Налоговым кодексом РФ.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8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автотранспортных предприятий разработаны специальные отраслевые документы по учету затрат на содержание автотранспорта:</a:t>
            </a:r>
          </a:p>
          <a:p>
            <a:pPr lvl="0"/>
            <a:r>
              <a:rPr lang="ru-RU" dirty="0" smtClean="0"/>
              <a:t>- Инструкция </a:t>
            </a:r>
            <a:r>
              <a:rPr lang="ru-RU" dirty="0"/>
              <a:t>по учету доходов и расходов по обычным видам деятельности на автомобильном транспорте &lt;3&gt;;</a:t>
            </a:r>
          </a:p>
          <a:p>
            <a:pPr lvl="0"/>
            <a:r>
              <a:rPr lang="ru-RU" dirty="0" smtClean="0"/>
              <a:t>- Положение </a:t>
            </a:r>
            <a:r>
              <a:rPr lang="ru-RU" dirty="0"/>
              <a:t>о техническом обслуживании и ремонте подвижного состава автомобильного транспорта &lt;4&gt; (далее - Положение по ТО и ремонту).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6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&lt;1&gt; Положение по бухгалтерскому учету "Учет основных средств" ПБУ 6/01 утверждено Приказом Минфина России от 30 марта 2001 г. N 26н.</a:t>
            </a:r>
            <a:br>
              <a:rPr lang="ru-RU" dirty="0"/>
            </a:br>
            <a:r>
              <a:rPr lang="ru-RU" dirty="0"/>
              <a:t>&lt;2&gt; Утверждены Приказом Минфина России от 13 октября 2003 г. N 91н.</a:t>
            </a:r>
            <a:br>
              <a:rPr lang="ru-RU" dirty="0"/>
            </a:br>
            <a:r>
              <a:rPr lang="ru-RU" dirty="0"/>
              <a:t>&lt;3&gt; Утверждена Приказом Минтранса России от 24 июня 2003 г. N 153.</a:t>
            </a:r>
            <a:br>
              <a:rPr lang="ru-RU" dirty="0"/>
            </a:br>
            <a:r>
              <a:rPr lang="ru-RU" dirty="0"/>
              <a:t>&lt;4&gt; Утверждено </a:t>
            </a:r>
            <a:r>
              <a:rPr lang="ru-RU" dirty="0" err="1"/>
              <a:t>Минавтотрансом</a:t>
            </a:r>
            <a:r>
              <a:rPr lang="ru-RU" dirty="0"/>
              <a:t> РСФСР 20 сентября 1984 г.</a:t>
            </a:r>
          </a:p>
        </p:txBody>
      </p:sp>
    </p:spTree>
    <p:extLst>
      <p:ext uri="{BB962C8B-B14F-4D97-AF65-F5344CB8AC3E}">
        <p14:creationId xmlns:p14="http://schemas.microsoft.com/office/powerpoint/2010/main" val="4073368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Мероприятия по содержанию автотранспорта, в зависимости от сложности работ, подразделяются на техническое обслуживание, текущий, средний и капитальный ремонты, модернизацию. Для достоверного отражения этих хозяйственных операций в бухгалтерском и налоговом учете необходимо закрепить в учетной политике предприятия порядок их учета и признаки, которые характеризуют каждый из видов ремонта.</a:t>
            </a:r>
          </a:p>
        </p:txBody>
      </p:sp>
    </p:spTree>
    <p:extLst>
      <p:ext uri="{BB962C8B-B14F-4D97-AF65-F5344CB8AC3E}">
        <p14:creationId xmlns:p14="http://schemas.microsoft.com/office/powerpoint/2010/main" val="165468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Понятия "техническое обслуживание" и "ремонт" определены в Положении по ТО и ремонту. Под техническим обслуживанием (ТО) понимается комплекс плановых мероприятий, проводимых с целью поддерживать автотранспорт в работоспособном состоянии. Ремонт - это совокупность мероприятий по восстановлению исправного или работоспособного состояния автотранспорта.</a:t>
            </a:r>
          </a:p>
        </p:txBody>
      </p:sp>
    </p:spTree>
    <p:extLst>
      <p:ext uri="{BB962C8B-B14F-4D97-AF65-F5344CB8AC3E}">
        <p14:creationId xmlns:p14="http://schemas.microsoft.com/office/powerpoint/2010/main" val="101452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 периодичности, перечню и трудоемкости выполняемых работ техническое обслуживание подразделяется на ежедневное, периодическое и сезонное. Ежедневное техническое обслуживание включает в себя контроль, направленный на обеспечение безопасности движения, а также работы по поддержанию надлежащего внешнего вида автотранспорта, заправку топливом, маслом и охлаждающей жидкостью. Периодическое техническое обслуживание предусматривает выполнение определенного объема работ через определенную величину пробега, установленную изготовителем автотранспортного средства. Сезонное техническое обслуживание проводится два раза в год и включает в себя работы по подготовке автотранспорта к эксплуатации в холодное и теплое время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16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</a:t>
            </a:r>
            <a:r>
              <a:rPr lang="ru-RU" dirty="0" smtClean="0"/>
              <a:t>ремонта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Текущий </a:t>
            </a:r>
            <a:r>
              <a:rPr lang="ru-RU" dirty="0"/>
              <a:t>ремонт выполняется как по мере надобности (при появлении неисправностей), так и по плану, при достижении автотранспортом определенной величины пробега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55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Средний ремонт предусматривает диагностирование технического состояния автотранспорта и устранение выявленных неисправностей путем замены или ремонта деталей, окраску кузова, другие необходимые работы, обеспечивающие восстановление исправности всего автомобиля. Средний ремонт проводится с периодичностью раз в год и реже.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782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Капитальный ремонт предполагает восстановление автотранспорта с практически полной (не менее 80%) заменой деталей. Капитальный ремонт проводится специализированным ремонтным предприятием и предусматривает полную разборку автомобиля, восстановление или замену изношенных деталей и узлов, сборку, регулировку, испытание. Необходимость капитального ремонта устанавливается на основании результатов анализа технического состояния автотранспорта, который проводится с применением средств контроля (диагностирования). Также следует учитывать пробег, выполненный с начала эксплуатации или после предыдущего капитального ремонта, и суммарную стоимость израсходованных запасных частей с начала эксплуатации автотранспорта. Такой ремонт автотранспорта, в результате которого изменились его эксплуатационные показатели, а кроме того увеличилась его первоначальная стоимость, признается модернизацией (дооборудованием).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852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5791200" cy="1371600"/>
          </a:xfrm>
        </p:spPr>
        <p:txBody>
          <a:bodyPr/>
          <a:lstStyle/>
          <a:p>
            <a:r>
              <a:rPr lang="ru-RU" b="1" dirty="0"/>
              <a:t>Документальное оформление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Затраты на ремонт автотранспорта отражаются в учете на основании соответствующих первичных документов, которыми оформляются движение запасных частей и прочих материалов, начисление оплаты труда, задолженность поставщикам за выполненные работы по ремонту и прочие расходы. Для обобщения информации о проводимых ремонтах (с целью контроля затрат) данные об их проведении отражаются в инвентарной карточке по учету основных средств (форма N ОС-6 &lt;1&gt;).</a:t>
            </a:r>
          </a:p>
        </p:txBody>
      </p:sp>
    </p:spTree>
    <p:extLst>
      <p:ext uri="{BB962C8B-B14F-4D97-AF65-F5344CB8AC3E}">
        <p14:creationId xmlns:p14="http://schemas.microsoft.com/office/powerpoint/2010/main" val="74199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&lt;1&gt; Утверждена Постановлением Госкомстата России от 21 января 2003 г. N 7.</a:t>
            </a:r>
          </a:p>
        </p:txBody>
      </p:sp>
    </p:spTree>
    <p:extLst>
      <p:ext uri="{BB962C8B-B14F-4D97-AF65-F5344CB8AC3E}">
        <p14:creationId xmlns:p14="http://schemas.microsoft.com/office/powerpoint/2010/main" val="498911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5791200" cy="13716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При выполнении текущего ремонта составляются:</a:t>
            </a:r>
            <a:br>
              <a:rPr lang="ru-RU" sz="2800" dirty="0">
                <a:solidFill>
                  <a:srgbClr val="00B050"/>
                </a:solidFill>
              </a:rPr>
            </a:b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- наряд </a:t>
            </a:r>
            <a:r>
              <a:rPr lang="ru-RU" dirty="0"/>
              <a:t>на выполнение ремонтных работ (при выполнении работ хозяйственным способом);</a:t>
            </a:r>
          </a:p>
          <a:p>
            <a:pPr lvl="0"/>
            <a:r>
              <a:rPr lang="ru-RU" dirty="0" smtClean="0"/>
              <a:t>- смета </a:t>
            </a:r>
            <a:r>
              <a:rPr lang="ru-RU" dirty="0"/>
              <a:t>на проведение ремонтных работ;</a:t>
            </a:r>
          </a:p>
          <a:p>
            <a:pPr lvl="0"/>
            <a:r>
              <a:rPr lang="ru-RU" dirty="0" smtClean="0"/>
              <a:t>- договор</a:t>
            </a:r>
            <a:r>
              <a:rPr lang="ru-RU" dirty="0"/>
              <a:t>, счет на выполнение ремонтных работ;</a:t>
            </a:r>
          </a:p>
          <a:p>
            <a:pPr lvl="0"/>
            <a:r>
              <a:rPr lang="ru-RU" dirty="0" smtClean="0"/>
              <a:t>- акт </a:t>
            </a:r>
            <a:r>
              <a:rPr lang="ru-RU" dirty="0"/>
              <a:t>выполненных работ с указанием перечня выполненных работ и использованных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2893683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rgbClr val="00B050"/>
                </a:solidFill>
              </a:rPr>
              <a:t>При необходимости проведения среднего или капитального ремонта кроме перечисленных нужны следующие документы:</a:t>
            </a:r>
            <a:br>
              <a:rPr lang="ru-RU" sz="2200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7620000" cy="4373563"/>
          </a:xfrm>
        </p:spPr>
        <p:txBody>
          <a:bodyPr/>
          <a:lstStyle/>
          <a:p>
            <a:pPr lvl="0"/>
            <a:r>
              <a:rPr lang="ru-RU" dirty="0" smtClean="0"/>
              <a:t>- приказ </a:t>
            </a:r>
            <a:r>
              <a:rPr lang="ru-RU" dirty="0"/>
              <a:t>руководителя о проведении ремонта;</a:t>
            </a:r>
          </a:p>
          <a:p>
            <a:pPr lvl="0"/>
            <a:r>
              <a:rPr lang="ru-RU" dirty="0" smtClean="0"/>
              <a:t>- дефектная </a:t>
            </a:r>
            <a:r>
              <a:rPr lang="ru-RU" dirty="0"/>
              <a:t>ведомость выявленных неисправностей или акт о выявленных дефектах оборудования (форма N ОС-16 &lt;1&gt;);</a:t>
            </a:r>
          </a:p>
          <a:p>
            <a:pPr lvl="0"/>
            <a:r>
              <a:rPr lang="ru-RU" dirty="0" smtClean="0"/>
              <a:t>- акт </a:t>
            </a:r>
            <a:r>
              <a:rPr lang="ru-RU" dirty="0"/>
              <a:t>сдачи-приемки отремонтированных и реконструированных объектов (форма N ОС-3 &lt;2&gt;).</a:t>
            </a:r>
          </a:p>
        </p:txBody>
      </p:sp>
    </p:spTree>
    <p:extLst>
      <p:ext uri="{BB962C8B-B14F-4D97-AF65-F5344CB8AC3E}">
        <p14:creationId xmlns:p14="http://schemas.microsoft.com/office/powerpoint/2010/main" val="1248056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&lt;1&gt; Утверждена Постановлением Госкомстата России от 21 января 2003 г. N 7.</a:t>
            </a:r>
            <a:br>
              <a:rPr lang="ru-RU" dirty="0"/>
            </a:br>
            <a:r>
              <a:rPr lang="ru-RU" dirty="0"/>
              <a:t>&lt;2&gt; Утверждена Постановлением Госкомстата России от 21 января 2003 г. N 7.</a:t>
            </a:r>
          </a:p>
        </p:txBody>
      </p:sp>
    </p:spTree>
    <p:extLst>
      <p:ext uri="{BB962C8B-B14F-4D97-AF65-F5344CB8AC3E}">
        <p14:creationId xmlns:p14="http://schemas.microsoft.com/office/powerpoint/2010/main" val="3235847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случае изменения номеров двигателя, кузова, шасси либо цвета кузова эти изменения необходимо внести в инвентарные карточки учета автотранспорта и техническую документацию с регистрацией в органах ГИБДД. Чтобы проконтролировать своевременность получения автотранспорта из ремонта, инвентарные карточки по учету автотранспорта рекомендуется перемещать в группу "Основные средства в ремонте". При поступлении автотранспорта из ремонта инвентарные карточки возвращаются обратно.</a:t>
            </a:r>
          </a:p>
        </p:txBody>
      </p:sp>
    </p:spTree>
    <p:extLst>
      <p:ext uri="{BB962C8B-B14F-4D97-AF65-F5344CB8AC3E}">
        <p14:creationId xmlns:p14="http://schemas.microsoft.com/office/powerpoint/2010/main" val="905279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по результатам реконструкции и модернизации автотранспорта принимается решение об увеличении его первоначальной стоимости, то корректируются данные в его инвентарной карточке. Если отразить корректировки в заведенной на объект инвентарной карточке затруднительно, открывается новая инвентарная карточка (с сохранением ранее присвоенного инвентарного номера), где отражаются новые показатели, характеризующие реконструированный или модернизированный объект.</a:t>
            </a:r>
          </a:p>
        </p:txBody>
      </p:sp>
    </p:spTree>
    <p:extLst>
      <p:ext uri="{BB962C8B-B14F-4D97-AF65-F5344CB8AC3E}">
        <p14:creationId xmlns:p14="http://schemas.microsoft.com/office/powerpoint/2010/main" val="3077016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996952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Отражение в учете операций по каждому из видов ремонта Техническое обслуживание и текущий ремонт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052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Порядок отражения расходов на ремонт автотранспорта в бухгалтерском учете определен в разд. IV "Восстановление основных средств" ПБУ 6/01 и разд. V Методических указаний по учету ОС. Для целей бухгалтерского и налогового учета автомобиль является единым инвентарным объектом, поскольку все его узлы и агрегаты неразрывно связаны с ним и не могут эксплуатироваться отдельно. В зависимости от принятой учетной политики ремонтные затраты могут отражаться в том отчетном периоде, к которому они относятся, или предприятие может создать резерв расходов на ремонт.</a:t>
            </a:r>
          </a:p>
        </p:txBody>
      </p:sp>
    </p:spTree>
    <p:extLst>
      <p:ext uri="{BB962C8B-B14F-4D97-AF65-F5344CB8AC3E}">
        <p14:creationId xmlns:p14="http://schemas.microsoft.com/office/powerpoint/2010/main" val="2173376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1.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Организация </a:t>
            </a:r>
            <a:r>
              <a:rPr lang="ru-RU" dirty="0"/>
              <a:t>заключила со станцией технического обслуживания договор на текущий ремонт, включающий в себя замену масла и тормозных колодок автомобиля. Стоимость ремонта составила 8850 руб. (в том числе НДС - 1350 руб.).</a:t>
            </a:r>
          </a:p>
          <a:p>
            <a:r>
              <a:rPr lang="ru-RU" dirty="0"/>
              <a:t>В соответствии с учетной политикой предприятия расходы на ремонт учитываются по мере их возникновения непосредственно в себестоимости.</a:t>
            </a:r>
          </a:p>
          <a:p>
            <a:r>
              <a:rPr lang="ru-RU" dirty="0"/>
              <a:t>В бухгалтерском учете предприятия делаются проводки:</a:t>
            </a:r>
          </a:p>
          <a:p>
            <a:r>
              <a:rPr lang="ru-RU" dirty="0"/>
              <a:t>Д 20 "Основное производство" - К 60 "Расчеты с поставщиками и подрядчиками" - 7500 руб. (8850 руб. - 1350 руб.) - признаны расходы на ремонт на основании акта выполненных работ;</a:t>
            </a:r>
          </a:p>
          <a:p>
            <a:r>
              <a:rPr lang="ru-RU" dirty="0"/>
              <a:t>Д 19 "НДС по приобретенным ценностям" - К 60 - 1350 руб. - отражена сумма НДС по выполненным ремонтным работам;</a:t>
            </a:r>
          </a:p>
          <a:p>
            <a:r>
              <a:rPr lang="ru-RU" dirty="0"/>
              <a:t>Д 68 "Расчеты по налогам и сборам", субсчет "НДС" - К 19 - 1350 руб. - предъявлен к вычету НДС по выполненным работам на основании счета-фактуры станции техобслуживания.</a:t>
            </a:r>
          </a:p>
          <a:p>
            <a:r>
              <a:rPr lang="ru-RU" dirty="0"/>
              <a:t>При ремонте хозяйственным способом затраты по ремонту учитываются на счете 23 "Вспомогательные производства" либо 44 "Расходы на продажу".</a:t>
            </a:r>
          </a:p>
        </p:txBody>
      </p:sp>
    </p:spTree>
    <p:extLst>
      <p:ext uri="{BB962C8B-B14F-4D97-AF65-F5344CB8AC3E}">
        <p14:creationId xmlns:p14="http://schemas.microsoft.com/office/powerpoint/2010/main" val="1234356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2.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Организация </a:t>
            </a:r>
            <a:r>
              <a:rPr lang="ru-RU" dirty="0"/>
              <a:t>выполнила хозяйственным способом замену тормозной жидкости и световых приборов (лампочек) на автомобиле. Стоимость тормозной жидкости составила 1500 руб. без НДС, лампочек - 300 руб. без НДС. Заработная плата сотруднику, начисленная за проведение указанных работ, равна 300 руб., ЕСН и страховые взносы составили 78 руб.</a:t>
            </a:r>
          </a:p>
          <a:p>
            <a:r>
              <a:rPr lang="ru-RU" dirty="0"/>
              <a:t>В бухгалтерском учете предприятия делаются проводки:</a:t>
            </a:r>
          </a:p>
          <a:p>
            <a:r>
              <a:rPr lang="ru-RU" dirty="0"/>
              <a:t>Д 23 - К 10 "Материалы" - 1800 руб. (1500 руб. + 300 руб.) - списана стоимость материалов, взятых для ремонта;</a:t>
            </a:r>
          </a:p>
          <a:p>
            <a:r>
              <a:rPr lang="ru-RU" dirty="0"/>
              <a:t>Д 23 - К 70 "Расчеты с персоналом по оплате труда" - 300 руб. - начислена заработная плата;</a:t>
            </a:r>
          </a:p>
          <a:p>
            <a:r>
              <a:rPr lang="ru-RU" dirty="0"/>
              <a:t>Д 23 - К 69 "Расчеты по социальному страхованию и обеспечению" - 78 руб. - начислены ЕСН и страховые взносы;</a:t>
            </a:r>
          </a:p>
          <a:p>
            <a:r>
              <a:rPr lang="ru-RU" dirty="0"/>
              <a:t>Д 20 - К 23 - 2178 руб. (1800 руб. + 300 руб. + 78 руб.) - признаны расходы на ремонт.</a:t>
            </a:r>
          </a:p>
        </p:txBody>
      </p:sp>
    </p:spTree>
    <p:extLst>
      <p:ext uri="{BB962C8B-B14F-4D97-AF65-F5344CB8AC3E}">
        <p14:creationId xmlns:p14="http://schemas.microsoft.com/office/powerpoint/2010/main" val="2574695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следует из п. 69 Методических указаний по учету ОС, при использовании резерва расходов на ремонт основных средств в затраты на производство (расходы на продажу) включается сумма отчислений, рассчитанная исходя из годовой сметной стоимости ремонта. В бухгалтерском учете образование резерва отражается по дебету счетов учета затрат на производство (расходов на продажу) в корреспонденции с соответствующим субсчетом счета учета резервов предстоящих расходов.</a:t>
            </a:r>
          </a:p>
        </p:txBody>
      </p:sp>
    </p:spTree>
    <p:extLst>
      <p:ext uri="{BB962C8B-B14F-4D97-AF65-F5344CB8AC3E}">
        <p14:creationId xmlns:p14="http://schemas.microsoft.com/office/powerpoint/2010/main" val="2643781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По мере выполнения ремонтных работ фактические затраты, связанные с их проведением, независимо от способа их выполнения (хозяйственный или с привлечением подрядчика) списываются в дебет счета учета резервов предстоящих расходов (соответствующего субсчета) в корреспонденции со счетом, на котором предварительно учитываются указанные затраты, либо счетами учета расчетов. При инвентаризации резерва расходов на ремонт основных средств излишне зарезервированные суммы в конце отчетного года сторнируются и отражаются в бухгалтерском учете методом красного </a:t>
            </a:r>
            <a:r>
              <a:rPr lang="ru-RU" dirty="0" err="1"/>
              <a:t>сторно</a:t>
            </a:r>
            <a:r>
              <a:rPr lang="ru-RU" dirty="0"/>
              <a:t> по дебету счета учета затрат на производство (расходов на продажу) в корреспонденции со счетом учета резервов предстоящих расходов (п. 69 Методических указаний по учету ОС и п. 3.52 Методических указаний по инвентаризации имущества и финансовых обязательств &lt;1&gt;).</a:t>
            </a:r>
          </a:p>
        </p:txBody>
      </p:sp>
    </p:spTree>
    <p:extLst>
      <p:ext uri="{BB962C8B-B14F-4D97-AF65-F5344CB8AC3E}">
        <p14:creationId xmlns:p14="http://schemas.microsoft.com/office/powerpoint/2010/main" val="2630130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&lt;1&gt; Утверждены Приказом Минфина России от 13 июня 1995 г. N 49.</a:t>
            </a:r>
          </a:p>
        </p:txBody>
      </p:sp>
    </p:spTree>
    <p:extLst>
      <p:ext uri="{BB962C8B-B14F-4D97-AF65-F5344CB8AC3E}">
        <p14:creationId xmlns:p14="http://schemas.microsoft.com/office/powerpoint/2010/main" val="1570264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Когда ремонтные работы на объектах ОС значительны по объему и заканчиваются в году, следующем за отчетным, остаток резерва на ремонт основных средств, который был создан в отчетном году, можно не сторнировать. По окончании же ремонтных работ излишне начисленная сумма резерва отражается по дебету счета учета резервов предстоящих доходов и расходов в корреспонденции со счетом прибылей и убытков в качестве внереализационных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3275848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3.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Годовая </a:t>
            </a:r>
            <a:r>
              <a:rPr lang="ru-RU" dirty="0"/>
              <a:t>смета затрат на ремонт основных средств составляет 1 200 000 руб. Фактические затраты на ремонт составили 800 000 руб.</a:t>
            </a:r>
          </a:p>
          <a:p>
            <a:r>
              <a:rPr lang="ru-RU" dirty="0"/>
              <a:t>Ежемесячная сумма резервирования составит 100 000 руб. (1 200 000 руб. : 12 мес.).</a:t>
            </a:r>
          </a:p>
          <a:p>
            <a:r>
              <a:rPr lang="ru-RU" dirty="0"/>
              <a:t>В бухгалтерском учете предприятия делаются проводки:</a:t>
            </a:r>
          </a:p>
          <a:p>
            <a:r>
              <a:rPr lang="ru-RU" dirty="0"/>
              <a:t>ежемесячно</a:t>
            </a:r>
          </a:p>
          <a:p>
            <a:r>
              <a:rPr lang="ru-RU" dirty="0"/>
              <a:t>Д 25 "Общепроизводственные расходы" - К 96 "Резервы предстоящих расходов" - 100 000 руб. - произведены отчисления в резерв предстоящих расходов на ремонт ОС;</a:t>
            </a:r>
          </a:p>
          <a:p>
            <a:r>
              <a:rPr lang="ru-RU" dirty="0"/>
              <a:t>по мере выполнения ремонтных работ Д 96 - К 20 - 800 000 руб. - списаны фактические затраты на ремонт за счет резерва;</a:t>
            </a:r>
          </a:p>
          <a:p>
            <a:r>
              <a:rPr lang="ru-RU" dirty="0"/>
              <a:t>в конце отчетного года</a:t>
            </a:r>
          </a:p>
          <a:p>
            <a:r>
              <a:rPr lang="ru-RU" dirty="0"/>
              <a:t>Д 25 - К 96 - 400 000 руб. - скорректирована сумма отчислений в резерв предстоящих расходов на ремонт.</a:t>
            </a:r>
          </a:p>
        </p:txBody>
      </p:sp>
    </p:spTree>
    <p:extLst>
      <p:ext uri="{BB962C8B-B14F-4D97-AF65-F5344CB8AC3E}">
        <p14:creationId xmlns:p14="http://schemas.microsoft.com/office/powerpoint/2010/main" val="4292350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Порядок ведения налогового учета определен в ст. 324 НК РФ. Экономически обоснованные расходы на ремонт автотранспорта относятся к прочим расходам, связанным с производством и реализацией, и признаются для целей налогообложения в том отчетном (налоговом) периоде, в котором они были произведены, в размере фактических затрат. Сумма расходов на ремонт включает в себя стоимость запасных частей и расходных материалов, используемых для ремонта, расходы на оплату труда работников, производящих ремонт, и прочие расходы, связанные с ведением указанного ремонта собственными силами, а также затраты на оплату работ, выполненных сторонними силами.</a:t>
            </a:r>
          </a:p>
        </p:txBody>
      </p:sp>
    </p:spTree>
    <p:extLst>
      <p:ext uri="{BB962C8B-B14F-4D97-AF65-F5344CB8AC3E}">
        <p14:creationId xmlns:p14="http://schemas.microsoft.com/office/powerpoint/2010/main" val="299391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Согласно п. 3 ст. 260 НК РФ для обеспечения в течение двух и более налоговых периодов равномерного включения расходов на проведение ремонта основных средств налогоплательщики вправе создавать резервы под предстоящие ремонты основных средств в соответствии с порядком, установленным ст. 324 Кодекса. Если организация образует резерв предстоящих расходов на ремонт, то она рассчитывает отчисления в такой резерв исходя из совокупной стоимости основных средств и нормативов отчислений, утверждаемых в учетной политике для целей налогообложения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841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основании </a:t>
            </a:r>
            <a:r>
              <a:rPr lang="ru-RU" dirty="0" err="1"/>
              <a:t>абз</a:t>
            </a:r>
            <a:r>
              <a:rPr lang="ru-RU" dirty="0"/>
              <a:t>. 3 п. 2 ст. 324 НК РФ при определении нормативов отчислений в резерв предстоящих расходов на ремонт основных средств налогоплательщик обязан рассчитать предельную сумму отчислений в резерв предстоящих расходов на ремонт основных средств, исходя из периодичности проведения ремонта объекта основных средств, частоты замены элементов основных средств (в частности, узлов, деталей, конструкций) и сметной стоимости указанного ремонта. Предельная сумма резерва предстоящих расходов на указанный ремонт не может превышать среднюю величину фактических расходов на ремонт, сложившуюся за последние три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641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</TotalTime>
  <Words>1987</Words>
  <Application>Microsoft Office PowerPoint</Application>
  <PresentationFormat>Экран (4:3)</PresentationFormat>
  <Paragraphs>62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Главная</vt:lpstr>
      <vt:lpstr>Учет затрат на ремонт автотранспорта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ремонта</vt:lpstr>
      <vt:lpstr>Презентация PowerPoint</vt:lpstr>
      <vt:lpstr>Презентация PowerPoint</vt:lpstr>
      <vt:lpstr>Документальное оформление</vt:lpstr>
      <vt:lpstr>Презентация PowerPoint</vt:lpstr>
      <vt:lpstr>При выполнении текущего ремонта составляются: </vt:lpstr>
      <vt:lpstr>При необходимости проведения среднего или капитального ремонта кроме перечисленных нужны следующие документы: </vt:lpstr>
      <vt:lpstr>Презентация PowerPoint</vt:lpstr>
      <vt:lpstr>Презентация PowerPoint</vt:lpstr>
      <vt:lpstr>Презентация PowerPoint</vt:lpstr>
      <vt:lpstr>Отражение в учете операций по каждому из видов ремонта Техническое обслуживание и текущий ремонт</vt:lpstr>
      <vt:lpstr>Презентация PowerPoint</vt:lpstr>
      <vt:lpstr>Пример 1. </vt:lpstr>
      <vt:lpstr>Пример 2. 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3.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Учет затрат на ремонт автотранспорта </dc:title>
  <dc:creator>PC57</dc:creator>
  <cp:lastModifiedBy>PC57</cp:lastModifiedBy>
  <cp:revision>1</cp:revision>
  <dcterms:created xsi:type="dcterms:W3CDTF">2020-02-04T05:59:55Z</dcterms:created>
  <dcterms:modified xsi:type="dcterms:W3CDTF">2020-02-04T06:09:17Z</dcterms:modified>
</cp:coreProperties>
</file>