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663300"/>
    <a:srgbClr val="CCFFCC"/>
    <a:srgbClr val="CCCCFF"/>
    <a:srgbClr val="FFCCCC"/>
    <a:srgbClr val="66CCFF"/>
    <a:srgbClr val="CC99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239DA-72EF-4545-B7C1-C462D4393F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F24AB-9B7F-46E9-9ECB-BF01FC1B8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61471-A498-4E70-A179-596365D19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59CAF-340F-4C0B-8F36-FA38E59A6A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18836-E9C2-45C3-B184-2066433329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86FED-FB02-44B5-8898-D54CE8E99C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FE067-74BC-4912-9D14-D7549F2F6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047F9-FB70-4022-A77D-77A0363409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83744-C3F9-4886-9763-DFB91F2AC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1BB57-1C76-45FB-987C-EEFA576E6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A1D39-4267-45F3-8307-A8CA41A4C5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CC"/>
            </a:gs>
            <a:gs pos="100000">
              <a:schemeClr val="bg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35294D2-6FBA-424E-A41F-F89FB66B9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gradFill rotWithShape="1">
            <a:gsLst>
              <a:gs pos="0">
                <a:schemeClr val="bg2"/>
              </a:gs>
              <a:gs pos="100000">
                <a:srgbClr val="FFFFCC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pPr eaLnBrk="1" hangingPunct="1">
              <a:defRPr/>
            </a:pPr>
            <a:r>
              <a:rPr lang="ru-RU" sz="5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Управление конфликтом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1688" y="500063"/>
            <a:ext cx="3900487" cy="655637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Определение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1435100"/>
            <a:ext cx="3457575" cy="469106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Конфликт</a:t>
            </a:r>
            <a:r>
              <a:rPr lang="ru-RU" sz="3200" dirty="0" smtClean="0">
                <a:latin typeface="Garamond" pitchFamily="18" charset="0"/>
              </a:rPr>
              <a:t> – это столкновение противоположных интересов на почве соперничества, сопереживания, противоборства.</a:t>
            </a:r>
          </a:p>
        </p:txBody>
      </p:sp>
      <p:pic>
        <p:nvPicPr>
          <p:cNvPr id="1433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86188" y="1428750"/>
            <a:ext cx="5111750" cy="42148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Виды конфликта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Функциональный</a:t>
            </a:r>
            <a:r>
              <a:rPr lang="ru-RU" smtClean="0">
                <a:solidFill>
                  <a:srgbClr val="CC99FF"/>
                </a:solidFill>
                <a:latin typeface="Garamond" pitchFamily="18" charset="0"/>
              </a:rPr>
              <a:t> </a:t>
            </a:r>
            <a:r>
              <a:rPr lang="ru-RU" smtClean="0">
                <a:latin typeface="Garamond" pitchFamily="18" charset="0"/>
              </a:rPr>
              <a:t>(ведет к повышению эффективности организации, дает дополнительную информацию о проблеме и вариантах её решения).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Дисфункциональный</a:t>
            </a:r>
            <a:r>
              <a:rPr lang="ru-RU" smtClean="0">
                <a:latin typeface="Garamond" pitchFamily="18" charset="0"/>
              </a:rPr>
              <a:t> (приводит к снижению личной удовлетворенности и снижению эффективности организации).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928813" y="2451100"/>
            <a:ext cx="5972175" cy="4406900"/>
          </a:xfrm>
        </p:spPr>
      </p:pic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643063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err="1" smtClean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Внутриличностный</a:t>
            </a:r>
            <a:r>
              <a:rPr lang="ru-RU" sz="3600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;</a:t>
            </a:r>
          </a:p>
          <a:p>
            <a:pPr eaLnBrk="1" hangingPunct="1"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Межличностный;</a:t>
            </a:r>
          </a:p>
          <a:p>
            <a:pPr eaLnBrk="1" hangingPunct="1">
              <a:defRPr/>
            </a:pPr>
            <a:r>
              <a:rPr lang="ru-RU" sz="3600" dirty="0" smtClean="0">
                <a:solidFill>
                  <a:srgbClr val="9900CC"/>
                </a:solidFill>
                <a:latin typeface="Garamond" pitchFamily="18" charset="0"/>
              </a:rPr>
              <a:t>Между личностью и группой;</a:t>
            </a:r>
          </a:p>
          <a:p>
            <a:pPr eaLnBrk="1" hangingPunct="1">
              <a:defRPr/>
            </a:pPr>
            <a:r>
              <a:rPr lang="ru-RU" sz="3600" dirty="0" smtClean="0">
                <a:solidFill>
                  <a:srgbClr val="9900CC"/>
                </a:solidFill>
                <a:latin typeface="Garamond" pitchFamily="18" charset="0"/>
              </a:rPr>
              <a:t>Межгрупповой конфликт.</a:t>
            </a:r>
          </a:p>
          <a:p>
            <a:pPr eaLnBrk="1" hangingPunct="1">
              <a:buFontTx/>
              <a:buNone/>
              <a:defRPr/>
            </a:pPr>
            <a:endParaRPr lang="ru-RU" sz="3600" dirty="0" smtClean="0">
              <a:latin typeface="Garamond" pitchFamily="18" charset="0"/>
            </a:endParaRPr>
          </a:p>
          <a:p>
            <a:pPr eaLnBrk="1" hangingPunct="1">
              <a:defRPr/>
            </a:pPr>
            <a:endParaRPr lang="ru-RU" sz="3600" dirty="0" smtClean="0">
              <a:latin typeface="Garamond" pitchFamily="18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Основные типы конфликта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Основные причины конфликта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1.</a:t>
            </a:r>
            <a:r>
              <a:rPr lang="ru-RU" smtClean="0">
                <a:latin typeface="Garamond" pitchFamily="18" charset="0"/>
              </a:rPr>
              <a:t>   Распределения ресурсов;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2.</a:t>
            </a:r>
            <a:r>
              <a:rPr lang="ru-RU" smtClean="0">
                <a:latin typeface="Garamond" pitchFamily="18" charset="0"/>
              </a:rPr>
              <a:t>   Взаимосвязь взаимозависимых задач;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3.</a:t>
            </a:r>
            <a:r>
              <a:rPr lang="ru-RU" smtClean="0">
                <a:latin typeface="Garamond" pitchFamily="18" charset="0"/>
              </a:rPr>
              <a:t>   Различия в целях;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4.</a:t>
            </a:r>
            <a:r>
              <a:rPr lang="ru-RU" smtClean="0">
                <a:latin typeface="Garamond" pitchFamily="18" charset="0"/>
              </a:rPr>
              <a:t>   Различия представлений и ценностей;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5.</a:t>
            </a:r>
            <a:r>
              <a:rPr lang="ru-RU" smtClean="0">
                <a:latin typeface="Garamond" pitchFamily="18" charset="0"/>
              </a:rPr>
              <a:t>   Различия в манере поведения и в жизненном опыте;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6.</a:t>
            </a:r>
            <a:r>
              <a:rPr lang="ru-RU" smtClean="0">
                <a:latin typeface="Garamond" pitchFamily="18" charset="0"/>
              </a:rPr>
              <a:t>   Неудовлетворенные коммуникациями.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Модель конфликта как процесса</a:t>
            </a:r>
          </a:p>
        </p:txBody>
      </p:sp>
      <p:sp>
        <p:nvSpPr>
          <p:cNvPr id="18434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AutoShape 20"/>
          <p:cNvSpPr>
            <a:spLocks noChangeArrowheads="1"/>
          </p:cNvSpPr>
          <p:nvPr/>
        </p:nvSpPr>
        <p:spPr bwMode="auto">
          <a:xfrm>
            <a:off x="5867400" y="1844675"/>
            <a:ext cx="1871663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Возможность</a:t>
            </a:r>
          </a:p>
          <a:p>
            <a:pPr algn="ctr"/>
            <a:r>
              <a:rPr lang="ru-RU" sz="1400" b="1"/>
              <a:t> разрешения</a:t>
            </a:r>
          </a:p>
          <a:p>
            <a:pPr algn="ctr"/>
            <a:r>
              <a:rPr lang="ru-RU" sz="1400" b="1"/>
              <a:t> конфликта</a:t>
            </a:r>
          </a:p>
        </p:txBody>
      </p:sp>
      <p:sp>
        <p:nvSpPr>
          <p:cNvPr id="18436" name="AutoShape 22"/>
          <p:cNvSpPr>
            <a:spLocks noChangeArrowheads="1"/>
          </p:cNvSpPr>
          <p:nvPr/>
        </p:nvSpPr>
        <p:spPr bwMode="auto">
          <a:xfrm>
            <a:off x="3348038" y="1844675"/>
            <a:ext cx="1871662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Источник </a:t>
            </a:r>
          </a:p>
          <a:p>
            <a:pPr algn="ctr"/>
            <a:r>
              <a:rPr lang="ru-RU" sz="1400" b="1"/>
              <a:t>конфликта</a:t>
            </a:r>
          </a:p>
        </p:txBody>
      </p:sp>
      <p:sp>
        <p:nvSpPr>
          <p:cNvPr id="18437" name="AutoShape 23"/>
          <p:cNvSpPr>
            <a:spLocks noChangeArrowheads="1"/>
          </p:cNvSpPr>
          <p:nvPr/>
        </p:nvSpPr>
        <p:spPr bwMode="auto">
          <a:xfrm>
            <a:off x="5940425" y="4508500"/>
            <a:ext cx="1871663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Конфликт </a:t>
            </a:r>
          </a:p>
          <a:p>
            <a:pPr algn="ctr"/>
            <a:r>
              <a:rPr lang="ru-RU" sz="1400" b="1"/>
              <a:t>происходит</a:t>
            </a:r>
          </a:p>
        </p:txBody>
      </p:sp>
      <p:sp>
        <p:nvSpPr>
          <p:cNvPr id="18438" name="AutoShape 24"/>
          <p:cNvSpPr>
            <a:spLocks noChangeArrowheads="1"/>
          </p:cNvSpPr>
          <p:nvPr/>
        </p:nvSpPr>
        <p:spPr bwMode="auto">
          <a:xfrm>
            <a:off x="827088" y="4857750"/>
            <a:ext cx="2030412" cy="121443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Функциональные и</a:t>
            </a:r>
          </a:p>
          <a:p>
            <a:pPr algn="ctr"/>
            <a:r>
              <a:rPr lang="ru-RU" sz="1400" b="1"/>
              <a:t> дисфункциональные </a:t>
            </a:r>
          </a:p>
          <a:p>
            <a:pPr algn="ctr"/>
            <a:r>
              <a:rPr lang="ru-RU" sz="1400" b="1"/>
              <a:t>последствия</a:t>
            </a:r>
          </a:p>
          <a:p>
            <a:pPr algn="ctr"/>
            <a:r>
              <a:rPr lang="ru-RU" sz="1400" b="1"/>
              <a:t> конфликта</a:t>
            </a:r>
          </a:p>
        </p:txBody>
      </p:sp>
      <p:sp>
        <p:nvSpPr>
          <p:cNvPr id="18439" name="AutoShape 25"/>
          <p:cNvSpPr>
            <a:spLocks noChangeArrowheads="1"/>
          </p:cNvSpPr>
          <p:nvPr/>
        </p:nvSpPr>
        <p:spPr bwMode="auto">
          <a:xfrm>
            <a:off x="5940425" y="3141663"/>
            <a:ext cx="1871663" cy="649287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Реакция на</a:t>
            </a:r>
          </a:p>
          <a:p>
            <a:pPr algn="ctr"/>
            <a:r>
              <a:rPr lang="ru-RU" sz="1400" b="1"/>
              <a:t> ситуацию</a:t>
            </a:r>
          </a:p>
        </p:txBody>
      </p:sp>
      <p:sp>
        <p:nvSpPr>
          <p:cNvPr id="18440" name="AutoShape 26"/>
          <p:cNvSpPr>
            <a:spLocks noChangeArrowheads="1"/>
          </p:cNvSpPr>
          <p:nvPr/>
        </p:nvSpPr>
        <p:spPr bwMode="auto">
          <a:xfrm>
            <a:off x="2500313" y="3143250"/>
            <a:ext cx="1871662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Конфликт</a:t>
            </a:r>
          </a:p>
          <a:p>
            <a:pPr algn="ctr"/>
            <a:r>
              <a:rPr lang="ru-RU" sz="1400" b="1"/>
              <a:t> не происходит</a:t>
            </a:r>
          </a:p>
        </p:txBody>
      </p:sp>
      <p:sp>
        <p:nvSpPr>
          <p:cNvPr id="18441" name="AutoShape 28"/>
          <p:cNvSpPr>
            <a:spLocks noChangeArrowheads="1"/>
          </p:cNvSpPr>
          <p:nvPr/>
        </p:nvSpPr>
        <p:spPr bwMode="auto">
          <a:xfrm>
            <a:off x="3348038" y="5229225"/>
            <a:ext cx="1871662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Управление</a:t>
            </a:r>
          </a:p>
          <a:p>
            <a:pPr algn="ctr"/>
            <a:r>
              <a:rPr lang="ru-RU" sz="1400" b="1"/>
              <a:t> конфликтом</a:t>
            </a:r>
          </a:p>
        </p:txBody>
      </p:sp>
      <p:sp>
        <p:nvSpPr>
          <p:cNvPr id="18442" name="AutoShape 29"/>
          <p:cNvSpPr>
            <a:spLocks noChangeArrowheads="1"/>
          </p:cNvSpPr>
          <p:nvPr/>
        </p:nvSpPr>
        <p:spPr bwMode="auto">
          <a:xfrm>
            <a:off x="827088" y="1844675"/>
            <a:ext cx="1871662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Управленческая </a:t>
            </a:r>
          </a:p>
          <a:p>
            <a:pPr algn="ctr"/>
            <a:r>
              <a:rPr lang="ru-RU" sz="1400" b="1"/>
              <a:t>ситуация</a:t>
            </a:r>
          </a:p>
        </p:txBody>
      </p:sp>
      <p:sp>
        <p:nvSpPr>
          <p:cNvPr id="18443" name="Line 30"/>
          <p:cNvSpPr>
            <a:spLocks noChangeShapeType="1"/>
          </p:cNvSpPr>
          <p:nvPr/>
        </p:nvSpPr>
        <p:spPr bwMode="auto">
          <a:xfrm>
            <a:off x="2700338" y="2205038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4" name="Line 31"/>
          <p:cNvSpPr>
            <a:spLocks noChangeShapeType="1"/>
          </p:cNvSpPr>
          <p:nvPr/>
        </p:nvSpPr>
        <p:spPr bwMode="auto">
          <a:xfrm>
            <a:off x="5219700" y="21336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5" name="Line 32"/>
          <p:cNvSpPr>
            <a:spLocks noChangeShapeType="1"/>
          </p:cNvSpPr>
          <p:nvPr/>
        </p:nvSpPr>
        <p:spPr bwMode="auto">
          <a:xfrm>
            <a:off x="6804025" y="24923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Line 33"/>
          <p:cNvSpPr>
            <a:spLocks noChangeShapeType="1"/>
          </p:cNvSpPr>
          <p:nvPr/>
        </p:nvSpPr>
        <p:spPr bwMode="auto">
          <a:xfrm>
            <a:off x="6877050" y="37893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7" name="Line 34"/>
          <p:cNvSpPr>
            <a:spLocks noChangeShapeType="1"/>
          </p:cNvSpPr>
          <p:nvPr/>
        </p:nvSpPr>
        <p:spPr bwMode="auto">
          <a:xfrm flipH="1">
            <a:off x="4572000" y="3429000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cxnSp>
        <p:nvCxnSpPr>
          <p:cNvPr id="18448" name="AutoShape 35"/>
          <p:cNvCxnSpPr>
            <a:cxnSpLocks noChangeShapeType="1"/>
            <a:stCxn id="18440" idx="1"/>
            <a:endCxn id="18442" idx="2"/>
          </p:cNvCxnSpPr>
          <p:nvPr/>
        </p:nvCxnSpPr>
        <p:spPr bwMode="auto">
          <a:xfrm rot="10800000">
            <a:off x="1763713" y="2493963"/>
            <a:ext cx="736600" cy="97313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8449" name="AutoShape 36"/>
          <p:cNvCxnSpPr>
            <a:cxnSpLocks noChangeShapeType="1"/>
          </p:cNvCxnSpPr>
          <p:nvPr/>
        </p:nvCxnSpPr>
        <p:spPr bwMode="auto">
          <a:xfrm rot="5400000">
            <a:off x="5845175" y="4513263"/>
            <a:ext cx="396875" cy="16573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8450" name="Line 38"/>
          <p:cNvSpPr>
            <a:spLocks noChangeShapeType="1"/>
          </p:cNvSpPr>
          <p:nvPr/>
        </p:nvSpPr>
        <p:spPr bwMode="auto">
          <a:xfrm flipH="1">
            <a:off x="2843213" y="5516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Структурные методы разрешения конфликта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543425" cy="4525963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</a:t>
            </a:r>
            <a:r>
              <a:rPr lang="ru-RU" dirty="0" smtClean="0"/>
              <a:t>  </a:t>
            </a:r>
            <a:r>
              <a:rPr lang="ru-RU" dirty="0" smtClean="0">
                <a:latin typeface="Garamond" pitchFamily="18" charset="0"/>
              </a:rPr>
              <a:t>Разъяснения требований к работе;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2.</a:t>
            </a:r>
            <a:r>
              <a:rPr lang="ru-RU" dirty="0" smtClean="0">
                <a:latin typeface="Garamond" pitchFamily="18" charset="0"/>
              </a:rPr>
              <a:t>  Координационные и интеграционные механизмы;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3.</a:t>
            </a:r>
            <a:r>
              <a:rPr lang="ru-RU" dirty="0" smtClean="0">
                <a:latin typeface="Garamond" pitchFamily="18" charset="0"/>
              </a:rPr>
              <a:t> Общеорганизационные комплексные цели;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4.</a:t>
            </a:r>
            <a:r>
              <a:rPr lang="ru-RU" dirty="0" smtClean="0">
                <a:latin typeface="Garamond" pitchFamily="18" charset="0"/>
              </a:rPr>
              <a:t>  Структура и система вознаграждений.</a:t>
            </a:r>
          </a:p>
        </p:txBody>
      </p:sp>
      <p:sp>
        <p:nvSpPr>
          <p:cNvPr id="19459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1714500"/>
            <a:ext cx="3636962" cy="435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Стили разрешения конфликтов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Garamond" pitchFamily="18" charset="0"/>
              </a:rPr>
              <a:t>Уклонение</a:t>
            </a:r>
          </a:p>
          <a:p>
            <a:pPr eaLnBrk="1" hangingPunct="1"/>
            <a:r>
              <a:rPr lang="ru-RU" sz="2800" smtClean="0">
                <a:latin typeface="Garamond" pitchFamily="18" charset="0"/>
              </a:rPr>
              <a:t>Метод сглаживания</a:t>
            </a:r>
          </a:p>
          <a:p>
            <a:pPr eaLnBrk="1" hangingPunct="1"/>
            <a:r>
              <a:rPr lang="ru-RU" sz="2800" smtClean="0">
                <a:latin typeface="Garamond" pitchFamily="18" charset="0"/>
              </a:rPr>
              <a:t>Принуждение</a:t>
            </a:r>
          </a:p>
          <a:p>
            <a:pPr eaLnBrk="1" hangingPunct="1"/>
            <a:r>
              <a:rPr lang="ru-RU" sz="2800" smtClean="0">
                <a:latin typeface="Garamond" pitchFamily="18" charset="0"/>
              </a:rPr>
              <a:t>Компромисс</a:t>
            </a:r>
          </a:p>
          <a:p>
            <a:pPr eaLnBrk="1" hangingPunct="1"/>
            <a:r>
              <a:rPr lang="ru-RU" sz="2800" smtClean="0">
                <a:solidFill>
                  <a:srgbClr val="9900CC"/>
                </a:solidFill>
                <a:latin typeface="Garamond" pitchFamily="18" charset="0"/>
              </a:rPr>
              <a:t>Решение проблем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endParaRPr lang="ru-RU" sz="2800" smtClean="0"/>
          </a:p>
        </p:txBody>
      </p:sp>
      <p:pic>
        <p:nvPicPr>
          <p:cNvPr id="20484" name="Picture 8" descr="j04074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1628775"/>
            <a:ext cx="4978400" cy="39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  <p:bldP spid="922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Благодарим за внимание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144</Words>
  <Application>Microsoft Office PowerPoint</Application>
  <PresentationFormat>Экран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Оформление по умолчанию</vt:lpstr>
      <vt:lpstr>Управление конфликтом</vt:lpstr>
      <vt:lpstr>Определение</vt:lpstr>
      <vt:lpstr>Виды конфликта</vt:lpstr>
      <vt:lpstr>Основные типы конфликта</vt:lpstr>
      <vt:lpstr>Основные причины конфликта</vt:lpstr>
      <vt:lpstr>Модель конфликта как процесса</vt:lpstr>
      <vt:lpstr>Структурные методы разрешения конфликта</vt:lpstr>
      <vt:lpstr>Стили разрешения конфликтов</vt:lpstr>
      <vt:lpstr>Благодарим за внимание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User</cp:lastModifiedBy>
  <cp:revision>10</cp:revision>
  <dcterms:created xsi:type="dcterms:W3CDTF">2009-03-21T17:50:34Z</dcterms:created>
  <dcterms:modified xsi:type="dcterms:W3CDTF">2014-12-10T17:01:08Z</dcterms:modified>
</cp:coreProperties>
</file>