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804" r:id="rId1"/>
  </p:sldMasterIdLst>
  <p:notesMasterIdLst>
    <p:notesMasterId r:id="rId48"/>
  </p:notesMasterIdLst>
  <p:sldIdLst>
    <p:sldId id="281" r:id="rId2"/>
    <p:sldId id="494" r:id="rId3"/>
    <p:sldId id="495" r:id="rId4"/>
    <p:sldId id="496" r:id="rId5"/>
    <p:sldId id="497" r:id="rId6"/>
    <p:sldId id="498" r:id="rId7"/>
    <p:sldId id="499" r:id="rId8"/>
    <p:sldId id="500" r:id="rId9"/>
    <p:sldId id="501" r:id="rId10"/>
    <p:sldId id="510" r:id="rId11"/>
    <p:sldId id="502" r:id="rId12"/>
    <p:sldId id="503" r:id="rId13"/>
    <p:sldId id="504" r:id="rId14"/>
    <p:sldId id="506" r:id="rId15"/>
    <p:sldId id="507" r:id="rId16"/>
    <p:sldId id="508" r:id="rId17"/>
    <p:sldId id="511" r:id="rId18"/>
    <p:sldId id="549" r:id="rId19"/>
    <p:sldId id="509" r:id="rId20"/>
    <p:sldId id="513" r:id="rId21"/>
    <p:sldId id="514" r:id="rId22"/>
    <p:sldId id="515" r:id="rId23"/>
    <p:sldId id="523" r:id="rId24"/>
    <p:sldId id="524" r:id="rId25"/>
    <p:sldId id="528" r:id="rId26"/>
    <p:sldId id="517" r:id="rId27"/>
    <p:sldId id="559" r:id="rId28"/>
    <p:sldId id="550" r:id="rId29"/>
    <p:sldId id="552" r:id="rId30"/>
    <p:sldId id="553" r:id="rId31"/>
    <p:sldId id="554" r:id="rId32"/>
    <p:sldId id="560" r:id="rId33"/>
    <p:sldId id="555" r:id="rId34"/>
    <p:sldId id="556" r:id="rId35"/>
    <p:sldId id="563" r:id="rId36"/>
    <p:sldId id="564" r:id="rId37"/>
    <p:sldId id="565" r:id="rId38"/>
    <p:sldId id="566" r:id="rId39"/>
    <p:sldId id="567" r:id="rId40"/>
    <p:sldId id="568" r:id="rId41"/>
    <p:sldId id="569" r:id="rId42"/>
    <p:sldId id="570" r:id="rId43"/>
    <p:sldId id="571" r:id="rId44"/>
    <p:sldId id="561" r:id="rId45"/>
    <p:sldId id="562" r:id="rId46"/>
    <p:sldId id="293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28" autoAdjust="0"/>
  </p:normalViewPr>
  <p:slideViewPr>
    <p:cSldViewPr>
      <p:cViewPr>
        <p:scale>
          <a:sx n="90" d="100"/>
          <a:sy n="90" d="100"/>
        </p:scale>
        <p:origin x="-109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2" Type="http://schemas.openxmlformats.org/officeDocument/2006/relationships/image" Target="../media/image62.wmf"/><Relationship Id="rId1" Type="http://schemas.openxmlformats.org/officeDocument/2006/relationships/image" Target="../media/image60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4" Type="http://schemas.openxmlformats.org/officeDocument/2006/relationships/image" Target="../media/image7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EA7AA-ECCA-4685-AE13-181B31A53D18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85C5D-157E-425B-BEDC-7DB53082AC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17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0F52B01-306F-409E-8A70-60309F0D2B2A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276CD3B-0A76-498C-91D8-D043517E2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2.jpe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13" Type="http://schemas.openxmlformats.org/officeDocument/2006/relationships/image" Target="../media/image36.gif"/><Relationship Id="rId3" Type="http://schemas.openxmlformats.org/officeDocument/2006/relationships/image" Target="../media/image27.gif"/><Relationship Id="rId7" Type="http://schemas.openxmlformats.org/officeDocument/2006/relationships/image" Target="../media/image30.gif"/><Relationship Id="rId12" Type="http://schemas.openxmlformats.org/officeDocument/2006/relationships/image" Target="../media/image3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4.gif"/><Relationship Id="rId5" Type="http://schemas.openxmlformats.org/officeDocument/2006/relationships/image" Target="../media/image29.gif"/><Relationship Id="rId10" Type="http://schemas.openxmlformats.org/officeDocument/2006/relationships/image" Target="../media/image33.gif"/><Relationship Id="rId4" Type="http://schemas.openxmlformats.org/officeDocument/2006/relationships/image" Target="../media/image28.gif"/><Relationship Id="rId9" Type="http://schemas.openxmlformats.org/officeDocument/2006/relationships/image" Target="../media/image32.gif"/><Relationship Id="rId14" Type="http://schemas.openxmlformats.org/officeDocument/2006/relationships/image" Target="../media/image37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6.gif"/><Relationship Id="rId3" Type="http://schemas.openxmlformats.org/officeDocument/2006/relationships/image" Target="../media/image38.gif"/><Relationship Id="rId7" Type="http://schemas.openxmlformats.org/officeDocument/2006/relationships/image" Target="../media/image25.png"/><Relationship Id="rId12" Type="http://schemas.openxmlformats.org/officeDocument/2006/relationships/image" Target="../media/image4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11" Type="http://schemas.openxmlformats.org/officeDocument/2006/relationships/image" Target="../media/image44.gif"/><Relationship Id="rId5" Type="http://schemas.openxmlformats.org/officeDocument/2006/relationships/image" Target="../media/image40.gif"/><Relationship Id="rId10" Type="http://schemas.openxmlformats.org/officeDocument/2006/relationships/image" Target="../media/image43.gif"/><Relationship Id="rId4" Type="http://schemas.openxmlformats.org/officeDocument/2006/relationships/image" Target="../media/image39.gif"/><Relationship Id="rId9" Type="http://schemas.openxmlformats.org/officeDocument/2006/relationships/image" Target="../media/image42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5.bin"/><Relationship Id="rId3" Type="http://schemas.openxmlformats.org/officeDocument/2006/relationships/image" Target="../media/image2.jpe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4.wmf"/><Relationship Id="rId4" Type="http://schemas.openxmlformats.org/officeDocument/2006/relationships/image" Target="../media/image56.gif"/><Relationship Id="rId9" Type="http://schemas.openxmlformats.org/officeDocument/2006/relationships/oleObject" Target="../embeddings/oleObject3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.jpeg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61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65.wmf"/><Relationship Id="rId18" Type="http://schemas.openxmlformats.org/officeDocument/2006/relationships/oleObject" Target="../embeddings/oleObject16.bin"/><Relationship Id="rId3" Type="http://schemas.openxmlformats.org/officeDocument/2006/relationships/image" Target="../media/image2.jpeg"/><Relationship Id="rId7" Type="http://schemas.openxmlformats.org/officeDocument/2006/relationships/image" Target="../media/image62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64.wmf"/><Relationship Id="rId5" Type="http://schemas.openxmlformats.org/officeDocument/2006/relationships/image" Target="../media/image60.wmf"/><Relationship Id="rId15" Type="http://schemas.openxmlformats.org/officeDocument/2006/relationships/image" Target="../media/image66.w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68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14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2.jpeg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72.wmf"/><Relationship Id="rId5" Type="http://schemas.openxmlformats.org/officeDocument/2006/relationships/image" Target="../media/image69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71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21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5654710"/>
            <a:ext cx="7772400" cy="119970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078453"/>
            <a:ext cx="7776864" cy="462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2270" y="1995050"/>
            <a:ext cx="707907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Автомобильные дороги и городские улицы</a:t>
            </a:r>
          </a:p>
          <a:p>
            <a:pPr algn="ctr"/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407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052736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65531" y="1124744"/>
            <a:ext cx="728293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Пропускная способность - максимальное число автомобилей, которое может пропустить участок в единицу времени в одном или двух направлениях в рассматриваемых дорожных и погодно-климатических условиях.</a:t>
            </a:r>
          </a:p>
          <a:p>
            <a:pPr algn="just"/>
            <a:r>
              <a:rPr lang="ru-RU" dirty="0" smtClean="0"/>
              <a:t>	Следует различать: </a:t>
            </a:r>
            <a:r>
              <a:rPr lang="ru-RU" i="1" dirty="0" smtClean="0"/>
              <a:t>теоретическую, практическую к расчетную пропускные способности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	</a:t>
            </a:r>
            <a:r>
              <a:rPr lang="ru-RU" b="1" dirty="0" smtClean="0"/>
              <a:t>Теоретическую пропускную </a:t>
            </a:r>
            <a:r>
              <a:rPr lang="ru-RU" dirty="0" smtClean="0"/>
              <a:t>способность </a:t>
            </a:r>
            <a:r>
              <a:rPr lang="ru-RU" dirty="0" err="1" smtClean="0"/>
              <a:t>Рт</a:t>
            </a:r>
            <a:r>
              <a:rPr lang="ru-RU" dirty="0" smtClean="0"/>
              <a:t> определяют расчетом для горизонтального участка дороги, считая постоянными интервалы между автомобилями и однородным составом транспортного потока (состоящим только из легковых автомобилей). Теоретическая пропускная способность полосы автомобильной магистрали составляет около 2900 легковых </a:t>
            </a:r>
            <a:r>
              <a:rPr lang="ru-RU" dirty="0" err="1" smtClean="0"/>
              <a:t>авт</a:t>
            </a:r>
            <a:r>
              <a:rPr lang="ru-RU" dirty="0" smtClean="0"/>
              <a:t>/ч.</a:t>
            </a:r>
          </a:p>
          <a:p>
            <a:pPr algn="just"/>
            <a:r>
              <a:rPr lang="ru-RU" dirty="0" smtClean="0"/>
              <a:t>	Под </a:t>
            </a:r>
            <a:r>
              <a:rPr lang="ru-RU" b="1" dirty="0" smtClean="0"/>
              <a:t>практической</a:t>
            </a:r>
            <a:r>
              <a:rPr lang="ru-RU" dirty="0" smtClean="0"/>
              <a:t> понимают пропускную способность, которая обеспечивается на дорогах в реальных условиях движения. Различают два вида практической пропускной способности: максимальную </a:t>
            </a:r>
            <a:r>
              <a:rPr lang="ru-RU" dirty="0" err="1" smtClean="0"/>
              <a:t>Рmax</a:t>
            </a:r>
            <a:r>
              <a:rPr lang="ru-RU" dirty="0" smtClean="0"/>
              <a:t> наблюдаемую на эталонном участке; практическую Р в конкретных дорожных условиях.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0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ПРОПУСКНАЯ СПОСОБНОСТЬ АВТОМОБИЛЬНЫХ ДОРОГ</a:t>
            </a:r>
          </a:p>
          <a:p>
            <a:r>
              <a:rPr lang="ru-RU" sz="2000" dirty="0" smtClean="0"/>
              <a:t>ОДМ 218.2.020-2012 Методические рекомендации по оценке пропускной способности автомобильных дорог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1268760"/>
            <a:ext cx="72829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</a:t>
            </a:r>
            <a:r>
              <a:rPr lang="ru-RU" sz="1600" i="1" dirty="0" smtClean="0"/>
              <a:t>Эталонный участок </a:t>
            </a:r>
            <a:r>
              <a:rPr lang="ru-RU" sz="1600" dirty="0" smtClean="0"/>
              <a:t>с максимальной практической пропускной способностью </a:t>
            </a:r>
            <a:r>
              <a:rPr lang="ru-RU" sz="1600" dirty="0" err="1" smtClean="0"/>
              <a:t>Рmax</a:t>
            </a:r>
            <a:r>
              <a:rPr lang="ru-RU" sz="1600" dirty="0" smtClean="0"/>
              <a:t> характеризуется следующими дорожными условиями - имеются горизонтальные прямолинейные участки, расстояние между пересечениями более 5 км; полос движения не менее двух; ширина полосы 3,75; укрепленные обочины шириной 3 м; расстояние видимости превышает 800 м; сухое покрытие ровное, шероховатое; транспортный поток состоит только из легковых автомобилей - на обочинах отсутствуют боковые препятствия, снижающие скорость; благоприятные погодно-климатические условия.</a:t>
            </a:r>
          </a:p>
          <a:p>
            <a:pPr algn="just"/>
            <a:r>
              <a:rPr lang="ru-RU" sz="1600" dirty="0" smtClean="0"/>
              <a:t>	Практическая пропускная способность Р соответствует пропускной способности участков, имеющих худшие условия по сравнению с эталонным участком.</a:t>
            </a:r>
          </a:p>
          <a:p>
            <a:pPr algn="just"/>
            <a:r>
              <a:rPr lang="ru-RU" sz="1600" dirty="0" smtClean="0"/>
              <a:t>	</a:t>
            </a:r>
            <a:r>
              <a:rPr lang="ru-RU" sz="1600" b="1" dirty="0" smtClean="0"/>
              <a:t>Расчетная пропускная способность </a:t>
            </a:r>
            <a:r>
              <a:rPr lang="ru-RU" sz="1600" dirty="0" smtClean="0"/>
              <a:t>рассматривается как проектный показатель в совокупности с расчетной интенсивностью движения, который служит основой для назначения размеров геометрических элементов дорог и их сочетаний и обеспечивает на расчетную 20-летнюю перспективу оптимальные параметры работы дороги в специфических погодно-климатических условиях рассматриваемого района проектирования.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65531" y="1124744"/>
            <a:ext cx="72829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	 Расчетная пропускная способность</a:t>
            </a:r>
          </a:p>
          <a:p>
            <a:r>
              <a:rPr lang="ru-RU" sz="1600" dirty="0" smtClean="0"/>
              <a:t>                           </a:t>
            </a:r>
          </a:p>
          <a:p>
            <a:r>
              <a:rPr lang="ru-RU" sz="1600" dirty="0" smtClean="0"/>
              <a:t>                                        ,                                                         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где </a:t>
            </a:r>
            <a:r>
              <a:rPr lang="ru-RU" sz="1600" dirty="0" err="1" smtClean="0"/>
              <a:t>kр</a:t>
            </a:r>
            <a:r>
              <a:rPr lang="ru-RU" sz="1600" dirty="0" smtClean="0"/>
              <a:t> - коэффициент перехода от теоретической пропускной способности к расчетной; </a:t>
            </a:r>
            <a:r>
              <a:rPr lang="ru-RU" sz="1600" dirty="0" err="1" smtClean="0"/>
              <a:t>Рт</a:t>
            </a:r>
            <a:r>
              <a:rPr lang="ru-RU" sz="1600" dirty="0" smtClean="0"/>
              <a:t> - теоретическая пропускная способность, легковых </a:t>
            </a:r>
            <a:r>
              <a:rPr lang="ru-RU" sz="1600" dirty="0" err="1" smtClean="0"/>
              <a:t>авт</a:t>
            </a:r>
            <a:r>
              <a:rPr lang="ru-RU" sz="1600" dirty="0" smtClean="0"/>
              <a:t>/ч.</a:t>
            </a:r>
          </a:p>
          <a:p>
            <a:r>
              <a:rPr lang="ru-RU" sz="1600" dirty="0" smtClean="0"/>
              <a:t>Значения коэффициентов </a:t>
            </a:r>
            <a:r>
              <a:rPr lang="ru-RU" sz="1600" dirty="0" err="1" smtClean="0"/>
              <a:t>kр</a:t>
            </a:r>
            <a:r>
              <a:rPr lang="ru-RU" sz="1600" dirty="0" smtClean="0"/>
              <a:t> приведены в таблице.</a:t>
            </a:r>
            <a:endParaRPr lang="ru-RU" sz="1600" dirty="0"/>
          </a:p>
        </p:txBody>
      </p:sp>
      <p:pic>
        <p:nvPicPr>
          <p:cNvPr id="28674" name="Picture 2" descr="x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7462" y="1628800"/>
            <a:ext cx="172451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691680" y="3284988"/>
          <a:ext cx="6984776" cy="3006076"/>
        </p:xfrm>
        <a:graphic>
          <a:graphicData uri="http://schemas.openxmlformats.org/drawingml/2006/table">
            <a:tbl>
              <a:tblPr/>
              <a:tblGrid>
                <a:gridCol w="3301006"/>
                <a:gridCol w="831188"/>
                <a:gridCol w="617454"/>
                <a:gridCol w="596500"/>
                <a:gridCol w="575545"/>
                <a:gridCol w="553194"/>
                <a:gridCol w="509889"/>
              </a:tblGrid>
              <a:tr h="2004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Вид дороги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Категория рельефа по СНиПу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 dirty="0" err="1">
                          <a:latin typeface="+mn-lt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ru-RU" sz="1000" baseline="-25000" dirty="0" err="1">
                          <a:latin typeface="+mn-lt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 в зависимости от категории дороги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8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Times New Roman"/>
                        </a:rPr>
                        <a:t>II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Times New Roman"/>
                        </a:rPr>
                        <a:t>III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Times New Roman"/>
                        </a:rPr>
                        <a:t>IV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Times New Roman"/>
                        </a:rPr>
                        <a:t>V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40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Подходы к крупным городам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0,65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0,77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0,86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0,94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Дороги промышленных зон и районов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0,96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0,79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0,96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Дороги сельскохозяйственных районов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Дороги курортных районов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0,71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0,82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0,65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0,77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0,55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0,68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31640" y="116632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67136" y="1124744"/>
            <a:ext cx="7776864" cy="720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87624" y="1196752"/>
            <a:ext cx="76328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При оценке практической пропускной способности в конкретных дорожных условиях рекомендуется использовать уравнение:</a:t>
            </a:r>
          </a:p>
          <a:p>
            <a:pPr algn="just"/>
            <a:r>
              <a:rPr lang="ru-RU" sz="1600" dirty="0" smtClean="0"/>
              <a:t>             </a:t>
            </a:r>
          </a:p>
          <a:p>
            <a:pPr algn="just"/>
            <a:r>
              <a:rPr lang="ru-RU" sz="1600" dirty="0" smtClean="0"/>
              <a:t>                                                 ,                                                             </a:t>
            </a:r>
          </a:p>
          <a:p>
            <a:pPr algn="just"/>
            <a:r>
              <a:rPr lang="ru-RU" sz="1600" dirty="0" smtClean="0"/>
              <a:t>где В - итоговый коэффициент снижения пропускной способности, равный произведению частных коэффициентов В = в1*в2*в3, … - *в15; </a:t>
            </a:r>
          </a:p>
          <a:p>
            <a:pPr algn="just"/>
            <a:r>
              <a:rPr lang="ru-RU" sz="1600" dirty="0" err="1" smtClean="0"/>
              <a:t>Рmах</a:t>
            </a:r>
            <a:r>
              <a:rPr lang="ru-RU" sz="1600" dirty="0" smtClean="0"/>
              <a:t> - максимальная практическая пропускная способность, легковых </a:t>
            </a:r>
            <a:r>
              <a:rPr lang="ru-RU" sz="1600" dirty="0" err="1" smtClean="0"/>
              <a:t>авт</a:t>
            </a:r>
            <a:r>
              <a:rPr lang="ru-RU" sz="1600" dirty="0" smtClean="0"/>
              <a:t>/ч.</a:t>
            </a:r>
            <a:endParaRPr lang="ru-RU" sz="1600" dirty="0"/>
          </a:p>
        </p:txBody>
      </p:sp>
      <p:pic>
        <p:nvPicPr>
          <p:cNvPr id="35841" name="Picture 1" descr="x0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772816"/>
            <a:ext cx="1285735" cy="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331640" y="2996952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При расчетах следует исходить из следующей максимальной практической пропускной способности (</a:t>
            </a:r>
            <a:r>
              <a:rPr lang="ru-RU" sz="1600" dirty="0" err="1" smtClean="0"/>
              <a:t>Рmax</a:t>
            </a:r>
            <a:r>
              <a:rPr lang="ru-RU" sz="1600" dirty="0" smtClean="0"/>
              <a:t> легковых </a:t>
            </a:r>
            <a:r>
              <a:rPr lang="ru-RU" sz="1600" dirty="0" err="1" smtClean="0"/>
              <a:t>авт</a:t>
            </a:r>
            <a:r>
              <a:rPr lang="ru-RU" sz="1600" dirty="0" smtClean="0"/>
              <a:t>/ч):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47664" y="3501008"/>
          <a:ext cx="7272808" cy="2976372"/>
        </p:xfrm>
        <a:graphic>
          <a:graphicData uri="http://schemas.openxmlformats.org/drawingml/2006/table">
            <a:tbl>
              <a:tblPr/>
              <a:tblGrid>
                <a:gridCol w="4824536"/>
                <a:gridCol w="2448272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Двухполосные</a:t>
                      </a: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дороги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3600 в оба направления 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Трехполосные</a:t>
                      </a: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дороги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4000 в оба направления 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Четырехполосные</a:t>
                      </a: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без разделительной </a:t>
                      </a:r>
                      <a:r>
                        <a:rPr lang="ru-RU" sz="14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полосы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2100 по одной полосе 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Четырехполосные</a:t>
                      </a: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с разделительной </a:t>
                      </a:r>
                      <a:r>
                        <a:rPr lang="ru-RU" sz="14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полосой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2200 по одной полосе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Шестиполосные</a:t>
                      </a: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без разделительной </a:t>
                      </a:r>
                      <a:r>
                        <a:rPr lang="ru-RU" sz="14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полосы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2200 по одной полосе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Шестиполосные</a:t>
                      </a: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с разделительной </a:t>
                      </a:r>
                      <a:r>
                        <a:rPr lang="ru-RU" sz="14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полосой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2300 по одной полосе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Автомобильные магистрали, имеющие 8 полос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2300 по одной полосе </a:t>
                      </a:r>
                      <a:endParaRPr lang="ru-RU" sz="1400" dirty="0" smtClean="0">
                        <a:latin typeface="+mn-lt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108585" marR="36195" marT="72390" marB="7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11152" y="116632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ПРОПУСКНАЯ СПОСОБНОСТЬ АВТОМОБИЛЬНЫХ ДОРОГ</a:t>
            </a:r>
          </a:p>
          <a:p>
            <a:r>
              <a:rPr lang="ru-RU" sz="2000" dirty="0" smtClean="0"/>
              <a:t>ОДМ 218.2.020-2012 Методические рекомендации по оценке пропускной способности автомобильных дорог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65531" y="1124744"/>
            <a:ext cx="7282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1412776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Значения </a:t>
            </a:r>
            <a:r>
              <a:rPr lang="ru-RU" b="1" dirty="0" smtClean="0"/>
              <a:t>коэффициента </a:t>
            </a:r>
            <a:r>
              <a:rPr lang="en-US" b="1" dirty="0" smtClean="0"/>
              <a:t>b</a:t>
            </a:r>
            <a:r>
              <a:rPr lang="ru-RU" b="1" dirty="0" smtClean="0"/>
              <a:t>1</a:t>
            </a:r>
            <a:r>
              <a:rPr lang="ru-RU" dirty="0" smtClean="0"/>
              <a:t> приведены в таблице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75656" y="2348880"/>
          <a:ext cx="7008440" cy="2218213"/>
        </p:xfrm>
        <a:graphic>
          <a:graphicData uri="http://schemas.openxmlformats.org/drawingml/2006/table">
            <a:tbl>
              <a:tblPr/>
              <a:tblGrid>
                <a:gridCol w="3149593"/>
                <a:gridCol w="1330202"/>
                <a:gridCol w="1418508"/>
                <a:gridCol w="1110137"/>
              </a:tblGrid>
              <a:tr h="24721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Автомобильная дорога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Ширина, м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1600" baseline="-250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полосы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проезжей части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21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Многополосная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7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0,96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1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Двухполосная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0,85/0,54*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- 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7,0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0,9/0,71*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7,5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1,0/0,87*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475656" y="4941168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*В знаменателе приведены коэффициенты при наличии снежного наката на полосе движения.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31640" y="1412776"/>
            <a:ext cx="78123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 </a:t>
            </a:r>
            <a:r>
              <a:rPr lang="ru-RU" b="1" dirty="0" smtClean="0"/>
              <a:t>Коэффициент </a:t>
            </a:r>
            <a:r>
              <a:rPr lang="en-US" b="1" dirty="0" smtClean="0"/>
              <a:t>b</a:t>
            </a:r>
            <a:r>
              <a:rPr lang="ru-RU" b="1" dirty="0" smtClean="0"/>
              <a:t>2</a:t>
            </a:r>
            <a:r>
              <a:rPr lang="ru-RU" dirty="0" smtClean="0"/>
              <a:t> имеет следующие значения:</a:t>
            </a:r>
          </a:p>
          <a:p>
            <a:endParaRPr lang="ru-RU" dirty="0" smtClean="0"/>
          </a:p>
          <a:p>
            <a:r>
              <a:rPr lang="ru-RU" dirty="0" smtClean="0"/>
              <a:t>Ширина обочины, м...... 3,75            3,0              2,50          2,0            1,5</a:t>
            </a:r>
          </a:p>
          <a:p>
            <a:r>
              <a:rPr lang="ru-RU" dirty="0" smtClean="0"/>
              <a:t>b</a:t>
            </a:r>
            <a:r>
              <a:rPr lang="ru-RU" baseline="-25000" dirty="0" smtClean="0"/>
              <a:t>2</a:t>
            </a:r>
            <a:r>
              <a:rPr lang="ru-RU" dirty="0" smtClean="0"/>
              <a:t>.................................... 1,0              0,97            0,92          0,8            0,7</a:t>
            </a:r>
          </a:p>
          <a:p>
            <a:pPr algn="just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31640" y="299695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Значения </a:t>
            </a:r>
            <a:r>
              <a:rPr lang="ru-RU" b="1" dirty="0" smtClean="0"/>
              <a:t>коэффициента </a:t>
            </a:r>
            <a:r>
              <a:rPr lang="en-US" b="1" dirty="0" smtClean="0"/>
              <a:t>b</a:t>
            </a:r>
            <a:r>
              <a:rPr lang="ru-RU" b="1" dirty="0" smtClean="0"/>
              <a:t> 3 </a:t>
            </a:r>
            <a:r>
              <a:rPr lang="ru-RU" dirty="0" smtClean="0"/>
              <a:t>приведены в таблице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03648" y="3429000"/>
          <a:ext cx="7488833" cy="2664299"/>
        </p:xfrm>
        <a:graphic>
          <a:graphicData uri="http://schemas.openxmlformats.org/drawingml/2006/table">
            <a:tbl>
              <a:tblPr/>
              <a:tblGrid>
                <a:gridCol w="2029474"/>
                <a:gridCol w="901655"/>
                <a:gridCol w="901655"/>
                <a:gridCol w="880687"/>
                <a:gridCol w="924122"/>
                <a:gridCol w="924122"/>
                <a:gridCol w="927118"/>
              </a:tblGrid>
              <a:tr h="26643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Расстояние от кромки проезжей части до препятствия, м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1400" baseline="-25000">
                          <a:latin typeface="+mn-lt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при ширине полосы движения, м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2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Боковые помехи с одной стороны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Боковые помехи с обеих сторон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2,5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2,0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1,5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 0,82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47665" y="2060848"/>
          <a:ext cx="7032105" cy="3024339"/>
        </p:xfrm>
        <a:graphic>
          <a:graphicData uri="http://schemas.openxmlformats.org/drawingml/2006/table">
            <a:tbl>
              <a:tblPr/>
              <a:tblGrid>
                <a:gridCol w="1431737"/>
                <a:gridCol w="1136388"/>
                <a:gridCol w="1136388"/>
                <a:gridCol w="1094196"/>
                <a:gridCol w="1181393"/>
                <a:gridCol w="1052003"/>
              </a:tblGrid>
              <a:tr h="30243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Количество автопоездов в потоке,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1400" baseline="-2500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 при числе легких и средних грузовых автомобилей,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4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0,78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0,81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0,72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763688" y="1484784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Значения </a:t>
            </a:r>
            <a:r>
              <a:rPr lang="ru-RU" b="1" dirty="0" smtClean="0"/>
              <a:t>коэффициента </a:t>
            </a:r>
            <a:r>
              <a:rPr lang="en-US" b="1" dirty="0" smtClean="0"/>
              <a:t>b</a:t>
            </a:r>
            <a:r>
              <a:rPr lang="ru-RU" b="1" dirty="0" smtClean="0"/>
              <a:t> 4 </a:t>
            </a:r>
            <a:r>
              <a:rPr lang="ru-RU" dirty="0" smtClean="0"/>
              <a:t>приведены в таблице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75656" y="515719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Примечание. Коэффициент b</a:t>
            </a:r>
            <a:r>
              <a:rPr lang="ru-RU" baseline="-25000" dirty="0" smtClean="0"/>
              <a:t>4</a:t>
            </a:r>
            <a:r>
              <a:rPr lang="ru-RU" dirty="0" smtClean="0"/>
              <a:t> на подъемах не учитывают, так как состав движения учтен при определении коэффициента b</a:t>
            </a:r>
            <a:r>
              <a:rPr lang="ru-RU" baseline="-25000" dirty="0" smtClean="0"/>
              <a:t>5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31642" y="1988840"/>
          <a:ext cx="7560838" cy="3744416"/>
        </p:xfrm>
        <a:graphic>
          <a:graphicData uri="http://schemas.openxmlformats.org/drawingml/2006/table">
            <a:tbl>
              <a:tblPr/>
              <a:tblGrid>
                <a:gridCol w="957074"/>
                <a:gridCol w="693466"/>
                <a:gridCol w="518227"/>
                <a:gridCol w="518227"/>
                <a:gridCol w="563160"/>
                <a:gridCol w="693466"/>
                <a:gridCol w="954076"/>
                <a:gridCol w="693466"/>
                <a:gridCol w="542190"/>
                <a:gridCol w="519724"/>
                <a:gridCol w="515232"/>
                <a:gridCol w="392530"/>
              </a:tblGrid>
              <a:tr h="8510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Продольный уклон, 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Длина подъема, 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1200" baseline="-2500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, при количестве автомобильных поездов в потоке, 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Продольный уклон, ‰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Длина подъема, м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1200" baseline="-2500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, при количестве автомобильных поездов в потоке, ‰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6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6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0,89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6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6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0,71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0,64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66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0,63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6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0,71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0,64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0,55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6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0,63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0,53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0,47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66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0,68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0,60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0,55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6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0,63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0,55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0,48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0,41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4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0,72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547664" y="141277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Значения </a:t>
            </a:r>
            <a:r>
              <a:rPr lang="ru-RU" b="1" dirty="0" smtClean="0"/>
              <a:t>коэффициента </a:t>
            </a:r>
            <a:r>
              <a:rPr lang="en-US" b="1" dirty="0" smtClean="0"/>
              <a:t>b</a:t>
            </a:r>
            <a:r>
              <a:rPr lang="ru-RU" b="1" dirty="0" smtClean="0"/>
              <a:t> 5 </a:t>
            </a:r>
            <a:r>
              <a:rPr lang="ru-RU" dirty="0" smtClean="0"/>
              <a:t>приведены в таблице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9552" y="2060848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Коэффициент  </a:t>
            </a:r>
            <a:r>
              <a:rPr lang="en-US" sz="1600" b="1" dirty="0" smtClean="0"/>
              <a:t>b</a:t>
            </a:r>
            <a:r>
              <a:rPr lang="ru-RU" sz="1600" b="1" dirty="0" smtClean="0"/>
              <a:t>6 </a:t>
            </a:r>
            <a:r>
              <a:rPr lang="ru-RU" sz="1600" dirty="0" smtClean="0"/>
              <a:t>имеет следующие значения:</a:t>
            </a:r>
          </a:p>
          <a:p>
            <a:endParaRPr lang="ru-RU" sz="1600" dirty="0" smtClean="0"/>
          </a:p>
          <a:p>
            <a:r>
              <a:rPr lang="ru-RU" sz="1600" dirty="0" smtClean="0"/>
              <a:t>Расстояние видимости, м................. &lt;50       50-100     100-150   150-250   50-350.. &gt;350</a:t>
            </a:r>
          </a:p>
          <a:p>
            <a:r>
              <a:rPr lang="ru-RU" sz="1600" dirty="0" smtClean="0"/>
              <a:t>b</a:t>
            </a:r>
            <a:r>
              <a:rPr lang="ru-RU" sz="1600" baseline="-25000" dirty="0" smtClean="0"/>
              <a:t>6</a:t>
            </a:r>
            <a:r>
              <a:rPr lang="ru-RU" sz="1600" dirty="0" smtClean="0"/>
              <a:t>........................................................ 0,68          0,73         0,84          0,80          0,98     1,0</a:t>
            </a:r>
          </a:p>
          <a:p>
            <a:endParaRPr lang="ru-RU" sz="1600" dirty="0" smtClean="0"/>
          </a:p>
          <a:p>
            <a:r>
              <a:rPr lang="ru-RU" sz="1600" b="1" dirty="0" smtClean="0"/>
              <a:t>Коэффициент  </a:t>
            </a:r>
            <a:r>
              <a:rPr lang="en-US" sz="1600" b="1" dirty="0" smtClean="0"/>
              <a:t>b</a:t>
            </a:r>
            <a:r>
              <a:rPr lang="ru-RU" sz="1600" b="1" dirty="0" smtClean="0"/>
              <a:t>7 </a:t>
            </a:r>
            <a:r>
              <a:rPr lang="ru-RU" sz="1600" dirty="0" smtClean="0"/>
              <a:t>имеет следующие значения:</a:t>
            </a:r>
          </a:p>
          <a:p>
            <a:endParaRPr lang="ru-RU" sz="1600" dirty="0" smtClean="0"/>
          </a:p>
          <a:p>
            <a:r>
              <a:rPr lang="ru-RU" sz="1600" dirty="0" smtClean="0"/>
              <a:t>Радиус кривой в плане, м................... &lt;100      100-250   250-450   450-690   &gt;600</a:t>
            </a:r>
          </a:p>
          <a:p>
            <a:r>
              <a:rPr lang="ru-RU" sz="1600" dirty="0" smtClean="0"/>
              <a:t>b</a:t>
            </a:r>
            <a:r>
              <a:rPr lang="ru-RU" sz="1600" baseline="-25000" dirty="0" smtClean="0"/>
              <a:t>7</a:t>
            </a:r>
            <a:r>
              <a:rPr lang="ru-RU" sz="1600" dirty="0" smtClean="0"/>
              <a:t>........................................................... 0,85          0,90         0,96          0,99         1,0</a:t>
            </a:r>
          </a:p>
          <a:p>
            <a:endParaRPr lang="ru-RU" sz="1600" dirty="0" smtClean="0"/>
          </a:p>
          <a:p>
            <a:r>
              <a:rPr lang="ru-RU" sz="1600" b="1" dirty="0" smtClean="0"/>
              <a:t>Коэффициент  </a:t>
            </a:r>
            <a:r>
              <a:rPr lang="en-US" sz="1600" b="1" dirty="0" smtClean="0"/>
              <a:t>b</a:t>
            </a:r>
            <a:r>
              <a:rPr lang="ru-RU" sz="1600" b="1" dirty="0" smtClean="0"/>
              <a:t>8 </a:t>
            </a:r>
            <a:r>
              <a:rPr lang="ru-RU" sz="1600" dirty="0" smtClean="0"/>
              <a:t>имеет следующие значения:</a:t>
            </a:r>
          </a:p>
          <a:p>
            <a:endParaRPr lang="ru-RU" sz="1600" dirty="0" smtClean="0"/>
          </a:p>
          <a:p>
            <a:r>
              <a:rPr lang="ru-RU" sz="1600" dirty="0" smtClean="0"/>
              <a:t>Ограничение скорости знаком, км/ч. 10             20            30             40             50        60</a:t>
            </a:r>
          </a:p>
          <a:p>
            <a:r>
              <a:rPr lang="ru-RU" sz="1600" dirty="0" smtClean="0"/>
              <a:t>b</a:t>
            </a:r>
            <a:r>
              <a:rPr lang="ru-RU" sz="1600" baseline="-25000" dirty="0" smtClean="0"/>
              <a:t>8</a:t>
            </a:r>
            <a:r>
              <a:rPr lang="ru-RU" sz="1600" dirty="0" smtClean="0"/>
              <a:t>........................................................ 0,44          0,76         0,88          0,96          0,98     1,0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259632" y="1844832"/>
          <a:ext cx="7488832" cy="4369288"/>
        </p:xfrm>
        <a:graphic>
          <a:graphicData uri="http://schemas.openxmlformats.org/drawingml/2006/table">
            <a:tbl>
              <a:tblPr/>
              <a:tblGrid>
                <a:gridCol w="1430367"/>
                <a:gridCol w="976543"/>
                <a:gridCol w="1202707"/>
                <a:gridCol w="1202707"/>
                <a:gridCol w="952579"/>
                <a:gridCol w="1111342"/>
                <a:gridCol w="612587"/>
              </a:tblGrid>
              <a:tr h="189969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Times New Roman"/>
                        </a:rPr>
                        <a:t>Число автомобилей, поворачивающих налево,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Тип пересечения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Т-образное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четырехстороннее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1100" baseline="-25000" dirty="0" smtClean="0"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10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+mn-lt"/>
                          <a:ea typeface="Times New Roman"/>
                          <a:cs typeface="Times New Roman"/>
                        </a:rPr>
                        <a:t>при ширине проезжей части основной дороги, м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7,0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7,5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10,5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7,0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7,5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10,5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969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Необорудованное пересечение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0,73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0,71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0,60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0,62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0,57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0,58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0,73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0,45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0,47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0,72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0,41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0,41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9939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Times New Roman"/>
                        </a:rPr>
                        <a:t>Частично оборудованное пересечение с островками</a:t>
                      </a:r>
                      <a:br>
                        <a:rPr lang="ru-RU" sz="11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>
                          <a:latin typeface="+mn-lt"/>
                          <a:ea typeface="Times New Roman"/>
                          <a:cs typeface="Times New Roman"/>
                        </a:rPr>
                        <a:t>без переходно-скоростных полос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Полностью канализированное пересечение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Times New Roman"/>
                        </a:rPr>
                        <a:t>0,99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Times New Roman"/>
                        </a:rPr>
                        <a:t>0,97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Times New Roman"/>
                        </a:rPr>
                        <a:t>0,98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547664" y="141277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Значения </a:t>
            </a:r>
            <a:r>
              <a:rPr lang="ru-RU" b="1" dirty="0" smtClean="0"/>
              <a:t>коэффициента </a:t>
            </a:r>
            <a:r>
              <a:rPr lang="en-US" b="1" dirty="0" smtClean="0"/>
              <a:t>b</a:t>
            </a:r>
            <a:r>
              <a:rPr lang="ru-RU" b="1" dirty="0" smtClean="0"/>
              <a:t> 9 </a:t>
            </a:r>
            <a:r>
              <a:rPr lang="ru-RU" dirty="0" smtClean="0"/>
              <a:t>приведены в таблице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43608" y="1700808"/>
            <a:ext cx="777686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Коэффициент  </a:t>
            </a:r>
            <a:r>
              <a:rPr lang="en-US" b="1" dirty="0" smtClean="0"/>
              <a:t>b</a:t>
            </a:r>
            <a:r>
              <a:rPr lang="ru-RU" b="1" dirty="0" smtClean="0"/>
              <a:t>10 </a:t>
            </a:r>
            <a:r>
              <a:rPr lang="ru-RU" dirty="0" smtClean="0"/>
              <a:t>имеет следующие значения:</a:t>
            </a:r>
          </a:p>
          <a:p>
            <a:endParaRPr lang="ru-RU" sz="1400" dirty="0" smtClean="0"/>
          </a:p>
          <a:p>
            <a:r>
              <a:rPr lang="ru-RU" sz="1400" dirty="0" smtClean="0"/>
              <a:t>Обочины имеют то же покрытие, что и проезжая часты.................................. 1,0</a:t>
            </a:r>
          </a:p>
          <a:p>
            <a:r>
              <a:rPr lang="ru-RU" sz="1400" dirty="0" smtClean="0"/>
              <a:t>Обочины укреплены: щебнем с краевой полосой из бетонных плит; щебнем без краевой полосы.......................................................................................................... 0,99</a:t>
            </a:r>
          </a:p>
          <a:p>
            <a:r>
              <a:rPr lang="ru-RU" sz="1400" dirty="0" smtClean="0"/>
              <a:t>засевом трав........................................................................................................... 0,95</a:t>
            </a:r>
          </a:p>
          <a:p>
            <a:r>
              <a:rPr lang="ru-RU" sz="1400" dirty="0" smtClean="0"/>
              <a:t>Неукрепленные обочины в сухом состоянии..................................................... 0,90</a:t>
            </a:r>
          </a:p>
          <a:p>
            <a:r>
              <a:rPr lang="ru-RU" sz="1400" dirty="0" smtClean="0"/>
              <a:t>Скользкие, покрытые грязью обочины............................................................... 0,45</a:t>
            </a:r>
          </a:p>
          <a:p>
            <a:r>
              <a:rPr lang="ru-RU" sz="1400" dirty="0" smtClean="0"/>
              <a:t> </a:t>
            </a:r>
          </a:p>
          <a:p>
            <a:r>
              <a:rPr lang="ru-RU" b="1" dirty="0" smtClean="0"/>
              <a:t>Коэффициент  </a:t>
            </a:r>
            <a:r>
              <a:rPr lang="en-US" b="1" dirty="0" smtClean="0"/>
              <a:t>b</a:t>
            </a:r>
            <a:r>
              <a:rPr lang="ru-RU" b="1" dirty="0" smtClean="0"/>
              <a:t>11 </a:t>
            </a:r>
            <a:r>
              <a:rPr lang="ru-RU" dirty="0" smtClean="0"/>
              <a:t>имеет следующие значения:</a:t>
            </a:r>
          </a:p>
          <a:p>
            <a:r>
              <a:rPr lang="ru-RU" sz="1400" dirty="0" smtClean="0"/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  <a:p>
            <a:r>
              <a:rPr lang="ru-RU" sz="1400" dirty="0" smtClean="0"/>
              <a:t>Шероховатое </a:t>
            </a:r>
            <a:r>
              <a:rPr lang="ru-RU" sz="1400" dirty="0" err="1" smtClean="0"/>
              <a:t>асфальто</a:t>
            </a:r>
            <a:r>
              <a:rPr lang="ru-RU" sz="1400" dirty="0" smtClean="0"/>
              <a:t>- или цементобетонное, черное щебеночное покрытие................................................................................................................ 1,0</a:t>
            </a:r>
          </a:p>
          <a:p>
            <a:r>
              <a:rPr lang="ru-RU" sz="1400" dirty="0" smtClean="0"/>
              <a:t>Асфальтобетонное покрытие без поверхностной обработки........................... 0,91</a:t>
            </a:r>
          </a:p>
          <a:p>
            <a:r>
              <a:rPr lang="ru-RU" sz="1400" dirty="0" smtClean="0"/>
              <a:t>Сборное бетонное покрытие................................................................................ 0,80</a:t>
            </a:r>
          </a:p>
          <a:p>
            <a:r>
              <a:rPr lang="ru-RU" sz="1400" dirty="0" smtClean="0"/>
              <a:t>Булыжная мостовая............................................................................................... 0,42</a:t>
            </a:r>
          </a:p>
          <a:p>
            <a:r>
              <a:rPr lang="ru-RU" sz="1400" dirty="0" smtClean="0"/>
              <a:t>Грунтовая дорога без пыли, сухая....................................................................... 0,90</a:t>
            </a:r>
          </a:p>
          <a:p>
            <a:r>
              <a:rPr lang="ru-RU" sz="1400" dirty="0" smtClean="0"/>
              <a:t>То же, размокшая.................................................................................................. 0,1-0,3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03648" y="1340768"/>
            <a:ext cx="7632848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 </a:t>
            </a:r>
            <a:r>
              <a:rPr lang="ru-RU" sz="1600" b="1" dirty="0" smtClean="0"/>
              <a:t>Коэффициент  </a:t>
            </a:r>
            <a:r>
              <a:rPr lang="en-US" sz="1600" b="1" dirty="0" smtClean="0"/>
              <a:t>b</a:t>
            </a:r>
            <a:r>
              <a:rPr lang="ru-RU" sz="1600" b="1" dirty="0" smtClean="0"/>
              <a:t>12 </a:t>
            </a:r>
            <a:r>
              <a:rPr lang="ru-RU" sz="1600" dirty="0" smtClean="0"/>
              <a:t>имеет следующие значения:</a:t>
            </a:r>
          </a:p>
          <a:p>
            <a:r>
              <a:rPr lang="ru-RU" sz="1400" dirty="0" smtClean="0"/>
              <a:t>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  <a:p>
            <a:r>
              <a:rPr lang="ru-RU" sz="1400" dirty="0" smtClean="0"/>
              <a:t>Площадка отдыха, бензозаправочные станции или остановочные площадки с полным отделением от основной дороги и наличием специальной полосы для въезда... 1,0</a:t>
            </a:r>
          </a:p>
          <a:p>
            <a:r>
              <a:rPr lang="ru-RU" sz="1400" dirty="0" smtClean="0"/>
              <a:t>То же, при наличии только отгона ширины....................................................... 0,98</a:t>
            </a:r>
          </a:p>
          <a:p>
            <a:r>
              <a:rPr lang="ru-RU" sz="1400" dirty="0" smtClean="0"/>
              <a:t>» ,   при отсутствии полосы и отгона............................................................. 0,80</a:t>
            </a:r>
          </a:p>
          <a:p>
            <a:r>
              <a:rPr lang="ru-RU" sz="1400" dirty="0" smtClean="0"/>
              <a:t>» ,   без отделения от основной проезжей части........................................... 0,64</a:t>
            </a:r>
          </a:p>
          <a:p>
            <a:r>
              <a:rPr lang="ru-RU" sz="1400" dirty="0" smtClean="0"/>
              <a:t> </a:t>
            </a:r>
          </a:p>
          <a:p>
            <a:r>
              <a:rPr lang="ru-RU" sz="1400" dirty="0" smtClean="0"/>
              <a:t> </a:t>
            </a:r>
            <a:r>
              <a:rPr lang="ru-RU" sz="1600" b="1" dirty="0" smtClean="0"/>
              <a:t>Коэффициент  </a:t>
            </a:r>
            <a:r>
              <a:rPr lang="en-US" sz="1600" b="1" dirty="0" smtClean="0"/>
              <a:t>b</a:t>
            </a:r>
            <a:r>
              <a:rPr lang="ru-RU" sz="1600" b="1" dirty="0" smtClean="0"/>
              <a:t>13 </a:t>
            </a:r>
            <a:r>
              <a:rPr lang="ru-RU" sz="1600" dirty="0" smtClean="0"/>
              <a:t>имеет следующие значения:</a:t>
            </a:r>
          </a:p>
          <a:p>
            <a:r>
              <a:rPr lang="ru-RU" sz="1400" dirty="0" smtClean="0"/>
              <a:t>                                                                                                 </a:t>
            </a:r>
          </a:p>
          <a:p>
            <a:r>
              <a:rPr lang="ru-RU" sz="1400" dirty="0" smtClean="0"/>
              <a:t>Осевая разметка..................................................................................................... 1,02</a:t>
            </a:r>
          </a:p>
          <a:p>
            <a:r>
              <a:rPr lang="ru-RU" sz="1400" dirty="0" smtClean="0"/>
              <a:t>Краевая и осевая разметки................................................................................... 1,06</a:t>
            </a:r>
          </a:p>
          <a:p>
            <a:r>
              <a:rPr lang="ru-RU" sz="1400" dirty="0" smtClean="0"/>
              <a:t>Разметка полос на подъемах с дополнительной полосой................................. 1,50</a:t>
            </a:r>
          </a:p>
          <a:p>
            <a:r>
              <a:rPr lang="ru-RU" sz="1400" dirty="0" smtClean="0"/>
              <a:t>То же, на </a:t>
            </a:r>
            <a:r>
              <a:rPr lang="ru-RU" sz="1400" dirty="0" err="1" smtClean="0"/>
              <a:t>четырехполоснои</a:t>
            </a:r>
            <a:r>
              <a:rPr lang="ru-RU" sz="1400" dirty="0" smtClean="0"/>
              <a:t> дороге..................................................................... 1,23</a:t>
            </a:r>
          </a:p>
          <a:p>
            <a:r>
              <a:rPr lang="ru-RU" sz="1400" dirty="0" smtClean="0"/>
              <a:t>» ,   на </a:t>
            </a:r>
            <a:r>
              <a:rPr lang="ru-RU" sz="1400" dirty="0" err="1" smtClean="0"/>
              <a:t>трехполосной</a:t>
            </a:r>
            <a:r>
              <a:rPr lang="ru-RU" sz="1400" dirty="0" smtClean="0"/>
              <a:t> дороге                                                                             1,30</a:t>
            </a:r>
          </a:p>
          <a:p>
            <a:r>
              <a:rPr lang="ru-RU" sz="1400" dirty="0" smtClean="0"/>
              <a:t>Двойная осевая разметка...................................................................................... 1,12</a:t>
            </a:r>
          </a:p>
          <a:p>
            <a:endParaRPr lang="ru-RU" sz="1400" b="1" dirty="0" smtClean="0"/>
          </a:p>
          <a:p>
            <a:r>
              <a:rPr lang="ru-RU" sz="1600" b="1" dirty="0" smtClean="0"/>
              <a:t>Коэффициент  </a:t>
            </a:r>
            <a:r>
              <a:rPr lang="en-US" sz="1600" b="1" dirty="0" smtClean="0"/>
              <a:t>b</a:t>
            </a:r>
            <a:r>
              <a:rPr lang="ru-RU" sz="1600" b="1" dirty="0" smtClean="0"/>
              <a:t>14 </a:t>
            </a:r>
            <a:r>
              <a:rPr lang="ru-RU" sz="1600" dirty="0" smtClean="0"/>
              <a:t>имеет следующие значения:</a:t>
            </a:r>
          </a:p>
          <a:p>
            <a:endParaRPr lang="ru-RU" sz="1600" dirty="0" smtClean="0"/>
          </a:p>
          <a:p>
            <a:r>
              <a:rPr lang="ru-RU" sz="1400" dirty="0" smtClean="0"/>
              <a:t>Знак ограничения скорости.......................................................................... b</a:t>
            </a:r>
            <a:r>
              <a:rPr lang="ru-RU" sz="1400" baseline="-25000" dirty="0" smtClean="0"/>
              <a:t>14</a:t>
            </a:r>
            <a:r>
              <a:rPr lang="ru-RU" sz="1400" dirty="0" smtClean="0"/>
              <a:t>»b</a:t>
            </a:r>
            <a:r>
              <a:rPr lang="ru-RU" sz="1400" baseline="-25000" dirty="0" smtClean="0"/>
              <a:t>8</a:t>
            </a:r>
            <a:r>
              <a:rPr lang="ru-RU" sz="1400" dirty="0" smtClean="0"/>
              <a:t>, </a:t>
            </a:r>
          </a:p>
          <a:p>
            <a:r>
              <a:rPr lang="ru-RU" sz="1400" dirty="0" smtClean="0"/>
              <a:t>Указатели полос движения.................................................................................. 1,10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59633" y="1988840"/>
          <a:ext cx="7272807" cy="3528392"/>
        </p:xfrm>
        <a:graphic>
          <a:graphicData uri="http://schemas.openxmlformats.org/drawingml/2006/table">
            <a:tbl>
              <a:tblPr/>
              <a:tblGrid>
                <a:gridCol w="1950566"/>
                <a:gridCol w="942556"/>
                <a:gridCol w="942556"/>
                <a:gridCol w="875646"/>
                <a:gridCol w="920738"/>
                <a:gridCol w="920738"/>
                <a:gridCol w="720007"/>
              </a:tblGrid>
              <a:tr h="44104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Число автобусов в потоке,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1600" baseline="-25000"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 при числе легковых автомобилей в потоке,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0,82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1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0,67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0,69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0,62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0,70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0,66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0,64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+mn-lt"/>
                          <a:ea typeface="Times New Roman"/>
                          <a:cs typeface="Times New Roman"/>
                        </a:rPr>
                        <a:t>0,61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0,60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47664" y="141277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Значения </a:t>
            </a:r>
            <a:r>
              <a:rPr lang="ru-RU" b="1" dirty="0" smtClean="0"/>
              <a:t>коэффициента </a:t>
            </a:r>
            <a:r>
              <a:rPr lang="en-US" b="1" dirty="0" smtClean="0"/>
              <a:t>b</a:t>
            </a:r>
            <a:r>
              <a:rPr lang="ru-RU" b="1" dirty="0" smtClean="0"/>
              <a:t> 15 </a:t>
            </a:r>
            <a:r>
              <a:rPr lang="ru-RU" dirty="0" smtClean="0"/>
              <a:t>приведены в таблице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15616" y="1340768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На автомобильных дорогах с многополосной проезжей частью движение по полосам распределяется неравномерно, пропускную способность следует оценивать путем расчета пропускной способности каждой полосы в отдельности с учетом состава потока.</a:t>
            </a:r>
          </a:p>
          <a:p>
            <a:pPr algn="just"/>
            <a:r>
              <a:rPr lang="ru-RU" sz="1600" dirty="0" smtClean="0"/>
              <a:t>	Общая пропускная способность автомобильной магистрали</a:t>
            </a:r>
            <a:endParaRPr lang="ru-RU" sz="1600" dirty="0"/>
          </a:p>
        </p:txBody>
      </p:sp>
      <p:pic>
        <p:nvPicPr>
          <p:cNvPr id="61448" name="Picture 8" descr="x0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636912"/>
            <a:ext cx="316532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187624" y="3140968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где Р1, Р2, Р3, ..., </a:t>
            </a:r>
            <a:r>
              <a:rPr lang="ru-RU" sz="1600" dirty="0" err="1" smtClean="0"/>
              <a:t>Рn</a:t>
            </a:r>
            <a:r>
              <a:rPr lang="ru-RU" sz="1600" dirty="0" smtClean="0"/>
              <a:t> - пропускная способность первой, второй и т. д. полос, </a:t>
            </a:r>
            <a:r>
              <a:rPr lang="ru-RU" sz="1600" dirty="0" err="1" smtClean="0"/>
              <a:t>авт</a:t>
            </a:r>
            <a:r>
              <a:rPr lang="ru-RU" sz="1600" dirty="0" smtClean="0"/>
              <a:t>/ч, определяемая</a:t>
            </a:r>
            <a:endParaRPr lang="ru-RU" sz="1600" dirty="0"/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49" name="Picture 9" descr="x0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3717032"/>
            <a:ext cx="4884021" cy="432048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971600" y="4149080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где </a:t>
            </a:r>
            <a:r>
              <a:rPr lang="ru-RU" sz="1600" dirty="0" err="1" smtClean="0"/>
              <a:t>k</a:t>
            </a:r>
            <a:r>
              <a:rPr lang="ru-RU" sz="1600" dirty="0" smtClean="0"/>
              <a:t> - коэффициент приведения смешанного потока автомобилей к потоку легковых автомобилей;</a:t>
            </a: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4653136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в1 - коэффициент, учитывающий радиус кривой в плане; </a:t>
            </a:r>
          </a:p>
          <a:p>
            <a:pPr algn="just"/>
            <a:r>
              <a:rPr lang="ru-RU" sz="1600" dirty="0" smtClean="0"/>
              <a:t>в2 - коэффициент, учитывающий влияние пересечении в разных уровнях (см. табл.)</a:t>
            </a:r>
          </a:p>
          <a:p>
            <a:pPr algn="just"/>
            <a:r>
              <a:rPr lang="ru-RU" sz="1600" dirty="0" err="1" smtClean="0"/>
              <a:t>b</a:t>
            </a:r>
            <a:r>
              <a:rPr lang="ru-RU" sz="1600" dirty="0" smtClean="0"/>
              <a:t> - ширина полосы, м (</a:t>
            </a:r>
            <a:r>
              <a:rPr lang="ru-RU" sz="1600" dirty="0" err="1" smtClean="0"/>
              <a:t>b</a:t>
            </a:r>
            <a:r>
              <a:rPr lang="ru-RU" sz="1600" dirty="0" smtClean="0"/>
              <a:t> =3-3,75 м);</a:t>
            </a:r>
          </a:p>
          <a:p>
            <a:pPr algn="just"/>
            <a:r>
              <a:rPr lang="ru-RU" sz="1600" dirty="0" err="1" smtClean="0"/>
              <a:t>р</a:t>
            </a:r>
            <a:r>
              <a:rPr lang="ru-RU" sz="1600" dirty="0" smtClean="0"/>
              <a:t> - количество тяжелых автомобилей и автобусов, % (</a:t>
            </a:r>
            <a:r>
              <a:rPr lang="ru-RU" sz="1600" dirty="0" err="1" smtClean="0"/>
              <a:t>p=</a:t>
            </a:r>
            <a:r>
              <a:rPr lang="ru-RU" sz="1600" dirty="0" smtClean="0"/>
              <a:t> до 30%); </a:t>
            </a:r>
          </a:p>
          <a:p>
            <a:pPr algn="just"/>
            <a:r>
              <a:rPr lang="ru-RU" sz="1600" dirty="0" smtClean="0"/>
              <a:t>i-продольный уклон, % (0-40.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87624" y="3068960"/>
          <a:ext cx="7680176" cy="3024339"/>
        </p:xfrm>
        <a:graphic>
          <a:graphicData uri="http://schemas.openxmlformats.org/drawingml/2006/table">
            <a:tbl>
              <a:tblPr/>
              <a:tblGrid>
                <a:gridCol w="4042844"/>
                <a:gridCol w="1196572"/>
                <a:gridCol w="1265693"/>
                <a:gridCol w="1175067"/>
              </a:tblGrid>
              <a:tr h="2749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Вид сопряжения съезда с автомобильной магистралью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Интенсивность движения на съезде, % от интенсивности по магистрали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1300" baseline="-25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 полосы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9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правой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левой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4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Переходно-скоростные полосы, отделенные от основной проезжей части разделительной полосой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10-25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49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25-40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94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Только переходно-скоростные полосы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10-25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0,88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0,95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9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25-40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0,83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94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Съезды без переходно-скоростных полос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10-25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0,90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9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25-40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59632" y="1340768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Коэффициент β1 в следует учитывать только при определении пропускной способности левой полосы на кривой. Коэффициент β1, отражающий влияние кривой в плане, рекомендуется принимать равным 0,85, если радиус менее 1000 м, и 1 при больших радиусах.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2708920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Значения </a:t>
            </a:r>
            <a:r>
              <a:rPr lang="ru-RU" b="1" dirty="0" smtClean="0"/>
              <a:t>коэффициента </a:t>
            </a:r>
            <a:r>
              <a:rPr lang="en-US" b="1" dirty="0" smtClean="0"/>
              <a:t>b</a:t>
            </a:r>
            <a:r>
              <a:rPr lang="ru-RU" b="1" dirty="0" smtClean="0"/>
              <a:t> 2 </a:t>
            </a:r>
            <a:r>
              <a:rPr lang="ru-RU" dirty="0" smtClean="0"/>
              <a:t>приведены в таблице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87624" y="1166843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Количество полос движения на автомагистралях, скоростных и</a:t>
            </a:r>
            <a:br>
              <a:rPr lang="ru-RU" dirty="0" smtClean="0"/>
            </a:br>
            <a:r>
              <a:rPr lang="ru-RU" dirty="0" smtClean="0"/>
              <a:t>многополосных автомобильных дорогах, устанавливается в зависимости от расчетной интенсивности движения, исходя из исключения превышения нормируемого значения загрузки дороги движением. Количество полос движения на автомагистралях, скоростных и других многополосных автомобильных дорогах следует определять по формуле с округлением в большую сторону:</a:t>
            </a:r>
            <a:endParaRPr lang="ru-RU" dirty="0"/>
          </a:p>
        </p:txBody>
      </p:sp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190557"/>
            <a:ext cx="2030521" cy="81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331640" y="3933056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где </a:t>
            </a:r>
            <a:r>
              <a:rPr lang="en-US" i="1" dirty="0" smtClean="0"/>
              <a:t>n </a:t>
            </a:r>
            <a:r>
              <a:rPr lang="ru-RU" dirty="0" smtClean="0"/>
              <a:t>- количество полос движения;</a:t>
            </a:r>
          </a:p>
          <a:p>
            <a:pPr algn="just"/>
            <a:r>
              <a:rPr lang="en-US" i="1" dirty="0" smtClean="0"/>
              <a:t>N</a:t>
            </a:r>
            <a:r>
              <a:rPr lang="ru-RU" i="1" baseline="-25000" dirty="0" err="1" smtClean="0"/>
              <a:t>прив</a:t>
            </a:r>
            <a:r>
              <a:rPr lang="ru-RU" i="1" dirty="0" smtClean="0"/>
              <a:t> </a:t>
            </a:r>
            <a:r>
              <a:rPr lang="ru-RU" dirty="0" smtClean="0"/>
              <a:t>- приведенная к легковому автомобилю расчетная часовая интенсивность движения в одном направлении, авт./ч.;</a:t>
            </a:r>
          </a:p>
          <a:p>
            <a:pPr algn="just"/>
            <a:r>
              <a:rPr lang="en-US" i="1" dirty="0" smtClean="0"/>
              <a:t>z </a:t>
            </a:r>
            <a:r>
              <a:rPr lang="ru-RU" dirty="0" smtClean="0"/>
              <a:t>- уровень загрузки движением, таблица 1,</a:t>
            </a:r>
          </a:p>
          <a:p>
            <a:pPr algn="just"/>
            <a:r>
              <a:rPr lang="en-US" i="1" dirty="0" smtClean="0"/>
              <a:t>P </a:t>
            </a:r>
            <a:r>
              <a:rPr lang="ru-RU" dirty="0" smtClean="0"/>
              <a:t>– максимальная пропускная способность одной полосы движения (для проектируемых дорог - расчетная, для эксплуатируемых дорог -фактическая) вычисляется через максимальную пропускную способность, осредненные значения которой приведены в таблице 2.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31640" y="1268760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Максимальная пропускная способность одной полосы движения</a:t>
            </a:r>
          </a:p>
          <a:p>
            <a:r>
              <a:rPr lang="ru-RU" dirty="0" smtClean="0"/>
              <a:t>автомобильных дорог</a:t>
            </a:r>
          </a:p>
          <a:p>
            <a:pPr algn="r"/>
            <a:r>
              <a:rPr lang="ru-RU" dirty="0" smtClean="0"/>
              <a:t>Таблица 2.</a:t>
            </a:r>
            <a:endParaRPr lang="ru-RU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602417"/>
              </p:ext>
            </p:extLst>
          </p:nvPr>
        </p:nvGraphicFramePr>
        <p:xfrm>
          <a:off x="1475656" y="2276872"/>
          <a:ext cx="6957427" cy="3151723"/>
        </p:xfrm>
        <a:graphic>
          <a:graphicData uri="http://schemas.openxmlformats.org/drawingml/2006/table">
            <a:tbl>
              <a:tblPr/>
              <a:tblGrid>
                <a:gridCol w="4109553"/>
                <a:gridCol w="1471835"/>
                <a:gridCol w="1376039"/>
              </a:tblGrid>
              <a:tr h="43891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latin typeface="+mn-lt"/>
                          <a:ea typeface="Times New Roman"/>
                          <a:cs typeface="Times New Roman"/>
                        </a:rPr>
                        <a:t>Проезжая часть, категория дороги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latin typeface="+mn-lt"/>
                          <a:ea typeface="Times New Roman"/>
                          <a:cs typeface="Times New Roman"/>
                        </a:rPr>
                        <a:t>Пропускная способность полосы </a:t>
                      </a: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движения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latin typeface="+mn-lt"/>
                          <a:ea typeface="Times New Roman"/>
                          <a:cs typeface="Times New Roman"/>
                        </a:rPr>
                        <a:t>максимальная, </a:t>
                      </a: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прив. авт./час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расчетная, </a:t>
                      </a:r>
                      <a:r>
                        <a:rPr lang="ru-RU" sz="1200" spc="-5">
                          <a:latin typeface="+mn-lt"/>
                          <a:ea typeface="Times New Roman"/>
                          <a:cs typeface="Times New Roman"/>
                        </a:rPr>
                        <a:t>прив. ед./час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4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latin typeface="+mn-lt"/>
                          <a:ea typeface="Times New Roman"/>
                          <a:cs typeface="Times New Roman"/>
                        </a:rPr>
                        <a:t>Автомобильная дорога категории IА, IБ, четырех и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более полосная проезжая часть с разделительной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полосой, городская магистральная дорога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скоростного движения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2000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 smtClean="0">
                          <a:latin typeface="+mn-lt"/>
                          <a:ea typeface="Times New Roman"/>
                          <a:cs typeface="Times New Roman"/>
                        </a:rPr>
                        <a:t>1800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9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Автомобильная дорога категории IВ, </a:t>
                      </a:r>
                      <a:r>
                        <a:rPr lang="ru-RU" sz="1200" dirty="0" err="1">
                          <a:latin typeface="+mn-lt"/>
                          <a:ea typeface="Times New Roman"/>
                          <a:cs typeface="Times New Roman"/>
                        </a:rPr>
                        <a:t>четырех-</a:t>
                      </a:r>
                      <a:r>
                        <a:rPr lang="ru-RU" sz="1200" spc="-5" dirty="0" err="1">
                          <a:latin typeface="+mn-lt"/>
                          <a:ea typeface="Times New Roman"/>
                          <a:cs typeface="Times New Roman"/>
                        </a:rPr>
                        <a:t>полосная</a:t>
                      </a:r>
                      <a:r>
                        <a:rPr lang="ru-RU" sz="1200" spc="-5" dirty="0">
                          <a:latin typeface="+mn-lt"/>
                          <a:ea typeface="Times New Roman"/>
                          <a:cs typeface="Times New Roman"/>
                        </a:rPr>
                        <a:t> проезжая часть с разделительной полосой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1600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1100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9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>
                          <a:latin typeface="+mn-lt"/>
                          <a:ea typeface="Times New Roman"/>
                          <a:cs typeface="Times New Roman"/>
                        </a:rPr>
                        <a:t>Автомобильная дорога категории </a:t>
                      </a:r>
                      <a:r>
                        <a:rPr lang="en-US" sz="1200" spc="-5">
                          <a:latin typeface="+mn-lt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1200" spc="-5">
                          <a:latin typeface="+mn-lt"/>
                          <a:ea typeface="Times New Roman"/>
                          <a:cs typeface="Times New Roman"/>
                        </a:rPr>
                        <a:t>, четырех-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>
                          <a:latin typeface="+mn-lt"/>
                          <a:ea typeface="Times New Roman"/>
                          <a:cs typeface="Times New Roman"/>
                        </a:rPr>
                        <a:t>полосная проезжая часть без разделительной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полосы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Times New Roman"/>
                          <a:cs typeface="Times New Roman"/>
                        </a:rPr>
                        <a:t>1000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75656" y="5445225"/>
          <a:ext cx="6957427" cy="841248"/>
        </p:xfrm>
        <a:graphic>
          <a:graphicData uri="http://schemas.openxmlformats.org/drawingml/2006/table">
            <a:tbl>
              <a:tblPr/>
              <a:tblGrid>
                <a:gridCol w="4109553"/>
                <a:gridCol w="1471835"/>
                <a:gridCol w="1376039"/>
              </a:tblGrid>
              <a:tr h="18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latin typeface="+mn-lt"/>
                          <a:ea typeface="Times New Roman"/>
                          <a:cs typeface="Times New Roman"/>
                        </a:rPr>
                        <a:t>Автомобильные дороги II-IV категорий, трех-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15">
                          <a:latin typeface="+mn-lt"/>
                          <a:ea typeface="Times New Roman"/>
                          <a:cs typeface="Times New Roman"/>
                        </a:rPr>
                        <a:t>полосная проезжая часть,   городские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1000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700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>
                          <a:latin typeface="+mn-lt"/>
                          <a:ea typeface="Times New Roman"/>
                          <a:cs typeface="Times New Roman"/>
                        </a:rPr>
                        <a:t>магистральные улицы со светофорным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Times New Roman"/>
                        </a:rPr>
                        <a:t>регулированием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25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31640" y="1412776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Расчетные уровни загрузки дороги движением (СП 34.13330.2012)</a:t>
            </a:r>
          </a:p>
          <a:p>
            <a:pPr algn="r"/>
            <a:r>
              <a:rPr lang="ru-RU" dirty="0" smtClean="0"/>
              <a:t>Таблица 1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827585" y="2492896"/>
          <a:ext cx="7632847" cy="2808312"/>
        </p:xfrm>
        <a:graphic>
          <a:graphicData uri="http://schemas.openxmlformats.org/drawingml/2006/table">
            <a:tbl>
              <a:tblPr/>
              <a:tblGrid>
                <a:gridCol w="3888431"/>
                <a:gridCol w="1584176"/>
                <a:gridCol w="2160240"/>
              </a:tblGrid>
              <a:tr h="8826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Автомобильные дороги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Категория</a:t>
                      </a:r>
                      <a:endParaRPr lang="ru-RU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Коэффициент  загрузки дороги</a:t>
                      </a:r>
                      <a:endParaRPr lang="ru-RU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Подъездные к аэропортам классов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 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морским  и  речным портам группы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</a:t>
                      </a:r>
                      <a:endParaRPr lang="ru-RU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Автомагистрали,  скоростные магистральные  дороги</a:t>
                      </a:r>
                      <a:endParaRPr lang="ru-RU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Обычные дороги</a:t>
                      </a:r>
                      <a:endParaRPr lang="ru-RU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IА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IА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IБ 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IВ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II и III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0,60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0,65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0,70   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59632" y="1556792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/>
              <a:t>	</a:t>
            </a:r>
            <a:r>
              <a:rPr lang="ru-RU" sz="1600" b="1" dirty="0" smtClean="0"/>
              <a:t>Пропускная способность пересечения в разных уровнях </a:t>
            </a:r>
            <a:r>
              <a:rPr lang="ru-RU" sz="1600" dirty="0" smtClean="0"/>
              <a:t>имеет две характеристики: первая - пропускная способность дороги, вторая -пропускная способность съездов. Пересечение становится помехой для движения на обеих пересекающихся дорогах, если хотя бы одна из этих характеристик меньше соответствующих интенсивностей движения.</a:t>
            </a:r>
          </a:p>
          <a:p>
            <a:pPr algn="just"/>
            <a:r>
              <a:rPr lang="ru-RU" sz="1600" dirty="0" smtClean="0"/>
              <a:t>	Если хотя бы один съезд имеет пропускную способность меньшую, чем интенсивность движения по его направлению, на дороге образуется очередь, которая перекрывает движение по другим съездам и снижает пропускную способность всей дороги.</a:t>
            </a:r>
          </a:p>
          <a:p>
            <a:pPr algn="just"/>
            <a:r>
              <a:rPr lang="ru-RU" sz="1600" dirty="0" smtClean="0"/>
              <a:t>	Пропускную способность дороги в пределах пересечения следует рассчитывать с учетом того, что правая полоса главной дороги может быть полностью или частично занята выходящими из главного потока на съезд или вливающимися в главный поток автомобилями, выходящими с примыкающего съезда. При большой разнице пропускной способности съезда и интенсивности поворачивающего потока образуется затор, который может занимать 2 полосы движения главной дороги, что приводит к резкому снижению пропускной способности дороги и образованию на ней заторов.</a:t>
            </a:r>
          </a:p>
          <a:p>
            <a:pPr lvl="0"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87624" y="1166843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Определение интенсивности движения на съезде (отмыкание)</a:t>
            </a:r>
            <a:endParaRPr lang="ru-RU" dirty="0"/>
          </a:p>
        </p:txBody>
      </p:sp>
      <p:pic>
        <p:nvPicPr>
          <p:cNvPr id="686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628800"/>
            <a:ext cx="62579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15616" y="1700808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Максимальная интенсивность движения по правой полосе не</a:t>
            </a:r>
            <a:br>
              <a:rPr lang="ru-RU" sz="1600" dirty="0" smtClean="0"/>
            </a:br>
            <a:r>
              <a:rPr lang="ru-RU" sz="1600" dirty="0" smtClean="0"/>
              <a:t>должна превышать </a:t>
            </a:r>
            <a:r>
              <a:rPr lang="ru-RU" sz="1600" b="1" dirty="0" smtClean="0"/>
              <a:t>2000 авт./ч. </a:t>
            </a:r>
            <a:r>
              <a:rPr lang="ru-RU" sz="1600" dirty="0" smtClean="0"/>
              <a:t>Если в результате расчета И</a:t>
            </a:r>
            <a:r>
              <a:rPr lang="ru-RU" sz="1600" baseline="-25000" dirty="0" smtClean="0"/>
              <a:t>1</a:t>
            </a:r>
            <a:r>
              <a:rPr lang="ru-RU" sz="1600" dirty="0" smtClean="0"/>
              <a:t>&gt; 2000 авт./ч., выход на съезд не обеспечен. Необходимо переходить на</a:t>
            </a:r>
            <a:br>
              <a:rPr lang="ru-RU" sz="1600" dirty="0" smtClean="0"/>
            </a:br>
            <a:r>
              <a:rPr lang="ru-RU" sz="1600" dirty="0" err="1" smtClean="0"/>
              <a:t>двухполосный</a:t>
            </a:r>
            <a:r>
              <a:rPr lang="ru-RU" sz="1600" dirty="0" smtClean="0"/>
              <a:t> съезд и </a:t>
            </a:r>
            <a:r>
              <a:rPr lang="ru-RU" sz="1600" dirty="0" err="1" smtClean="0"/>
              <a:t>двухполосную</a:t>
            </a:r>
            <a:r>
              <a:rPr lang="ru-RU" sz="1600" dirty="0" smtClean="0"/>
              <a:t> переходно-скоростную полосу.</a:t>
            </a:r>
          </a:p>
          <a:p>
            <a:pPr algn="just"/>
            <a:r>
              <a:rPr lang="ru-RU" sz="1600" dirty="0" smtClean="0"/>
              <a:t>	На автомобильных дорогах с тремя и более полосами движения в</a:t>
            </a:r>
            <a:br>
              <a:rPr lang="ru-RU" sz="1600" dirty="0" smtClean="0"/>
            </a:br>
            <a:r>
              <a:rPr lang="ru-RU" sz="1600" dirty="0" smtClean="0"/>
              <a:t>каждом направлении, транспортный поток, уходящий на съезд, начинает</a:t>
            </a:r>
            <a:br>
              <a:rPr lang="ru-RU" sz="1600" dirty="0" smtClean="0"/>
            </a:br>
            <a:r>
              <a:rPr lang="ru-RU" sz="1600" dirty="0" smtClean="0"/>
              <a:t>перестраиваться на правую полосу за 0,5–1,0 км до начала </a:t>
            </a:r>
            <a:r>
              <a:rPr lang="ru-RU" sz="1600" dirty="0" err="1" smtClean="0"/>
              <a:t>переходно</a:t>
            </a:r>
            <a:r>
              <a:rPr lang="ru-RU" sz="1600" dirty="0" smtClean="0"/>
              <a:t>-</a:t>
            </a:r>
            <a:br>
              <a:rPr lang="ru-RU" sz="1600" dirty="0" smtClean="0"/>
            </a:br>
            <a:r>
              <a:rPr lang="ru-RU" sz="1600" dirty="0" smtClean="0"/>
              <a:t>скоростной полосы, вытесняя автомобили, движущиеся по правой полосе, на</a:t>
            </a:r>
            <a:br>
              <a:rPr lang="ru-RU" sz="1600" dirty="0" smtClean="0"/>
            </a:br>
            <a:r>
              <a:rPr lang="ru-RU" sz="1600" dirty="0" smtClean="0"/>
              <a:t>внутренние полосы проезжей части. При этом увеличивается уровень</a:t>
            </a:r>
            <a:br>
              <a:rPr lang="ru-RU" sz="1600" dirty="0" smtClean="0"/>
            </a:br>
            <a:r>
              <a:rPr lang="ru-RU" sz="1600" dirty="0" smtClean="0"/>
              <a:t>загрузки    внутренних    полос    проезжей    части,    что    отражается    на    скорости  движения и аварийности на этих полосах. В предельном случае, выходящий поток вытеснит все транзитное движение с правой полосы и частично со второй, увеличив уровень загрузки внутренних полос.</a:t>
            </a:r>
          </a:p>
          <a:p>
            <a:pPr algn="just"/>
            <a:r>
              <a:rPr lang="ru-RU" sz="1600" b="1" dirty="0" smtClean="0"/>
              <a:t>	</a:t>
            </a:r>
            <a:r>
              <a:rPr lang="ru-RU" sz="1600" dirty="0" smtClean="0"/>
              <a:t>Если пропускная способность однополосного съезда меньше</a:t>
            </a:r>
            <a:br>
              <a:rPr lang="ru-RU" sz="1600" dirty="0" smtClean="0"/>
            </a:br>
            <a:r>
              <a:rPr lang="ru-RU" sz="1600" dirty="0" smtClean="0"/>
              <a:t>интенсивности движения выходящего потока, выход на съезд и движение по</a:t>
            </a:r>
            <a:br>
              <a:rPr lang="ru-RU" sz="1600" dirty="0" smtClean="0"/>
            </a:br>
            <a:r>
              <a:rPr lang="ru-RU" sz="1600" dirty="0" smtClean="0"/>
              <a:t>съезду будет осуществляться в две полосы.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87624" y="134076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Геометрия петлеобразных съездов ограничивает их пропускную способность и скорость движения автомобилей 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75656" y="2276872"/>
          <a:ext cx="7272808" cy="3528395"/>
        </p:xfrm>
        <a:graphic>
          <a:graphicData uri="http://schemas.openxmlformats.org/drawingml/2006/table">
            <a:tbl>
              <a:tblPr/>
              <a:tblGrid>
                <a:gridCol w="1692490"/>
                <a:gridCol w="1500020"/>
                <a:gridCol w="1276116"/>
                <a:gridCol w="1402091"/>
                <a:gridCol w="1402091"/>
              </a:tblGrid>
              <a:tr h="71865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latin typeface="+mn-lt"/>
                          <a:ea typeface="Times New Roman"/>
                        </a:rPr>
                        <a:t>Радиус съезда, м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latin typeface="+mn-lt"/>
                          <a:ea typeface="Times New Roman"/>
                        </a:rPr>
                        <a:t>Доля грузового движения в поток % 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е,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до 30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более 30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6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latin typeface="+mn-lt"/>
                          <a:ea typeface="Times New Roman"/>
                        </a:rPr>
                        <a:t>Максимальная   пропускная способность одной полосы </a:t>
                      </a:r>
                      <a:r>
                        <a:rPr lang="ru-RU" sz="1400">
                          <a:latin typeface="+mn-lt"/>
                          <a:ea typeface="Times New Roman"/>
                        </a:rPr>
                        <a:t>движения съезда, авт./ч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2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3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4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5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9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10 - 25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800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700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650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600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50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900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800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750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700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75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1100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1000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900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800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92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1200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1100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1000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</a:rPr>
                        <a:t>900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87624" y="1628800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	Пропускная способность участков переплетения транспортных потоков</a:t>
            </a:r>
            <a:endParaRPr lang="ru-RU" dirty="0" smtClean="0"/>
          </a:p>
          <a:p>
            <a:pPr lvl="0" algn="just"/>
            <a:r>
              <a:rPr lang="ru-RU" dirty="0" smtClean="0"/>
              <a:t>	Переплетения транспортных потоков образуются на пересечениях на участках примыкания или отмыкания съездов. Эти участки имеют вход, зону переплетения, выход.</a:t>
            </a:r>
          </a:p>
          <a:p>
            <a:pPr lvl="0" algn="just"/>
            <a:r>
              <a:rPr lang="ru-RU" dirty="0" smtClean="0"/>
              <a:t>	Участки переплетения разделяют на простые и сложные. Простые участки переплетения образуются при входе двух транспортных потоков на однополосную зону переплетения, с которой движение разделяются на два направления. Сложные – зона переплетения имеет две и более полос движения.</a:t>
            </a:r>
          </a:p>
          <a:p>
            <a:pPr algn="just"/>
            <a:r>
              <a:rPr lang="ru-RU" dirty="0" smtClean="0"/>
              <a:t>	Пропускная способность участков переплетения определяется углом входа транспортных потоков в зону переплетения и длиной этой зоны. Угол входа должен быть менее 7</a:t>
            </a:r>
            <a:r>
              <a:rPr lang="ru-RU" baseline="30000" dirty="0" smtClean="0"/>
              <a:t>º</a:t>
            </a:r>
            <a:r>
              <a:rPr lang="ru-RU" dirty="0" smtClean="0"/>
              <a:t>; при большем угле входа эта зона будет работать как пересечение в одном уровне со значительно меньшей пропускной способностью.</a:t>
            </a:r>
          </a:p>
          <a:p>
            <a:pPr lvl="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203848" y="5805264"/>
            <a:ext cx="57606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Схемы участков переплетения транспортных потоков. </a:t>
            </a:r>
          </a:p>
          <a:p>
            <a:r>
              <a:rPr lang="ru-RU" sz="1400" dirty="0" smtClean="0"/>
              <a:t>ЗП – зона переплетения, а, б, в – простые зоны переплетения, г - сложные зоны переплетения.</a:t>
            </a:r>
            <a:endParaRPr lang="ru-RU" sz="1400" dirty="0"/>
          </a:p>
        </p:txBody>
      </p:sp>
      <p:pic>
        <p:nvPicPr>
          <p:cNvPr id="819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268760"/>
            <a:ext cx="5168900" cy="427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Пропускная способность автомобильных дорог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87624" y="1166843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Максимально возможная интенсивность движения в зоне</a:t>
            </a:r>
            <a:br>
              <a:rPr lang="ru-RU" dirty="0" smtClean="0"/>
            </a:br>
            <a:r>
              <a:rPr lang="ru-RU" dirty="0" smtClean="0"/>
              <a:t>переплетения (пропускная способность) зависит от состава транспортного потока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03650" y="2132856"/>
          <a:ext cx="7056781" cy="3744417"/>
        </p:xfrm>
        <a:graphic>
          <a:graphicData uri="http://schemas.openxmlformats.org/drawingml/2006/table">
            <a:tbl>
              <a:tblPr/>
              <a:tblGrid>
                <a:gridCol w="3171192"/>
                <a:gridCol w="773418"/>
                <a:gridCol w="765490"/>
                <a:gridCol w="765490"/>
                <a:gridCol w="836842"/>
                <a:gridCol w="744349"/>
              </a:tblGrid>
              <a:tr h="12481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</a:rPr>
                        <a:t>Доля грузовых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</a:rPr>
                        <a:t>автомобилей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latin typeface="+mn-lt"/>
                          <a:ea typeface="Times New Roman"/>
                        </a:rPr>
                        <a:t>в транспортном потоке, %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10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20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30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40 и </a:t>
                      </a:r>
                      <a:r>
                        <a:rPr lang="ru-RU" sz="1400" spc="-5">
                          <a:latin typeface="+mn-lt"/>
                          <a:ea typeface="Times New Roman"/>
                        </a:rPr>
                        <a:t>более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481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latin typeface="+mn-lt"/>
                          <a:ea typeface="Times New Roman"/>
                        </a:rPr>
                        <a:t>Пропускная способность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простой зоны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переплетения, авт./ч.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latin typeface="+mn-lt"/>
                          <a:ea typeface="Times New Roman"/>
                        </a:rPr>
                        <a:t>1100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800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700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650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600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481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latin typeface="+mn-lt"/>
                          <a:ea typeface="Times New Roman"/>
                        </a:rPr>
                        <a:t>Пропускная способность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25" dirty="0">
                          <a:latin typeface="+mn-lt"/>
                          <a:ea typeface="Times New Roman"/>
                        </a:rPr>
                        <a:t>сложной   (3 полосы) зоны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</a:rPr>
                        <a:t>переплетения, авт./ч.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latin typeface="+mn-lt"/>
                          <a:ea typeface="Times New Roman"/>
                        </a:rPr>
                        <a:t>4800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latin typeface="+mn-lt"/>
                          <a:ea typeface="Times New Roman"/>
                        </a:rPr>
                        <a:t>4500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5">
                          <a:latin typeface="+mn-lt"/>
                          <a:ea typeface="Times New Roman"/>
                        </a:rPr>
                        <a:t>3600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5">
                          <a:latin typeface="+mn-lt"/>
                          <a:ea typeface="Times New Roman"/>
                        </a:rPr>
                        <a:t>3100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latin typeface="+mn-lt"/>
                          <a:ea typeface="Times New Roman"/>
                        </a:rPr>
                        <a:t>3000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Пропускная способность пересечений в одном уровне со светофорным регулированием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1268760"/>
            <a:ext cx="72829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При проектировании светофорного объекта используется пиковая интенсивность движения, определяемая на  основе натурных обследований. Учет интенсивности движения ведется по различным типам транспортных средств, в результате получают интенсивность движения в физических единицах транспортных средств соответствующего типа.</a:t>
            </a:r>
          </a:p>
          <a:p>
            <a:pPr algn="just"/>
            <a:r>
              <a:rPr lang="ru-RU" sz="1600" dirty="0" smtClean="0"/>
              <a:t>	Для расчетов используется интенсивность движения в приведенных к легковому автомобилю.</a:t>
            </a:r>
          </a:p>
          <a:p>
            <a:r>
              <a:rPr lang="ru-RU" sz="1600" dirty="0" smtClean="0"/>
              <a:t>Приведенная интенсивность движения определяется по формуле:</a:t>
            </a:r>
          </a:p>
          <a:p>
            <a:r>
              <a:rPr lang="ru-RU" sz="1600" dirty="0" smtClean="0"/>
              <a:t> 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где</a:t>
            </a:r>
          </a:p>
          <a:p>
            <a:r>
              <a:rPr lang="ru-RU" sz="1600" dirty="0" smtClean="0"/>
              <a:t>            - коэффициент приведения транспортного средства -го типа к легковому автомобилю;  </a:t>
            </a:r>
          </a:p>
          <a:p>
            <a:r>
              <a:rPr lang="ru-RU" sz="1600" dirty="0" smtClean="0"/>
              <a:t>            - количество автомобилей -го типа в очереди.</a:t>
            </a:r>
          </a:p>
          <a:p>
            <a:r>
              <a:rPr lang="ru-RU" sz="1600" dirty="0" smtClean="0"/>
              <a:t>                                   </a:t>
            </a:r>
            <a:endParaRPr lang="ru-RU" sz="1600" dirty="0"/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789040"/>
            <a:ext cx="5474009" cy="454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587713"/>
            <a:ext cx="288032" cy="43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5157192"/>
            <a:ext cx="288032" cy="334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Пропускная способность пересечений в одном уровне со светофорным регулированием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1268760"/>
            <a:ext cx="72829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Для регулируемых пересечений рекомендуется использовать следующие коэффициенты приведения различных транспортных средств к легковым автомобилям: </a:t>
            </a:r>
            <a:endParaRPr 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979712" y="2276872"/>
          <a:ext cx="5941060" cy="3826764"/>
        </p:xfrm>
        <a:graphic>
          <a:graphicData uri="http://schemas.openxmlformats.org/drawingml/2006/table">
            <a:tbl>
              <a:tblPr/>
              <a:tblGrid>
                <a:gridCol w="3456384"/>
                <a:gridCol w="2484676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Легковой автомобиль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1,0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Микроавтобус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1,1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Грузовой автомобиль, до 2 </a:t>
                      </a:r>
                      <a:r>
                        <a:rPr lang="ru-RU" sz="16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т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1,2 </a:t>
                      </a:r>
                      <a:endParaRPr lang="ru-RU" sz="16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Автобус малой </a:t>
                      </a:r>
                      <a:r>
                        <a:rPr lang="ru-RU" sz="16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вместимости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1,4 </a:t>
                      </a:r>
                      <a:endParaRPr lang="ru-RU" sz="16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Грузовой автомобиль, от 2 до 6 </a:t>
                      </a:r>
                      <a:r>
                        <a:rPr lang="ru-RU" sz="16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т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1,5 </a:t>
                      </a:r>
                      <a:endParaRPr lang="ru-RU" sz="16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Автобус большой </a:t>
                      </a:r>
                      <a:r>
                        <a:rPr lang="ru-RU" sz="16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вместимости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1,8 </a:t>
                      </a:r>
                      <a:endParaRPr lang="ru-RU" sz="16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Грузовой автомобиль, более 6 </a:t>
                      </a:r>
                      <a:r>
                        <a:rPr lang="ru-RU" sz="16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т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1,6 </a:t>
                      </a:r>
                      <a:endParaRPr lang="ru-RU" sz="16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Сочлененный автобус / </a:t>
                      </a:r>
                      <a:r>
                        <a:rPr lang="ru-RU" sz="16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троллейбус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2,4 </a:t>
                      </a:r>
                      <a:endParaRPr lang="ru-RU" sz="16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Автопоезд </a:t>
                      </a:r>
                      <a:endParaRPr lang="ru-RU" sz="16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2,2 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Пропускная способность пересечений в одном уровне со светофорным регулированием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1268760"/>
            <a:ext cx="72829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Расчету режима регулирования предшествует составление базисных схем движения транспортных и пешеходных потоков в основных тактах, при этом определяется специализация полос движения (т.е. определяется, потоки каких направлений движения будет обслуживать каждая из полос).</a:t>
            </a:r>
          </a:p>
          <a:p>
            <a:pPr algn="just"/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Полосы движения на подходах к регулируемым перекресткам делятся на два типа:</a:t>
            </a:r>
          </a:p>
          <a:p>
            <a:pPr algn="just"/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- выделенные полосы, на которых разрешается движение только в одном направлении (например, только левые повороты);</a:t>
            </a:r>
          </a:p>
          <a:p>
            <a:pPr algn="just"/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- полосы с распределением потоков, на которых разрешается движение по разным направлениям (например, движение прямо и направо).</a:t>
            </a:r>
          </a:p>
          <a:p>
            <a:pPr algn="just"/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	При проектировании регулируемого перекрестка необходимо определить </a:t>
            </a:r>
            <a:r>
              <a:rPr lang="ru-RU" sz="1600" i="1" dirty="0" smtClean="0"/>
              <a:t>количество групп полос</a:t>
            </a:r>
            <a:r>
              <a:rPr lang="ru-RU" sz="1600" dirty="0" smtClean="0"/>
              <a:t> на каждом из подходов к перекрестку и количество полос в составе каждой группы. Группа полос может обслуживать от одного до нескольких направлений движения на регулируемом объекте.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Пропускная способность пересечений в одном уровне со светофорным регулированием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980728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43608" y="1052736"/>
            <a:ext cx="78488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Расчетное значение потока насыщения      группы полос в конкретных дорожных условиях определяется по формуле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r>
              <a:rPr lang="ru-RU" sz="1600" dirty="0" smtClean="0"/>
              <a:t>где        - идеальный поток насыщения, </a:t>
            </a:r>
            <a:r>
              <a:rPr lang="ru-RU" sz="1600" dirty="0" err="1" smtClean="0"/>
              <a:t>прив</a:t>
            </a:r>
            <a:r>
              <a:rPr lang="ru-RU" sz="1600" dirty="0" smtClean="0"/>
              <a:t>. авт./ч;      </a:t>
            </a:r>
          </a:p>
          <a:p>
            <a:r>
              <a:rPr lang="ru-RU" sz="1600" dirty="0" smtClean="0"/>
              <a:t>     - количество полос движения в составе группы; </a:t>
            </a:r>
          </a:p>
          <a:p>
            <a:r>
              <a:rPr lang="ru-RU" sz="1600" dirty="0" smtClean="0"/>
              <a:t>     - коэффициент, учитывающий ширину полосы движения;</a:t>
            </a:r>
          </a:p>
          <a:p>
            <a:r>
              <a:rPr lang="ru-RU" sz="1600" dirty="0" smtClean="0"/>
              <a:t>     - коэффициент, учитывающий продольные уклоны;</a:t>
            </a:r>
          </a:p>
          <a:p>
            <a:r>
              <a:rPr lang="ru-RU" sz="1600" dirty="0" smtClean="0"/>
              <a:t>     - коэффициент, учитывающий помехи, создаваемые </a:t>
            </a:r>
            <a:r>
              <a:rPr lang="ru-RU" sz="1600" dirty="0" err="1" smtClean="0"/>
              <a:t>паркирующимися</a:t>
            </a:r>
            <a:r>
              <a:rPr lang="ru-RU" sz="1600" dirty="0" smtClean="0"/>
              <a:t> транспортными средствами;</a:t>
            </a:r>
          </a:p>
          <a:p>
            <a:r>
              <a:rPr lang="ru-RU" sz="1600" dirty="0" smtClean="0"/>
              <a:t>     - коэффициент, учитывающий помехи, создаваемые автобусами;</a:t>
            </a:r>
          </a:p>
          <a:p>
            <a:r>
              <a:rPr lang="ru-RU" sz="1600" dirty="0" smtClean="0"/>
              <a:t>     - коэффициент, учитывающий тип территории;</a:t>
            </a:r>
          </a:p>
          <a:p>
            <a:r>
              <a:rPr lang="ru-RU" sz="1600" dirty="0" smtClean="0"/>
              <a:t>     - коэффициент, учитывающий неравномерность загрузки полос движения;</a:t>
            </a:r>
          </a:p>
          <a:p>
            <a:r>
              <a:rPr lang="ru-RU" sz="1600" dirty="0" smtClean="0"/>
              <a:t>     - коэффициент, учитывающий помехи, создаваемые поворачивающими налево транспортными средствами в составе группы полос;</a:t>
            </a:r>
          </a:p>
          <a:p>
            <a:r>
              <a:rPr lang="ru-RU" sz="1600" dirty="0" smtClean="0"/>
              <a:t>     - коэффициент, учитывающий помехи, создаваемые поворачивающими направо транспортными средствами в составе группы полос;</a:t>
            </a:r>
          </a:p>
          <a:p>
            <a:r>
              <a:rPr lang="ru-RU" sz="1600" dirty="0" smtClean="0"/>
              <a:t>    - коэффициент, учитывающий помехи, создаваемые пешеходами при повороте налево;</a:t>
            </a:r>
          </a:p>
          <a:p>
            <a:r>
              <a:rPr lang="ru-RU" sz="1600" dirty="0" smtClean="0"/>
              <a:t>    - коэффициент, учитывающий помехи, создаваемые пешеходами при повороте направо.</a:t>
            </a:r>
          </a:p>
          <a:p>
            <a:pPr algn="just"/>
            <a:endParaRPr lang="ru-RU" sz="1600" dirty="0"/>
          </a:p>
        </p:txBody>
      </p:sp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700808"/>
            <a:ext cx="6384681" cy="374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052736"/>
            <a:ext cx="288032" cy="368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060848"/>
            <a:ext cx="216024" cy="26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624" y="2348880"/>
            <a:ext cx="199008" cy="22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2564904"/>
            <a:ext cx="26987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5616" y="2780928"/>
            <a:ext cx="2222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5616" y="3068960"/>
            <a:ext cx="230188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15616" y="3573016"/>
            <a:ext cx="198438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9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15616" y="3789040"/>
            <a:ext cx="198438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0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15616" y="4005064"/>
            <a:ext cx="230188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1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43608" y="4293096"/>
            <a:ext cx="30162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2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43608" y="4725144"/>
            <a:ext cx="3016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3" name="Picture 1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99592" y="5229200"/>
            <a:ext cx="4127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4" name="Picture 1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971600" y="5733256"/>
            <a:ext cx="42227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Пропускная способность пересечений в одном уровне со светофорным регулированием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980728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980728"/>
            <a:ext cx="7282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Рекомендуемые значения коэффициентов, учитывающих влияние элементов улично-дорожной сети</a:t>
            </a:r>
            <a:endParaRPr 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87624" y="1556792"/>
          <a:ext cx="7632848" cy="5222029"/>
        </p:xfrm>
        <a:graphic>
          <a:graphicData uri="http://schemas.openxmlformats.org/drawingml/2006/table">
            <a:tbl>
              <a:tblPr/>
              <a:tblGrid>
                <a:gridCol w="2248409"/>
                <a:gridCol w="2249227"/>
                <a:gridCol w="3135212"/>
              </a:tblGrid>
              <a:tr h="378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Коэффициент, учитывающий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Формула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Переменные, используемые в расчете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8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Ширину полос </a:t>
                      </a:r>
                      <a:endParaRPr lang="ru-RU" sz="1200" dirty="0" smtClean="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 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b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ширина полосы, м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Продольный уклон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I -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величина продольного уклона на подходе к перекрестку, ‰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Паркирование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число полос в группе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число маневров, связанных с </a:t>
                      </a:r>
                      <a:r>
                        <a:rPr lang="ru-RU" sz="12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паркированием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,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маневров/ч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2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Остановки автобусов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 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 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число полос в группе движения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  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число случаев остановки автобусов, </a:t>
                      </a:r>
                      <a:r>
                        <a:rPr lang="ru-RU" sz="12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автоб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./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ч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Тип территории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в центральном районе 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в других районах 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-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30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Неравномерность загрузки полос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     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интенсивность движения в группе полос, </a:t>
                      </a:r>
                      <a:r>
                        <a:rPr lang="ru-RU" sz="12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прив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ед./ч;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  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интенсивность движения на максимально загруженной полосе в группе, </a:t>
                      </a:r>
                      <a:r>
                        <a:rPr lang="ru-RU" sz="12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прив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. ед./ч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;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en-US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     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число полос в группе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3739" marR="13739" marT="55937" marB="55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0433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132856"/>
            <a:ext cx="94615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4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2708920"/>
            <a:ext cx="7239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5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212976"/>
            <a:ext cx="10652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6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3212976"/>
            <a:ext cx="144016" cy="16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7" name="Picture 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3356992"/>
            <a:ext cx="238696" cy="27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8" name="Picture 2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18977" y="3933056"/>
            <a:ext cx="1182851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39" name="Picture 2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24128" y="4149080"/>
            <a:ext cx="333946" cy="242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4005064"/>
            <a:ext cx="144016" cy="16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40" name="Picture 2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48064" y="4653136"/>
            <a:ext cx="469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41" name="Picture 2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76056" y="4869160"/>
            <a:ext cx="4445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42" name="Picture 2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35896" y="5301208"/>
            <a:ext cx="159223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6237312"/>
            <a:ext cx="144016" cy="16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43" name="Picture 2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22060" y="5157192"/>
            <a:ext cx="33411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44" name="Picture 2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59557" y="5589240"/>
            <a:ext cx="449329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Пропускная способность пересечений в одном уровне со светофорным регулированием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980728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980728"/>
            <a:ext cx="7282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Рекомендуемые значения коэффициентов, учитывающих влияние элементов улично-дорожной сети</a:t>
            </a:r>
            <a:r>
              <a:rPr lang="en-US" sz="1600" dirty="0" smtClean="0"/>
              <a:t> (</a:t>
            </a:r>
            <a:r>
              <a:rPr lang="ru-RU" sz="1600" dirty="0" smtClean="0"/>
              <a:t>продолжение)</a:t>
            </a:r>
            <a:endParaRPr lang="ru-RU" sz="1600" dirty="0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1115616" y="1700808"/>
          <a:ext cx="7632848" cy="4968181"/>
        </p:xfrm>
        <a:graphic>
          <a:graphicData uri="http://schemas.openxmlformats.org/drawingml/2006/table">
            <a:tbl>
              <a:tblPr/>
              <a:tblGrid>
                <a:gridCol w="1152128"/>
                <a:gridCol w="2592288"/>
                <a:gridCol w="2520280"/>
                <a:gridCol w="1368152"/>
              </a:tblGrid>
              <a:tr h="10801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Повороты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Налево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Бесконфликтное движение: выделенная полоса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полоса с распределением потоков </a:t>
                      </a:r>
                      <a:endParaRPr lang="ru-RU" sz="1200" dirty="0" smtClean="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  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доля транспортных средств, поворачивающих налево в группе полос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Повороты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Налево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05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Повороты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Направо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Выделенная полоса: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полоса с распределением потоков </a:t>
                      </a:r>
                      <a:endParaRPr lang="ru-RU" sz="1200" dirty="0" smtClean="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Однополосный подход: </a:t>
                      </a:r>
                      <a:endParaRPr lang="ru-RU" sz="1200" dirty="0" smtClean="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     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доля транспортных средств, поворачивающих направо в группе полос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Повороты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Направо </a:t>
                      </a:r>
                      <a:endParaRPr lang="ru-RU" sz="120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Влияние пешеходов на </a:t>
                      </a:r>
                      <a:r>
                        <a:rPr lang="ru-RU" sz="12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левоповоротные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и правоповоротные потоки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Для движения налево: </a:t>
                      </a:r>
                      <a:endParaRPr lang="ru-RU" sz="1200" dirty="0" smtClean="0">
                        <a:solidFill>
                          <a:srgbClr val="000001"/>
                        </a:solidFill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Для движения направо: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  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- доля транспортных средств, поворачивающих налево в группе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полос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 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приведенная интенсивность движения в противоположном приоритетном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потоке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  </a:t>
                      </a:r>
                      <a:r>
                        <a:rPr lang="ru-RU" sz="1200" dirty="0" smtClean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      - 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доля транспортных средств, поворачивающих направо в группе полос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Влияние пешеходов на </a:t>
                      </a:r>
                      <a:r>
                        <a:rPr lang="ru-RU" sz="1200" dirty="0" err="1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левоповоротные</a:t>
                      </a:r>
                      <a:r>
                        <a:rPr lang="ru-RU" sz="1200" dirty="0">
                          <a:solidFill>
                            <a:srgbClr val="000001"/>
                          </a:solidFill>
                          <a:latin typeface="+mn-lt"/>
                          <a:ea typeface="Times New Roman"/>
                        </a:rPr>
                        <a:t> и правоповоротные потоки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17780" marR="17780" marT="72390" marB="7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759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420888"/>
            <a:ext cx="1205483" cy="374814"/>
          </a:xfrm>
          <a:prstGeom prst="rect">
            <a:avLst/>
          </a:prstGeom>
          <a:noFill/>
        </p:spPr>
      </p:pic>
      <p:pic>
        <p:nvPicPr>
          <p:cNvPr id="6759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356992"/>
            <a:ext cx="1162050" cy="180975"/>
          </a:xfrm>
          <a:prstGeom prst="rect">
            <a:avLst/>
          </a:prstGeom>
          <a:noFill/>
        </p:spPr>
      </p:pic>
      <p:pic>
        <p:nvPicPr>
          <p:cNvPr id="6759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789040"/>
            <a:ext cx="1228725" cy="180975"/>
          </a:xfrm>
          <a:prstGeom prst="rect">
            <a:avLst/>
          </a:prstGeom>
          <a:noFill/>
        </p:spPr>
      </p:pic>
      <p:pic>
        <p:nvPicPr>
          <p:cNvPr id="6759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5661248"/>
            <a:ext cx="276225" cy="180975"/>
          </a:xfrm>
          <a:prstGeom prst="rect">
            <a:avLst/>
          </a:prstGeom>
          <a:noFill/>
        </p:spPr>
      </p:pic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4149080"/>
            <a:ext cx="414908" cy="230504"/>
          </a:xfrm>
          <a:prstGeom prst="rect">
            <a:avLst/>
          </a:prstGeom>
          <a:noFill/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39952" y="4581128"/>
            <a:ext cx="414908" cy="230504"/>
          </a:xfrm>
          <a:prstGeom prst="rect">
            <a:avLst/>
          </a:prstGeom>
          <a:noFill/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040" y="4149080"/>
            <a:ext cx="257175" cy="190500"/>
          </a:xfrm>
          <a:prstGeom prst="rect">
            <a:avLst/>
          </a:prstGeom>
          <a:noFill/>
        </p:spPr>
      </p:pic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32040" y="4797152"/>
            <a:ext cx="276225" cy="180975"/>
          </a:xfrm>
          <a:prstGeom prst="rect">
            <a:avLst/>
          </a:prstGeom>
          <a:noFill/>
        </p:spPr>
      </p:pic>
      <p:pic>
        <p:nvPicPr>
          <p:cNvPr id="67597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57850" y="1988840"/>
            <a:ext cx="694877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8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76056" y="1772815"/>
            <a:ext cx="333946" cy="242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9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23928" y="2964984"/>
            <a:ext cx="720080" cy="214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600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2942918"/>
            <a:ext cx="360040" cy="236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Пропускная способность пересечений в одном уровне со светофорным регулированием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1268760"/>
            <a:ext cx="728293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Количество фаз регулирования и их последовательность в цикле регулирования влияют на эффективность работы регулируемого пересечения и на безопасность движения.</a:t>
            </a:r>
          </a:p>
          <a:p>
            <a:pPr algn="just"/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Количество фаз регулирования в цикле зависит от:</a:t>
            </a:r>
          </a:p>
          <a:p>
            <a:pPr algn="just"/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- количества направлений движения транспортных потоков (т.е. количества сформированных групп полос) и пешеходных потоков на светофорном объекте;</a:t>
            </a:r>
          </a:p>
          <a:p>
            <a:pPr algn="just"/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- допускаемых конфликтных точек при одновременном движении транспортных и пешеходных потоков в каждой из фаз.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	Допустимость конфликтов между потоками в фазе определяется интенсивностью этих потоков. С учетом интенсивности движения потоков автомобилей по направлениям движения и интенсивности пешеходного движения строится схема </a:t>
            </a:r>
            <a:r>
              <a:rPr lang="ru-RU" sz="1600" dirty="0" err="1" smtClean="0"/>
              <a:t>пофазного</a:t>
            </a:r>
            <a:r>
              <a:rPr lang="ru-RU" sz="1600" dirty="0" smtClean="0"/>
              <a:t> разъезда. Величины фазового коэффициента каждой из групп полос, обслуживаемых рассматриваемой фазой определяются отношением интенсивности движения на группе полос к величине потока насыщения.  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Пропускная способность пересечений в одном уровне со светофорным регулированием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1268760"/>
            <a:ext cx="72829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Пропускная способность группы полос движения на регулируемом пересечении определяется формулой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r>
              <a:rPr lang="ru-RU" sz="1600" dirty="0" smtClean="0"/>
              <a:t>где </a:t>
            </a:r>
          </a:p>
          <a:p>
            <a:endParaRPr lang="ru-RU" sz="1600" dirty="0" smtClean="0"/>
          </a:p>
          <a:p>
            <a:r>
              <a:rPr lang="ru-RU" sz="1600" dirty="0" smtClean="0"/>
              <a:t>	- пропускная способность группы полос в течение фазы регулирования , </a:t>
            </a:r>
            <a:r>
              <a:rPr lang="ru-RU" sz="1600" dirty="0" err="1" smtClean="0"/>
              <a:t>прив</a:t>
            </a:r>
            <a:r>
              <a:rPr lang="ru-RU" sz="1600" dirty="0" smtClean="0"/>
              <a:t>. ед./ч;</a:t>
            </a:r>
          </a:p>
          <a:p>
            <a:r>
              <a:rPr lang="ru-RU" sz="1600" dirty="0" smtClean="0"/>
              <a:t>           </a:t>
            </a:r>
          </a:p>
          <a:p>
            <a:r>
              <a:rPr lang="ru-RU" sz="1600" dirty="0" smtClean="0"/>
              <a:t>          - поток насыщения группы полос в течение фазы регулирования , </a:t>
            </a:r>
            <a:r>
              <a:rPr lang="ru-RU" sz="1600" dirty="0" err="1" smtClean="0"/>
              <a:t>прив</a:t>
            </a:r>
            <a:r>
              <a:rPr lang="ru-RU" sz="1600" dirty="0" smtClean="0"/>
              <a:t>. ед./ч;</a:t>
            </a:r>
          </a:p>
          <a:p>
            <a:r>
              <a:rPr lang="ru-RU" sz="1600" dirty="0" smtClean="0"/>
              <a:t>             </a:t>
            </a:r>
          </a:p>
          <a:p>
            <a:r>
              <a:rPr lang="ru-RU" sz="1600" dirty="0" smtClean="0"/>
              <a:t>         - эффективная длительность фазы регулирования , с; </a:t>
            </a:r>
          </a:p>
          <a:p>
            <a:endParaRPr lang="ru-RU" sz="1600" dirty="0" smtClean="0"/>
          </a:p>
          <a:p>
            <a:pPr algn="just"/>
            <a:r>
              <a:rPr lang="ru-RU" sz="1600" dirty="0" smtClean="0"/>
              <a:t>          - длительность цикла регулирования, с.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988840"/>
            <a:ext cx="1603301" cy="84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3353376"/>
            <a:ext cx="360040" cy="38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4037420"/>
            <a:ext cx="360040" cy="39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4941168"/>
            <a:ext cx="270446" cy="324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63688" y="5445224"/>
            <a:ext cx="222821" cy="269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Характеристики УДС</a:t>
            </a:r>
            <a:endParaRPr lang="ru-RU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81154" y="1628800"/>
            <a:ext cx="72829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Для предварительных расчетов пропускную способность одной полосы проезжей части улиц и дорог допускается </a:t>
            </a:r>
            <a:r>
              <a:rPr lang="ru-RU" dirty="0" smtClean="0"/>
              <a:t>принимать: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967215"/>
              </p:ext>
            </p:extLst>
          </p:nvPr>
        </p:nvGraphicFramePr>
        <p:xfrm>
          <a:off x="740474" y="2852936"/>
          <a:ext cx="8229600" cy="2981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8064"/>
                <a:gridCol w="2057400"/>
                <a:gridCol w="2057400"/>
                <a:gridCol w="1316736"/>
              </a:tblGrid>
              <a:tr h="0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Транспортные средства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Наибольшее число однородных физических единиц транспорта в 1 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при пересечениях в разных уровнях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при пересечении в одном уровне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на скоростных дорогах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на магистральных улицах непрерывного движения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54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Легковые автомобили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1200-1500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1000-1200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600-700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Грузовые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600-800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500-650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300-400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Автобусы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200-300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150-250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100-150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137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Троллейбусы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110-130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70-90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Характеристики УДС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68480" y="1549141"/>
            <a:ext cx="72829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Расчет пропускной способности полосы улиц и дорог </a:t>
            </a:r>
            <a:r>
              <a:rPr lang="ru-RU" b="1" dirty="0"/>
              <a:t>непрерывного движения</a:t>
            </a:r>
            <a:r>
              <a:rPr lang="ru-RU" dirty="0"/>
              <a:t> </a:t>
            </a:r>
            <a:r>
              <a:rPr lang="ru-RU" i="1" dirty="0"/>
              <a:t>P</a:t>
            </a:r>
            <a:r>
              <a:rPr lang="ru-RU" dirty="0"/>
              <a:t>, </a:t>
            </a:r>
            <a:r>
              <a:rPr lang="ru-RU" dirty="0" err="1"/>
              <a:t>авт</a:t>
            </a:r>
            <a:r>
              <a:rPr lang="ru-RU" dirty="0"/>
              <a:t>/ч, рекомендуется определить по уравнению</a:t>
            </a:r>
          </a:p>
          <a:p>
            <a:pPr algn="just"/>
            <a:r>
              <a:rPr lang="ru-RU" dirty="0"/>
              <a:t>                                                            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где </a:t>
            </a:r>
            <a:r>
              <a:rPr lang="ru-RU" i="1" dirty="0"/>
              <a:t>v</a:t>
            </a:r>
            <a:r>
              <a:rPr lang="ru-RU" dirty="0"/>
              <a:t> – скорость потока, км/ч;</a:t>
            </a:r>
          </a:p>
          <a:p>
            <a:pPr algn="just"/>
            <a:r>
              <a:rPr lang="ru-RU" i="1" dirty="0"/>
              <a:t>S</a:t>
            </a:r>
            <a:r>
              <a:rPr lang="ru-RU" dirty="0"/>
              <a:t> – динамический габарит транспортного средства при соответствующей скорости, м</a:t>
            </a:r>
            <a:r>
              <a:rPr lang="ru-RU" dirty="0" smtClean="0"/>
              <a:t>.</a:t>
            </a:r>
            <a:endParaRPr lang="ru-RU" dirty="0"/>
          </a:p>
          <a:p>
            <a:pPr algn="just"/>
            <a:r>
              <a:rPr lang="ru-RU" dirty="0"/>
              <a:t>                                                      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где </a:t>
            </a:r>
            <a:r>
              <a:rPr lang="ru-RU" i="1" dirty="0"/>
              <a:t>l</a:t>
            </a:r>
            <a:r>
              <a:rPr lang="ru-RU" baseline="-25000" dirty="0"/>
              <a:t>0</a:t>
            </a:r>
            <a:r>
              <a:rPr lang="ru-RU" dirty="0"/>
              <a:t> – дистанция безопасности между остановившимися транспортными средствами, м;</a:t>
            </a:r>
          </a:p>
          <a:p>
            <a:pPr algn="just"/>
            <a:r>
              <a:rPr lang="ru-RU" i="1" dirty="0" err="1"/>
              <a:t>l</a:t>
            </a:r>
            <a:r>
              <a:rPr lang="ru-RU" baseline="-25000" dirty="0" err="1"/>
              <a:t>а</a:t>
            </a:r>
            <a:r>
              <a:rPr lang="ru-RU" dirty="0"/>
              <a:t> -длина расчетного транспортного средства, м;</a:t>
            </a:r>
          </a:p>
          <a:p>
            <a:r>
              <a:rPr lang="ru-RU" dirty="0" smtClean="0"/>
              <a:t>Расчеты выполняют при коэффициенте сцепления             ,  коэффициенте эксплуатационного состояния тормозов </a:t>
            </a:r>
            <a:r>
              <a:rPr lang="ru-RU" i="1" dirty="0" smtClean="0"/>
              <a:t>К</a:t>
            </a:r>
            <a:r>
              <a:rPr lang="ru-RU" dirty="0" smtClean="0"/>
              <a:t> = 1,2, продольном уклоне         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 descr="http://ohranatruda.ru/ot_biblio/normativ/data_normativ/10/10533/x023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82912"/>
            <a:ext cx="1656184" cy="54203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4499992" y="3933056"/>
          <a:ext cx="2571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Формула" r:id="rId5" imgW="164957" imgH="203024" progId="Equation.3">
                  <p:embed/>
                </p:oleObj>
              </mc:Choice>
              <mc:Fallback>
                <p:oleObj name="Формула" r:id="rId5" imgW="164957" imgH="203024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3933056"/>
                        <a:ext cx="25717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7" name="Object 1"/>
          <p:cNvGraphicFramePr>
            <a:graphicFrameLocks noChangeAspect="1"/>
          </p:cNvGraphicFramePr>
          <p:nvPr/>
        </p:nvGraphicFramePr>
        <p:xfrm>
          <a:off x="4932040" y="3645024"/>
          <a:ext cx="254317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Формула" r:id="rId7" imgW="2133600" imgH="609600" progId="Equation.3">
                  <p:embed/>
                </p:oleObj>
              </mc:Choice>
              <mc:Fallback>
                <p:oleObj name="Формула" r:id="rId7" imgW="2133600" imgH="609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645024"/>
                        <a:ext cx="2543175" cy="704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7092280" y="5157192"/>
          <a:ext cx="759094" cy="334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Формула" r:id="rId9" imgW="482391" imgH="190417" progId="Equation.3">
                  <p:embed/>
                </p:oleObj>
              </mc:Choice>
              <mc:Fallback>
                <p:oleObj name="Формула" r:id="rId9" imgW="482391" imgH="19041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5157192"/>
                        <a:ext cx="759094" cy="3345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0" y="0"/>
          <a:ext cx="39052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Формула" r:id="rId11" imgW="317225" imgH="152268" progId="Equation.3">
                  <p:embed/>
                </p:oleObj>
              </mc:Choice>
              <mc:Fallback>
                <p:oleObj name="Формула" r:id="rId11" imgW="317225" imgH="152268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390525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3779912" y="5733256"/>
          <a:ext cx="513448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Формула" r:id="rId13" imgW="317225" imgH="152268" progId="Equation.3">
                  <p:embed/>
                </p:oleObj>
              </mc:Choice>
              <mc:Fallback>
                <p:oleObj name="Формула" r:id="rId13" imgW="317225" imgH="152268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5733256"/>
                        <a:ext cx="513448" cy="288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Характеристики УДС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81154" y="1628800"/>
            <a:ext cx="7282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</a:t>
            </a:r>
            <a:r>
              <a:rPr lang="ru-RU" b="1" dirty="0" smtClean="0"/>
              <a:t>корости </a:t>
            </a:r>
            <a:r>
              <a:rPr lang="ru-RU" b="1" dirty="0"/>
              <a:t>потока</a:t>
            </a:r>
            <a:r>
              <a:rPr lang="ru-RU" dirty="0"/>
              <a:t> при определении пропускной способности полосы движения рекомендуется принимать скорости, соответствующие максимальной эффективности автомобильных перевозок и функциональному назначению улицы или </a:t>
            </a:r>
            <a:r>
              <a:rPr lang="ru-RU" dirty="0" smtClean="0"/>
              <a:t>дороги: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25243"/>
              </p:ext>
            </p:extLst>
          </p:nvPr>
        </p:nvGraphicFramePr>
        <p:xfrm>
          <a:off x="724763" y="3140968"/>
          <a:ext cx="8229600" cy="2520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3854"/>
                <a:gridCol w="2410691"/>
                <a:gridCol w="1995055"/>
              </a:tblGrid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Категория улиц и дорог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Расчетная скорость, км/ч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Скорость потока, км/ч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Скоростные дороги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120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Общегородские магистрали: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- непрерывного </a:t>
                      </a:r>
                      <a:r>
                        <a:rPr lang="ru-RU" sz="1400" dirty="0">
                          <a:effectLst/>
                        </a:rPr>
                        <a:t>движения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- регулируемого</a:t>
                      </a:r>
                      <a:r>
                        <a:rPr lang="ru-RU" sz="1400" dirty="0">
                          <a:effectLst/>
                        </a:rPr>
                        <a:t>  </a:t>
                      </a:r>
                      <a:r>
                        <a:rPr lang="ru-RU" sz="1400" dirty="0" smtClean="0">
                          <a:effectLst/>
                        </a:rPr>
                        <a:t>движения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80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Районные магистрали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80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>
                          <a:effectLst/>
                        </a:rPr>
                        <a:t>Дороги грузового движения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80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75"/>
                        </a:spcAft>
                      </a:pPr>
                      <a:r>
                        <a:rPr lang="ru-RU" sz="1400" dirty="0">
                          <a:effectLst/>
                        </a:rPr>
                        <a:t>60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Характеристики УДС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81154" y="1628800"/>
            <a:ext cx="72829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Зависимость </a:t>
            </a:r>
            <a:r>
              <a:rPr lang="ru-RU" dirty="0"/>
              <a:t>«скорость потока - пропускная способность полосы движения» </a:t>
            </a:r>
            <a:r>
              <a:rPr lang="ru-RU" dirty="0" smtClean="0"/>
              <a:t>от дистанции </a:t>
            </a:r>
            <a:r>
              <a:rPr lang="ru-RU" dirty="0"/>
              <a:t>безопасности между приведенными автомобилями.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 descr="http://ohranatruda.ru/ot_biblio/normativ/data_normativ/10/10533/x0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328" y="2492896"/>
            <a:ext cx="5256584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Характеристики УДС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8972" y="1984831"/>
            <a:ext cx="72829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Пропускная способность проезжей части улиц и дорог непрерывного движения </a:t>
            </a:r>
            <a:r>
              <a:rPr lang="ru-RU" i="1" dirty="0" err="1"/>
              <a:t>P</a:t>
            </a:r>
            <a:r>
              <a:rPr lang="ru-RU" baseline="-25000" dirty="0" err="1"/>
              <a:t>пр.ч</a:t>
            </a:r>
            <a:r>
              <a:rPr lang="ru-RU" baseline="-25000" dirty="0"/>
              <a:t>.</a:t>
            </a:r>
            <a:r>
              <a:rPr lang="ru-RU" dirty="0"/>
              <a:t>, приведенных </a:t>
            </a:r>
            <a:r>
              <a:rPr lang="ru-RU" dirty="0" err="1"/>
              <a:t>авт</a:t>
            </a:r>
            <a:r>
              <a:rPr lang="ru-RU" dirty="0"/>
              <a:t>/ч, определяется по уравнению</a:t>
            </a:r>
          </a:p>
          <a:p>
            <a:pPr algn="just"/>
            <a:r>
              <a:rPr lang="ru-RU" dirty="0"/>
              <a:t>                                                            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где </a:t>
            </a:r>
            <a:r>
              <a:rPr lang="ru-RU" i="1" dirty="0" err="1"/>
              <a:t>P</a:t>
            </a:r>
            <a:r>
              <a:rPr lang="ru-RU" i="1" baseline="-25000" dirty="0" err="1"/>
              <a:t>i</a:t>
            </a:r>
            <a:r>
              <a:rPr lang="ru-RU" dirty="0"/>
              <a:t> - пропускная способность соответствующей полосы движения, приведенных </a:t>
            </a:r>
            <a:r>
              <a:rPr lang="ru-RU" dirty="0" err="1"/>
              <a:t>авт</a:t>
            </a:r>
            <a:r>
              <a:rPr lang="ru-RU" dirty="0"/>
              <a:t>/ч;</a:t>
            </a:r>
          </a:p>
          <a:p>
            <a:pPr algn="just"/>
            <a:r>
              <a:rPr lang="ru-RU" i="1" dirty="0"/>
              <a:t>а</a:t>
            </a:r>
            <a:r>
              <a:rPr lang="ru-RU" dirty="0"/>
              <a:t> -  число полос движения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	Пропускная способность проезжей части при многополосном движении определяется с учетом понижающего коэффициента </a:t>
            </a:r>
            <a:r>
              <a:rPr lang="ru-RU" dirty="0" err="1" smtClean="0"/>
              <a:t>многополосности</a:t>
            </a:r>
            <a:r>
              <a:rPr lang="ru-RU" dirty="0" smtClean="0"/>
              <a:t> </a:t>
            </a:r>
            <a:r>
              <a:rPr lang="en-US" i="1" dirty="0" smtClean="0"/>
              <a:t>f</a:t>
            </a:r>
            <a:r>
              <a:rPr lang="ru-RU" dirty="0" smtClean="0"/>
              <a:t>, принимаемого в зависимости от числа полос движения в одном направлении: одна – 1,0; две – 1,9; три – 2,7; четыре – 3,5.</a:t>
            </a:r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 descr="http://ohranatruda.ru/ot_biblio/normativ/data_normativ/10/10533/x037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80928"/>
            <a:ext cx="2083848" cy="1008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Характеристики УДС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87624" y="1549141"/>
            <a:ext cx="76637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endParaRPr lang="ru-RU" dirty="0" smtClean="0"/>
          </a:p>
          <a:p>
            <a:pPr algn="just"/>
            <a:r>
              <a:rPr lang="ru-RU" dirty="0" smtClean="0"/>
              <a:t> Для улиц с регулируемым движением пропускная способность полосы движения на перегоне определяется с учетом задержек транспорта перед перекрестками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где –    коэффициент, учитывающий снижение пропускной способности за счет остановок у перекрестков.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Величину коэффициента  , учитывающего потери времени на перекрестке, определяют по формуле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3275856" y="2780927"/>
          <a:ext cx="2304256" cy="865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Формула" r:id="rId4" imgW="1219200" imgH="508000" progId="Equation.3">
                  <p:embed/>
                </p:oleObj>
              </mc:Choice>
              <mc:Fallback>
                <p:oleObj name="Формула" r:id="rId4" imgW="1219200" imgH="508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780927"/>
                        <a:ext cx="2304256" cy="8659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2267744" y="3789040"/>
          <a:ext cx="288032" cy="320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Формула" r:id="rId6" imgW="139700" imgH="139700" progId="Equation.3">
                  <p:embed/>
                </p:oleObj>
              </mc:Choice>
              <mc:Fallback>
                <p:oleObj name="Формула" r:id="rId6" imgW="139700" imgH="139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789040"/>
                        <a:ext cx="288032" cy="3200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4139952" y="4653136"/>
          <a:ext cx="265112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Формула" r:id="rId8" imgW="152280" imgH="139680" progId="Equation.3">
                  <p:embed/>
                </p:oleObj>
              </mc:Choice>
              <mc:Fallback>
                <p:oleObj name="Формула" r:id="rId8" imgW="152280" imgH="1396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4653136"/>
                        <a:ext cx="265112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Характеристики УДС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87624" y="1549141"/>
            <a:ext cx="76637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Величину коэффициента  , учитывающего потери времени на перекрестке, определяют по формуле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где     –  расстояние между регулируемыми перекрестками; </a:t>
            </a:r>
          </a:p>
          <a:p>
            <a:pPr algn="just"/>
            <a:r>
              <a:rPr lang="ru-RU" dirty="0" smtClean="0"/>
              <a:t> </a:t>
            </a:r>
            <a:r>
              <a:rPr lang="ru-RU" i="1" dirty="0" smtClean="0"/>
              <a:t>а</a:t>
            </a:r>
            <a:r>
              <a:rPr lang="ru-RU" dirty="0" smtClean="0"/>
              <a:t>   – ускорение при разгоне, равное 0,8–1,2 м/с</a:t>
            </a:r>
            <a:r>
              <a:rPr lang="ru-RU" baseline="30000" dirty="0" smtClean="0"/>
              <a:t>2</a:t>
            </a:r>
            <a:r>
              <a:rPr lang="ru-RU" dirty="0" smtClean="0"/>
              <a:t>;  </a:t>
            </a:r>
          </a:p>
          <a:p>
            <a:pPr algn="just"/>
            <a:r>
              <a:rPr lang="ru-RU" i="1" dirty="0" smtClean="0"/>
              <a:t> в</a:t>
            </a:r>
            <a:r>
              <a:rPr lang="ru-RU" dirty="0" smtClean="0"/>
              <a:t>    – ускорение при торможении, равное 0,6–1,5 м/с;</a:t>
            </a:r>
          </a:p>
          <a:p>
            <a:pPr algn="just"/>
            <a:r>
              <a:rPr lang="ru-RU" dirty="0" smtClean="0"/>
              <a:t>      – расчетная скорость у перекрестка, равная 30–40 км/ч;</a:t>
            </a:r>
          </a:p>
          <a:p>
            <a:pPr algn="just"/>
            <a:r>
              <a:rPr lang="ru-RU" dirty="0" smtClean="0"/>
              <a:t>      – средняя продолжительность задержки перед светофором, равная 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   – продолжительность красной фазы светофора; </a:t>
            </a:r>
          </a:p>
          <a:p>
            <a:pPr algn="just"/>
            <a:r>
              <a:rPr lang="ru-RU" dirty="0" smtClean="0"/>
              <a:t>      – продолжительность желтой фазы светофора.</a:t>
            </a:r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4139952" y="1556792"/>
          <a:ext cx="288032" cy="320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Формула" r:id="rId4" imgW="139700" imgH="139700" progId="Equation.3">
                  <p:embed/>
                </p:oleObj>
              </mc:Choice>
              <mc:Fallback>
                <p:oleObj name="Формула" r:id="rId4" imgW="139700" imgH="139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1556792"/>
                        <a:ext cx="288032" cy="3200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89" name="Object 5"/>
          <p:cNvGraphicFramePr>
            <a:graphicFrameLocks noChangeAspect="1"/>
          </p:cNvGraphicFramePr>
          <p:nvPr/>
        </p:nvGraphicFramePr>
        <p:xfrm>
          <a:off x="3635896" y="2276872"/>
          <a:ext cx="2540124" cy="988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Формула" r:id="rId6" imgW="2209800" imgH="863600" progId="Equation.3">
                  <p:embed/>
                </p:oleObj>
              </mc:Choice>
              <mc:Fallback>
                <p:oleObj name="Формула" r:id="rId6" imgW="2209800" imgH="863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276872"/>
                        <a:ext cx="2540124" cy="9889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619672" y="3501008"/>
          <a:ext cx="224408" cy="308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Формула" r:id="rId8" imgW="177646" imgH="190335" progId="Equation.3">
                  <p:embed/>
                </p:oleObj>
              </mc:Choice>
              <mc:Fallback>
                <p:oleObj name="Формула" r:id="rId8" imgW="177646" imgH="19033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501008"/>
                        <a:ext cx="224408" cy="3085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93" name="Object 9"/>
          <p:cNvGraphicFramePr>
            <a:graphicFrameLocks noChangeAspect="1"/>
          </p:cNvGraphicFramePr>
          <p:nvPr/>
        </p:nvGraphicFramePr>
        <p:xfrm>
          <a:off x="1259632" y="4365104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Формула" r:id="rId10" imgW="152268" imgH="152268" progId="Equation.3">
                  <p:embed/>
                </p:oleObj>
              </mc:Choice>
              <mc:Fallback>
                <p:oleObj name="Формула" r:id="rId10" imgW="152268" imgH="152268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4365104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95" name="Object 11"/>
          <p:cNvGraphicFramePr>
            <a:graphicFrameLocks noChangeAspect="1"/>
          </p:cNvGraphicFramePr>
          <p:nvPr/>
        </p:nvGraphicFramePr>
        <p:xfrm>
          <a:off x="1331640" y="4581128"/>
          <a:ext cx="2667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Формула" r:id="rId12" imgW="165028" imgH="228501" progId="Equation.3">
                  <p:embed/>
                </p:oleObj>
              </mc:Choice>
              <mc:Fallback>
                <p:oleObj name="Формула" r:id="rId12" imgW="165028" imgH="228501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581128"/>
                        <a:ext cx="26670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97" name="Object 13"/>
          <p:cNvGraphicFramePr>
            <a:graphicFrameLocks noChangeAspect="1"/>
          </p:cNvGraphicFramePr>
          <p:nvPr/>
        </p:nvGraphicFramePr>
        <p:xfrm>
          <a:off x="2195736" y="4869159"/>
          <a:ext cx="864096" cy="61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Формула" r:id="rId14" imgW="698197" imgH="495085" progId="Equation.3">
                  <p:embed/>
                </p:oleObj>
              </mc:Choice>
              <mc:Fallback>
                <p:oleObj name="Формула" r:id="rId14" imgW="698197" imgH="495085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4869159"/>
                        <a:ext cx="864096" cy="613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99" name="Object 15"/>
          <p:cNvGraphicFramePr>
            <a:graphicFrameLocks noChangeAspect="1"/>
          </p:cNvGraphicFramePr>
          <p:nvPr/>
        </p:nvGraphicFramePr>
        <p:xfrm>
          <a:off x="1259632" y="5301208"/>
          <a:ext cx="2952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Формула" r:id="rId16" imgW="139700" imgH="228600" progId="Equation.3">
                  <p:embed/>
                </p:oleObj>
              </mc:Choice>
              <mc:Fallback>
                <p:oleObj name="Формула" r:id="rId16" imgW="13970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5301208"/>
                        <a:ext cx="295275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601" name="Object 17"/>
          <p:cNvGraphicFramePr>
            <a:graphicFrameLocks noChangeAspect="1"/>
          </p:cNvGraphicFramePr>
          <p:nvPr/>
        </p:nvGraphicFramePr>
        <p:xfrm>
          <a:off x="1259632" y="5661248"/>
          <a:ext cx="2952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Формула" r:id="rId18" imgW="165028" imgH="228501" progId="Equation.3">
                  <p:embed/>
                </p:oleObj>
              </mc:Choice>
              <mc:Fallback>
                <p:oleObj name="Формула" r:id="rId18" imgW="165028" imgH="228501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5661248"/>
                        <a:ext cx="2952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Характеристики УДС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59632" y="1524854"/>
            <a:ext cx="750445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 Пропускную способность одной полосы движения на перекрестке определяют при скорости движения транспорта на перекрестке </a:t>
            </a:r>
            <a:r>
              <a:rPr lang="en-US" dirty="0" smtClean="0"/>
              <a:t>V</a:t>
            </a:r>
            <a:r>
              <a:rPr lang="ru-RU" dirty="0" smtClean="0"/>
              <a:t> = 30 км/ч по формуле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где     </a:t>
            </a:r>
          </a:p>
          <a:p>
            <a:pPr algn="just"/>
            <a:r>
              <a:rPr lang="ru-RU" dirty="0" smtClean="0"/>
              <a:t>      – время, необходимое для прохождения </a:t>
            </a:r>
            <a:r>
              <a:rPr lang="ru-RU" dirty="0" err="1" smtClean="0"/>
              <a:t>стоп-линии</a:t>
            </a:r>
            <a:r>
              <a:rPr lang="ru-RU" dirty="0" smtClean="0"/>
              <a:t> (2,2–2,8 с);</a:t>
            </a:r>
          </a:p>
          <a:p>
            <a:pPr algn="just"/>
            <a:r>
              <a:rPr lang="ru-RU" dirty="0" smtClean="0"/>
              <a:t>      – продолжительность зеленой фазы светофора; </a:t>
            </a:r>
          </a:p>
          <a:p>
            <a:pPr algn="just"/>
            <a:r>
              <a:rPr lang="ru-RU" dirty="0" smtClean="0"/>
              <a:t>      – продолжительность цикла работы светофора.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 величине </a:t>
            </a:r>
            <a:r>
              <a:rPr lang="ru-RU" i="1" dirty="0" smtClean="0"/>
              <a:t>Р </a:t>
            </a:r>
            <a:r>
              <a:rPr lang="ru-RU" dirty="0" smtClean="0"/>
              <a:t>определяют требуемое количество полос на перегоне (между перекрестками), по величине </a:t>
            </a:r>
            <a:r>
              <a:rPr lang="ru-RU" i="1" dirty="0" err="1" smtClean="0"/>
              <a:t>Р</a:t>
            </a:r>
            <a:r>
              <a:rPr lang="ru-RU" baseline="-25000" dirty="0" err="1" smtClean="0"/>
              <a:t>пер</a:t>
            </a:r>
            <a:r>
              <a:rPr lang="ru-RU" dirty="0" smtClean="0"/>
              <a:t> – на перекрестке.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3449072" y="2420887"/>
          <a:ext cx="2705988" cy="10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Формула" r:id="rId4" imgW="1358310" imgH="571252" progId="Equation.3">
                  <p:embed/>
                </p:oleObj>
              </mc:Choice>
              <mc:Fallback>
                <p:oleObj name="Формула" r:id="rId4" imgW="1358310" imgH="571252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9072" y="2420887"/>
                        <a:ext cx="2705988" cy="1008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1331640" y="3645024"/>
          <a:ext cx="3429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Формула" r:id="rId6" imgW="152334" imgH="228501" progId="Equation.3">
                  <p:embed/>
                </p:oleObj>
              </mc:Choice>
              <mc:Fallback>
                <p:oleObj name="Формула" r:id="rId6" imgW="152334" imgH="228501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645024"/>
                        <a:ext cx="3429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1331640" y="3933056"/>
          <a:ext cx="2571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Формула" r:id="rId8" imgW="139639" imgH="241195" progId="Equation.3">
                  <p:embed/>
                </p:oleObj>
              </mc:Choice>
              <mc:Fallback>
                <p:oleObj name="Формула" r:id="rId8" imgW="139639" imgH="24119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933056"/>
                        <a:ext cx="2571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1259632" y="4293096"/>
          <a:ext cx="3905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Формула" r:id="rId10" imgW="190417" imgH="241195" progId="Equation.3">
                  <p:embed/>
                </p:oleObj>
              </mc:Choice>
              <mc:Fallback>
                <p:oleObj name="Формула" r:id="rId10" imgW="190417" imgH="241195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4293096"/>
                        <a:ext cx="3905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Характеристики УДС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9" y="930841"/>
            <a:ext cx="7776864" cy="46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68480" y="1549141"/>
            <a:ext cx="72829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Количество полос движения на улицах с многополосной проезжей частью в одном направлении определяют по формуле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где</a:t>
            </a:r>
            <a:r>
              <a:rPr lang="ru-RU" i="1" dirty="0" smtClean="0"/>
              <a:t> </a:t>
            </a:r>
            <a:r>
              <a:rPr lang="en-US" i="1" dirty="0" smtClean="0"/>
              <a:t>N</a:t>
            </a:r>
            <a:r>
              <a:rPr lang="ru-RU" baseline="-25000" dirty="0" err="1" smtClean="0"/>
              <a:t>пр</a:t>
            </a:r>
            <a:r>
              <a:rPr lang="ru-RU" dirty="0" smtClean="0"/>
              <a:t> – интенсивность движения на перспективу 20 лет, приведенная к легковому автомобилю в обоих направлениях, </a:t>
            </a:r>
            <a:r>
              <a:rPr lang="ru-RU" dirty="0" err="1" smtClean="0"/>
              <a:t>авт</a:t>
            </a:r>
            <a:r>
              <a:rPr lang="ru-RU" dirty="0" smtClean="0"/>
              <a:t>/ч.</a:t>
            </a:r>
          </a:p>
          <a:p>
            <a:pPr algn="just"/>
            <a:r>
              <a:rPr lang="ru-RU" dirty="0" smtClean="0"/>
              <a:t>После определения количества полос движения выполняют проверку</a:t>
            </a:r>
          </a:p>
          <a:p>
            <a:pPr algn="just"/>
            <a:r>
              <a:rPr lang="ru-RU" i="1" dirty="0" smtClean="0"/>
              <a:t>                        </a:t>
            </a:r>
            <a:r>
              <a:rPr lang="en-US" i="1" dirty="0" smtClean="0"/>
              <a:t>N</a:t>
            </a:r>
            <a:r>
              <a:rPr lang="ru-RU" baseline="-25000" dirty="0" err="1" smtClean="0"/>
              <a:t>пр</a:t>
            </a:r>
            <a:r>
              <a:rPr lang="ru-RU" i="1" dirty="0" smtClean="0"/>
              <a:t>/</a:t>
            </a:r>
            <a:r>
              <a:rPr lang="ru-RU" dirty="0" smtClean="0"/>
              <a:t>2</a:t>
            </a:r>
            <a:r>
              <a:rPr lang="ru-RU" i="1" dirty="0" smtClean="0"/>
              <a:t> &lt; </a:t>
            </a:r>
            <a:r>
              <a:rPr lang="en-US" i="1" dirty="0" smtClean="0"/>
              <a:t>f</a:t>
            </a:r>
            <a:r>
              <a:rPr lang="ru-RU" i="1" dirty="0" smtClean="0"/>
              <a:t>Р.</a:t>
            </a:r>
            <a:endParaRPr lang="ru-RU" dirty="0" smtClean="0"/>
          </a:p>
          <a:p>
            <a:pPr algn="just"/>
            <a:r>
              <a:rPr lang="ru-RU" dirty="0" smtClean="0"/>
              <a:t>Коэффициент загрузки определяют по формуле </a:t>
            </a:r>
            <a:r>
              <a:rPr lang="en-US" i="1" dirty="0" smtClean="0"/>
              <a:t>Z</a:t>
            </a:r>
            <a:r>
              <a:rPr lang="ru-RU" i="1" dirty="0" smtClean="0"/>
              <a:t> =</a:t>
            </a:r>
            <a:r>
              <a:rPr lang="ru-RU" dirty="0" smtClean="0"/>
              <a:t> </a:t>
            </a:r>
            <a:r>
              <a:rPr lang="en-US" i="1" dirty="0" smtClean="0"/>
              <a:t>N</a:t>
            </a:r>
            <a:r>
              <a:rPr lang="ru-RU" baseline="-25000" dirty="0" err="1" smtClean="0"/>
              <a:t>пр</a:t>
            </a:r>
            <a:r>
              <a:rPr lang="ru-RU" i="1" dirty="0" smtClean="0"/>
              <a:t>/</a:t>
            </a:r>
            <a:r>
              <a:rPr lang="ru-RU" dirty="0" smtClean="0"/>
              <a:t>2</a:t>
            </a:r>
            <a:r>
              <a:rPr lang="en-US" i="1" dirty="0" smtClean="0"/>
              <a:t>f</a:t>
            </a:r>
            <a:r>
              <a:rPr lang="ru-RU" i="1" dirty="0" smtClean="0"/>
              <a:t>Р.</a:t>
            </a:r>
            <a:endParaRPr lang="ru-RU" dirty="0" smtClean="0"/>
          </a:p>
          <a:p>
            <a:pPr algn="just"/>
            <a:r>
              <a:rPr lang="ru-RU" dirty="0" smtClean="0"/>
              <a:t>Коэффициент загрузки в городских условиях на перспективу 20 лет не должен превышать для перегона 0,70–0,75, для перекрестка – 1,0.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4"/>
            <a:ext cx="7778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ПРОПУСКНАЯ СПОСОБНОСТЬ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ГОРОДСКИХ УЛИЦ И ДОРОГ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70474" y="5013176"/>
            <a:ext cx="7282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   </a:t>
            </a: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4572000" y="2276872"/>
          <a:ext cx="998215" cy="759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4" imgW="774364" imgH="533169" progId="Equation.3">
                  <p:embed/>
                </p:oleObj>
              </mc:Choice>
              <mc:Fallback>
                <p:oleObj name="Формула" r:id="rId4" imgW="774364" imgH="53316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276872"/>
                        <a:ext cx="998215" cy="759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05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Характеристика уровней удобства движения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704"/>
            <a:ext cx="7776864" cy="46291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27584" y="1124744"/>
          <a:ext cx="8136904" cy="5120640"/>
        </p:xfrm>
        <a:graphic>
          <a:graphicData uri="http://schemas.openxmlformats.org/drawingml/2006/table">
            <a:tbl>
              <a:tblPr/>
              <a:tblGrid>
                <a:gridCol w="867810"/>
                <a:gridCol w="471774"/>
                <a:gridCol w="501752"/>
                <a:gridCol w="460730"/>
                <a:gridCol w="1586366"/>
                <a:gridCol w="1005230"/>
                <a:gridCol w="1006659"/>
                <a:gridCol w="899367"/>
                <a:gridCol w="1337216"/>
              </a:tblGrid>
              <a:tr h="5131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Уровень удобства движения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z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Характеристика потока автомобилей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Состояние потока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Эмоциональная загрузка водителя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Удобство работы водителя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Экономическая эффективность работы дороги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2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&lt;0,2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 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Автомобили движутся в свободных условиях, взаимодействие между автомобилями отсутствует.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Свободное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Низкая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Удобно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Неэффективная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4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0,2-0,45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0,7-0,9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0,1-0,3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Автомобили движутся группами, совершается много обгонов.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Частично связанное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Нормальная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Мало удобно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Мало эффективная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9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0,45-0,7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0,55-0,7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0,3-0,7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 потоке еще существуют большие интервалы между автомобилями, обгоны затруднены.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Связанное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Высокая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Неудобно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Эффективная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4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Г-а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0,7-1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0,4-0,55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0,7-1,0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Сплошной поток автомобилей, движущихся с малыми скоростями.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Насыщенное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Очень высокая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Очень неудобно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Неэффективная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8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Г-б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≤1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≤0,4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Поток движется с остановками, возникают заторы.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Плотное насыщенное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То же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То же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То же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49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08720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43608" y="1052736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	</a:t>
            </a:r>
            <a:r>
              <a:rPr lang="ru-RU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Коэффициент загрузки движения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Z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   вычисляется по формуле   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Z = N / Р,</a:t>
            </a:r>
            <a:endParaRPr lang="ru-RU" dirty="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где     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N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- интенсивность движения (существующая или перспективная ), легковых </a:t>
            </a:r>
            <a:r>
              <a:rPr lang="ru-RU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авт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/ч;</a:t>
            </a:r>
            <a:endParaRPr lang="ru-RU" dirty="0" smtClean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        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Р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-  практическая пропускная способность, легковых </a:t>
            </a:r>
            <a:r>
              <a:rPr lang="ru-RU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авт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/ч. </a:t>
            </a:r>
            <a:endParaRPr lang="ru-RU" dirty="0" smtClean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   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	</a:t>
            </a:r>
            <a:r>
              <a:rPr lang="ru-RU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Коэффициент скорости движения 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C вычисляют по формуле  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C=V</a:t>
            </a:r>
            <a:r>
              <a:rPr lang="en-US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z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/ </a:t>
            </a:r>
            <a:r>
              <a:rPr lang="ru-RU" i="1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Vо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,                                                                </a:t>
            </a:r>
            <a:endParaRPr lang="ru-RU" dirty="0" smtClean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где    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V</a:t>
            </a:r>
            <a:r>
              <a:rPr lang="en-US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z</a:t>
            </a:r>
            <a:r>
              <a:rPr lang="en-US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- средняя скорость движения при рассматриваемом уровне удобства, км/ч;</a:t>
            </a:r>
            <a:endParaRPr lang="ru-RU" dirty="0" smtClean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       </a:t>
            </a:r>
            <a:r>
              <a:rPr lang="ru-RU" i="1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Vо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-скорость движения в свободных условиях при уровне удобства А, км/ч. </a:t>
            </a:r>
          </a:p>
          <a:p>
            <a:pPr>
              <a:spcAft>
                <a:spcPts val="0"/>
              </a:spcAft>
            </a:pPr>
            <a:endParaRPr lang="ru-RU" dirty="0" smtClean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	</a:t>
            </a:r>
            <a:r>
              <a:rPr lang="ru-RU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Коэффициент насыщения движением   </a:t>
            </a:r>
            <a:r>
              <a:rPr lang="ru-RU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p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вычисляется по формуле  </a:t>
            </a:r>
            <a:r>
              <a:rPr lang="ru-RU" i="1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p=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i="1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q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en-US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z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/ </a:t>
            </a:r>
            <a:r>
              <a:rPr lang="ru-RU" i="1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q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en-US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max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,</a:t>
            </a:r>
            <a:endParaRPr lang="ru-RU" dirty="0" smtClean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где      </a:t>
            </a:r>
            <a:r>
              <a:rPr lang="ru-RU" i="1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q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en-US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z</a:t>
            </a:r>
            <a:r>
              <a:rPr lang="ru-RU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   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- средняя плотность  движения при рассматриваемом уровне, </a:t>
            </a:r>
            <a:r>
              <a:rPr lang="ru-RU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авт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/км;</a:t>
            </a:r>
            <a:endParaRPr lang="ru-RU" dirty="0" smtClean="0"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          </a:t>
            </a:r>
            <a:r>
              <a:rPr lang="ru-RU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q</a:t>
            </a:r>
            <a:r>
              <a:rPr lang="en-US" dirty="0" smtClean="0">
                <a:solidFill>
                  <a:srgbClr val="000000"/>
                </a:solidFill>
                <a:ea typeface="Times New Roman"/>
                <a:cs typeface="Times New Roman"/>
              </a:rPr>
              <a:t>max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-  максимальная плотность движения, </a:t>
            </a:r>
            <a:r>
              <a:rPr lang="ru-RU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авт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/км.</a:t>
            </a:r>
            <a:endParaRPr lang="ru-RU" dirty="0">
              <a:ea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3648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Характеристика уровней удобства движения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5649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059022"/>
            <a:ext cx="7776864" cy="462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3960" y="2636912"/>
            <a:ext cx="74888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СПАСИБО</a:t>
            </a:r>
            <a: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 </a:t>
            </a:r>
            <a:b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</a:br>
            <a:r>
              <a:rPr lang="ru-RU" sz="3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ЗА ВНИМАНИЕ!</a:t>
            </a:r>
            <a:endParaRPr lang="ru-RU" sz="3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516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4472</TotalTime>
  <Words>2200</Words>
  <Application>Microsoft Office PowerPoint</Application>
  <PresentationFormat>Экран (4:3)</PresentationFormat>
  <Paragraphs>1106</Paragraphs>
  <Slides>46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8" baseType="lpstr">
      <vt:lpstr>Открытая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Седова Динара Давлетовна</dc:creator>
  <cp:lastModifiedBy>PC53</cp:lastModifiedBy>
  <cp:revision>302</cp:revision>
  <cp:lastPrinted>2012-09-07T05:08:17Z</cp:lastPrinted>
  <dcterms:created xsi:type="dcterms:W3CDTF">2012-06-14T06:28:16Z</dcterms:created>
  <dcterms:modified xsi:type="dcterms:W3CDTF">2020-03-13T10:49:21Z</dcterms:modified>
</cp:coreProperties>
</file>