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ms-office.legacyDiagramTex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304" r:id="rId4"/>
    <p:sldId id="302" r:id="rId5"/>
    <p:sldId id="292" r:id="rId6"/>
    <p:sldId id="286" r:id="rId7"/>
    <p:sldId id="290" r:id="rId8"/>
    <p:sldId id="294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06" r:id="rId19"/>
    <p:sldId id="317" r:id="rId20"/>
    <p:sldId id="318" r:id="rId21"/>
    <p:sldId id="316" r:id="rId22"/>
    <p:sldId id="319" r:id="rId23"/>
    <p:sldId id="259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4451"/>
    <a:srgbClr val="F85867"/>
    <a:srgbClr val="000000"/>
    <a:srgbClr val="5F5F5F"/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8" autoAdjust="0"/>
    <p:restoredTop sz="94622" autoAdjust="0"/>
  </p:normalViewPr>
  <p:slideViewPr>
    <p:cSldViewPr>
      <p:cViewPr>
        <p:scale>
          <a:sx n="73" d="100"/>
          <a:sy n="73" d="100"/>
        </p:scale>
        <p:origin x="-31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06/relationships/legacyDocTextInfo" Target="legacyDocTextInfo.bin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8DDE73-6E84-4EF1-9CB9-DCCD609182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7"/>
          <p:cNvSpPr>
            <a:spLocks noChangeArrowheads="1"/>
          </p:cNvSpPr>
          <p:nvPr/>
        </p:nvSpPr>
        <p:spPr bwMode="gray">
          <a:xfrm rot="21127602">
            <a:off x="381000" y="304800"/>
            <a:ext cx="4267200" cy="42672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Rectangle 36"/>
          <p:cNvSpPr>
            <a:spLocks noChangeArrowheads="1"/>
          </p:cNvSpPr>
          <p:nvPr/>
        </p:nvSpPr>
        <p:spPr bwMode="gray">
          <a:xfrm rot="20388955">
            <a:off x="762000" y="1219200"/>
            <a:ext cx="4876800" cy="48768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5715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6" name="Picture 12" descr="01"/>
          <p:cNvPicPr>
            <a:picLocks noChangeAspect="1" noChangeArrowheads="1"/>
          </p:cNvPicPr>
          <p:nvPr/>
        </p:nvPicPr>
        <p:blipFill>
          <a:blip r:embed="rId4" cstate="print"/>
          <a:srcRect l="15326" b="6250"/>
          <a:stretch>
            <a:fillRect/>
          </a:stretch>
        </p:blipFill>
        <p:spPr bwMode="gray">
          <a:xfrm>
            <a:off x="2466975" y="0"/>
            <a:ext cx="2105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7"/>
          <p:cNvSpPr>
            <a:spLocks/>
          </p:cNvSpPr>
          <p:nvPr/>
        </p:nvSpPr>
        <p:spPr bwMode="gray">
          <a:xfrm>
            <a:off x="2895600" y="0"/>
            <a:ext cx="6248400" cy="6858000"/>
          </a:xfrm>
          <a:custGeom>
            <a:avLst/>
            <a:gdLst/>
            <a:ahLst/>
            <a:cxnLst>
              <a:cxn ang="0">
                <a:pos x="305" y="4317"/>
              </a:cxn>
              <a:cxn ang="0">
                <a:pos x="0" y="0"/>
              </a:cxn>
              <a:cxn ang="0">
                <a:pos x="3936" y="0"/>
              </a:cxn>
              <a:cxn ang="0">
                <a:pos x="3936" y="4320"/>
              </a:cxn>
              <a:cxn ang="0">
                <a:pos x="305" y="4317"/>
              </a:cxn>
            </a:cxnLst>
            <a:rect l="0" t="0" r="r" b="b"/>
            <a:pathLst>
              <a:path w="3936" h="4320">
                <a:moveTo>
                  <a:pt x="305" y="4317"/>
                </a:moveTo>
                <a:lnTo>
                  <a:pt x="0" y="0"/>
                </a:lnTo>
                <a:lnTo>
                  <a:pt x="3936" y="0"/>
                </a:lnTo>
                <a:lnTo>
                  <a:pt x="3936" y="4320"/>
                </a:lnTo>
                <a:lnTo>
                  <a:pt x="305" y="4317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372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gray">
          <a:xfrm>
            <a:off x="7772400" y="6186488"/>
            <a:ext cx="1035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/>
              <a:t>L/O/G/O</a:t>
            </a:r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gray">
          <a:xfrm>
            <a:off x="3657600" y="5257800"/>
            <a:ext cx="5029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gray">
          <a:xfrm>
            <a:off x="3657600" y="5486400"/>
            <a:ext cx="5029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gray">
          <a:xfrm>
            <a:off x="3657600" y="5715000"/>
            <a:ext cx="5029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Line 16"/>
          <p:cNvSpPr>
            <a:spLocks noChangeShapeType="1"/>
          </p:cNvSpPr>
          <p:nvPr/>
        </p:nvSpPr>
        <p:spPr bwMode="gray">
          <a:xfrm>
            <a:off x="3657600" y="5943600"/>
            <a:ext cx="5029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gray">
          <a:xfrm>
            <a:off x="3657600" y="6172200"/>
            <a:ext cx="5029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4" name="Picture 29" descr="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gray">
          <a:xfrm>
            <a:off x="1444625" y="0"/>
            <a:ext cx="384175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0" descr="0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gray">
          <a:xfrm>
            <a:off x="1676400" y="1193800"/>
            <a:ext cx="396875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4" descr="0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gray">
          <a:xfrm>
            <a:off x="3657600" y="4884738"/>
            <a:ext cx="2971800" cy="204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0" y="1295400"/>
            <a:ext cx="5638800" cy="1012825"/>
          </a:xfrm>
        </p:spPr>
        <p:txBody>
          <a:bodyPr/>
          <a:lstStyle>
            <a:lvl1pPr algn="r">
              <a:defRPr sz="5500"/>
            </a:lvl1pPr>
          </a:lstStyle>
          <a:p>
            <a:r>
              <a:rPr lang="en-US"/>
              <a:t>Образец заголовка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514600"/>
            <a:ext cx="4953000" cy="533400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 marL="0" indent="0" algn="r">
              <a:buFontTx/>
              <a:buNone/>
              <a:defRPr sz="2000"/>
            </a:lvl1pPr>
          </a:lstStyle>
          <a:p>
            <a:r>
              <a:rPr lang="en-US"/>
              <a:t>Образец подзаголовка</a:t>
            </a:r>
          </a:p>
        </p:txBody>
      </p:sp>
      <p:sp>
        <p:nvSpPr>
          <p:cNvPr id="1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6F30F-86C0-4C7A-95EA-2C38B5374A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93828-1E43-4C06-B593-914F60AC51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9206B-C86A-432B-87BC-D5E09404F1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983158-92AC-448C-9BF2-4CA78B637D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4905CE-F65D-496F-A521-217345DA2A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CD49F-2A23-47C7-B430-EBDB9E0DE1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B6642-CF39-4081-B351-6ABFAAEEBD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98DD9-1701-4902-96C6-1666071B19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030177-1896-4BB6-9F64-25A8CB52E2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1571A-D42F-41A6-9C46-28DA26F2A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76200"/>
            <a:ext cx="2057400" cy="6049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6200"/>
            <a:ext cx="6019800" cy="60499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3F851-6153-47A3-AB4E-9477C582A2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365BF-A75C-43EF-9964-D9983B7092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76200"/>
            <a:ext cx="6934200" cy="9144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28194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029200" y="6477000"/>
            <a:ext cx="19812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52400" y="6477000"/>
            <a:ext cx="3810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38722-1391-40F5-B64B-C8012249AA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8" descr="01"/>
          <p:cNvPicPr>
            <a:picLocks noChangeAspect="1" noChangeArrowheads="1"/>
          </p:cNvPicPr>
          <p:nvPr/>
        </p:nvPicPr>
        <p:blipFill>
          <a:blip r:embed="rId15" cstate="print"/>
          <a:srcRect l="8531" b="6250"/>
          <a:stretch>
            <a:fillRect/>
          </a:stretch>
        </p:blipFill>
        <p:spPr bwMode="gray">
          <a:xfrm>
            <a:off x="0" y="0"/>
            <a:ext cx="1600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3" name="Freeform 29"/>
          <p:cNvSpPr>
            <a:spLocks/>
          </p:cNvSpPr>
          <p:nvPr/>
        </p:nvSpPr>
        <p:spPr bwMode="ltGray">
          <a:xfrm>
            <a:off x="228600" y="0"/>
            <a:ext cx="8915400" cy="6883400"/>
          </a:xfrm>
          <a:custGeom>
            <a:avLst/>
            <a:gdLst/>
            <a:ahLst/>
            <a:cxnLst>
              <a:cxn ang="0">
                <a:pos x="312" y="4336"/>
              </a:cxn>
              <a:cxn ang="0">
                <a:pos x="0" y="0"/>
              </a:cxn>
              <a:cxn ang="0">
                <a:pos x="5480" y="0"/>
              </a:cxn>
              <a:cxn ang="0">
                <a:pos x="5480" y="4320"/>
              </a:cxn>
              <a:cxn ang="0">
                <a:pos x="312" y="4336"/>
              </a:cxn>
            </a:cxnLst>
            <a:rect l="0" t="0" r="r" b="b"/>
            <a:pathLst>
              <a:path w="5480" h="4336">
                <a:moveTo>
                  <a:pt x="312" y="4336"/>
                </a:moveTo>
                <a:lnTo>
                  <a:pt x="0" y="0"/>
                </a:lnTo>
                <a:lnTo>
                  <a:pt x="5480" y="0"/>
                </a:lnTo>
                <a:lnTo>
                  <a:pt x="5480" y="4320"/>
                </a:lnTo>
                <a:lnTo>
                  <a:pt x="312" y="4336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33725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14400" y="76200"/>
            <a:ext cx="6934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28194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029200" y="6477000"/>
            <a:ext cx="1981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52400" y="6477000"/>
            <a:ext cx="381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BC2ADC5-EE2E-4544-948B-A2655483DD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3" name="Picture 20" descr="0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gray">
          <a:xfrm>
            <a:off x="76200" y="5638800"/>
            <a:ext cx="1676400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5" name="Text Box 21"/>
          <p:cNvSpPr txBox="1">
            <a:spLocks noChangeArrowheads="1"/>
          </p:cNvSpPr>
          <p:nvPr/>
        </p:nvSpPr>
        <p:spPr bwMode="gray">
          <a:xfrm>
            <a:off x="7050088" y="6465888"/>
            <a:ext cx="2017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/>
              <a:t>www.themegallery.com</a:t>
            </a:r>
          </a:p>
        </p:txBody>
      </p:sp>
      <p:grpSp>
        <p:nvGrpSpPr>
          <p:cNvPr id="1035" name="Group 22"/>
          <p:cNvGrpSpPr>
            <a:grpSpLocks/>
          </p:cNvGrpSpPr>
          <p:nvPr/>
        </p:nvGrpSpPr>
        <p:grpSpPr bwMode="auto">
          <a:xfrm>
            <a:off x="762000" y="381000"/>
            <a:ext cx="6781800" cy="609600"/>
            <a:chOff x="480" y="240"/>
            <a:chExt cx="3168" cy="576"/>
          </a:xfrm>
        </p:grpSpPr>
        <p:sp>
          <p:nvSpPr>
            <p:cNvPr id="1047" name="Line 23"/>
            <p:cNvSpPr>
              <a:spLocks noChangeShapeType="1"/>
            </p:cNvSpPr>
            <p:nvPr userDrawn="1"/>
          </p:nvSpPr>
          <p:spPr bwMode="gray">
            <a:xfrm>
              <a:off x="480" y="240"/>
              <a:ext cx="3168" cy="0"/>
            </a:xfrm>
            <a:prstGeom prst="line">
              <a:avLst/>
            </a:prstGeom>
            <a:noFill/>
            <a:ln w="9525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8" name="Line 24"/>
            <p:cNvSpPr>
              <a:spLocks noChangeShapeType="1"/>
            </p:cNvSpPr>
            <p:nvPr userDrawn="1"/>
          </p:nvSpPr>
          <p:spPr bwMode="gray">
            <a:xfrm>
              <a:off x="480" y="384"/>
              <a:ext cx="3168" cy="0"/>
            </a:xfrm>
            <a:prstGeom prst="line">
              <a:avLst/>
            </a:prstGeom>
            <a:noFill/>
            <a:ln w="9525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9" name="Line 25"/>
            <p:cNvSpPr>
              <a:spLocks noChangeShapeType="1"/>
            </p:cNvSpPr>
            <p:nvPr userDrawn="1"/>
          </p:nvSpPr>
          <p:spPr bwMode="gray">
            <a:xfrm>
              <a:off x="480" y="528"/>
              <a:ext cx="3168" cy="0"/>
            </a:xfrm>
            <a:prstGeom prst="line">
              <a:avLst/>
            </a:prstGeom>
            <a:noFill/>
            <a:ln w="9525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0" name="Line 26"/>
            <p:cNvSpPr>
              <a:spLocks noChangeShapeType="1"/>
            </p:cNvSpPr>
            <p:nvPr userDrawn="1"/>
          </p:nvSpPr>
          <p:spPr bwMode="gray">
            <a:xfrm>
              <a:off x="480" y="672"/>
              <a:ext cx="3168" cy="0"/>
            </a:xfrm>
            <a:prstGeom prst="line">
              <a:avLst/>
            </a:prstGeom>
            <a:noFill/>
            <a:ln w="9525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1" name="Line 27"/>
            <p:cNvSpPr>
              <a:spLocks noChangeShapeType="1"/>
            </p:cNvSpPr>
            <p:nvPr userDrawn="1"/>
          </p:nvSpPr>
          <p:spPr bwMode="gray">
            <a:xfrm>
              <a:off x="480" y="816"/>
              <a:ext cx="3168" cy="0"/>
            </a:xfrm>
            <a:prstGeom prst="line">
              <a:avLst/>
            </a:prstGeom>
            <a:noFill/>
            <a:ln w="9525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40" name="Rectangle 16" descr="04"/>
          <p:cNvSpPr>
            <a:spLocks noChangeArrowheads="1"/>
          </p:cNvSpPr>
          <p:nvPr/>
        </p:nvSpPr>
        <p:spPr bwMode="gray">
          <a:xfrm rot="1760290">
            <a:off x="8013700" y="263525"/>
            <a:ext cx="901700" cy="901700"/>
          </a:xfrm>
          <a:prstGeom prst="rect">
            <a:avLst/>
          </a:prstGeom>
          <a:blipFill dpi="0" rotWithShape="1">
            <a:blip r:embed="rId17" cstate="print"/>
            <a:srcRect/>
            <a:stretch>
              <a:fillRect/>
            </a:stretch>
          </a:blip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41" name="Rectangle 17" descr="03"/>
          <p:cNvSpPr>
            <a:spLocks noChangeArrowheads="1"/>
          </p:cNvSpPr>
          <p:nvPr/>
        </p:nvSpPr>
        <p:spPr bwMode="gray">
          <a:xfrm rot="682726">
            <a:off x="7283450" y="211138"/>
            <a:ext cx="1022350" cy="1022350"/>
          </a:xfrm>
          <a:prstGeom prst="rect">
            <a:avLst/>
          </a:prstGeom>
          <a:blipFill dpi="0" rotWithShape="1">
            <a:blip r:embed="rId18" cstate="print"/>
            <a:srcRect/>
            <a:stretch>
              <a:fillRect/>
            </a:stretch>
          </a:blipFill>
          <a:ln w="5715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1038" name="Picture 19" descr="04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gray">
          <a:xfrm>
            <a:off x="7747000" y="0"/>
            <a:ext cx="190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8" descr="03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gray">
          <a:xfrm>
            <a:off x="8674100" y="193675"/>
            <a:ext cx="16510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661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87713" y="1484313"/>
            <a:ext cx="5856287" cy="18002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mtClean="0"/>
              <a:t>Стратегическийменеджмент</a:t>
            </a:r>
            <a:endParaRPr lang="en-US" smtClean="0"/>
          </a:p>
        </p:txBody>
      </p:sp>
      <p:pic>
        <p:nvPicPr>
          <p:cNvPr id="16386" name="Picture 9" descr="iло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9000"/>
            <a:ext cx="34194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13" descr="iирп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419475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8"/>
          <p:cNvSpPr txBox="1">
            <a:spLocks noChangeArrowheads="1"/>
          </p:cNvSpPr>
          <p:nvPr/>
        </p:nvSpPr>
        <p:spPr bwMode="gray">
          <a:xfrm>
            <a:off x="1116013" y="333375"/>
            <a:ext cx="6840537" cy="1465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b="1"/>
              <a:t>Стратегический менеджмент</a:t>
            </a:r>
            <a:r>
              <a:rPr lang="ru-RU"/>
              <a:t> – это процесс </a:t>
            </a:r>
          </a:p>
          <a:p>
            <a:pPr eaLnBrk="0" hangingPunct="0"/>
            <a:r>
              <a:rPr lang="ru-RU"/>
              <a:t>формирования менеджментом стратегического</a:t>
            </a:r>
          </a:p>
          <a:p>
            <a:pPr eaLnBrk="0" hangingPunct="0"/>
            <a:r>
              <a:rPr lang="ru-RU"/>
              <a:t>видения, постановки целей, выработки и </a:t>
            </a:r>
          </a:p>
          <a:p>
            <a:pPr eaLnBrk="0" hangingPunct="0"/>
            <a:r>
              <a:rPr lang="ru-RU"/>
              <a:t>реализации стратегии, своевременной корректировки видения, целей, стратегии и реализации.</a:t>
            </a:r>
            <a:endParaRPr lang="en-US"/>
          </a:p>
        </p:txBody>
      </p:sp>
      <p:grpSp>
        <p:nvGrpSpPr>
          <p:cNvPr id="17410" name="Group 35"/>
          <p:cNvGrpSpPr>
            <a:grpSpLocks/>
          </p:cNvGrpSpPr>
          <p:nvPr/>
        </p:nvGrpSpPr>
        <p:grpSpPr bwMode="auto">
          <a:xfrm>
            <a:off x="323850" y="333375"/>
            <a:ext cx="520700" cy="479425"/>
            <a:chOff x="158" y="164"/>
            <a:chExt cx="328" cy="302"/>
          </a:xfrm>
        </p:grpSpPr>
        <p:sp>
          <p:nvSpPr>
            <p:cNvPr id="5137" name="Rectangle 17"/>
            <p:cNvSpPr>
              <a:spLocks noChangeArrowheads="1"/>
            </p:cNvSpPr>
            <p:nvPr/>
          </p:nvSpPr>
          <p:spPr bwMode="gray">
            <a:xfrm rot="3419336">
              <a:off x="171" y="151"/>
              <a:ext cx="302" cy="328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425" name="Text Box 19"/>
            <p:cNvSpPr txBox="1">
              <a:spLocks noChangeArrowheads="1"/>
            </p:cNvSpPr>
            <p:nvPr/>
          </p:nvSpPr>
          <p:spPr bwMode="gray">
            <a:xfrm>
              <a:off x="206" y="178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17411" name="Group 37"/>
          <p:cNvGrpSpPr>
            <a:grpSpLocks/>
          </p:cNvGrpSpPr>
          <p:nvPr/>
        </p:nvGrpSpPr>
        <p:grpSpPr bwMode="auto">
          <a:xfrm>
            <a:off x="323850" y="1916113"/>
            <a:ext cx="520700" cy="479425"/>
            <a:chOff x="1292" y="1661"/>
            <a:chExt cx="328" cy="302"/>
          </a:xfrm>
        </p:grpSpPr>
        <p:sp>
          <p:nvSpPr>
            <p:cNvPr id="5141" name="Rectangle 21"/>
            <p:cNvSpPr>
              <a:spLocks noChangeArrowheads="1"/>
            </p:cNvSpPr>
            <p:nvPr/>
          </p:nvSpPr>
          <p:spPr bwMode="gray">
            <a:xfrm rot="3419336">
              <a:off x="1305" y="1648"/>
              <a:ext cx="302" cy="328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423" name="Text Box 22"/>
            <p:cNvSpPr txBox="1">
              <a:spLocks noChangeArrowheads="1"/>
            </p:cNvSpPr>
            <p:nvPr/>
          </p:nvSpPr>
          <p:spPr bwMode="gray">
            <a:xfrm>
              <a:off x="1344" y="166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2400" b="1">
                  <a:solidFill>
                    <a:srgbClr val="FFFFFF"/>
                  </a:solidFill>
                </a:rPr>
                <a:t>2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17412" name="Group 38"/>
          <p:cNvGrpSpPr>
            <a:grpSpLocks/>
          </p:cNvGrpSpPr>
          <p:nvPr/>
        </p:nvGrpSpPr>
        <p:grpSpPr bwMode="auto">
          <a:xfrm>
            <a:off x="323850" y="3860800"/>
            <a:ext cx="520700" cy="479425"/>
            <a:chOff x="1296" y="2180"/>
            <a:chExt cx="328" cy="302"/>
          </a:xfrm>
        </p:grpSpPr>
        <p:sp>
          <p:nvSpPr>
            <p:cNvPr id="5144" name="Rectangle 24"/>
            <p:cNvSpPr>
              <a:spLocks noChangeArrowheads="1"/>
            </p:cNvSpPr>
            <p:nvPr/>
          </p:nvSpPr>
          <p:spPr bwMode="gray">
            <a:xfrm rot="3419336">
              <a:off x="1309" y="2167"/>
              <a:ext cx="302" cy="328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734E29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rot="10800000" vert="eaVert" wrap="none" anchor="ctr">
              <a:flatTx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421" name="Text Box 25"/>
            <p:cNvSpPr txBox="1">
              <a:spLocks noChangeArrowheads="1"/>
            </p:cNvSpPr>
            <p:nvPr/>
          </p:nvSpPr>
          <p:spPr bwMode="gray">
            <a:xfrm>
              <a:off x="1344" y="219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</p:grpSp>
      <p:sp>
        <p:nvSpPr>
          <p:cNvPr id="17413" name="Text Box 29"/>
          <p:cNvSpPr txBox="1">
            <a:spLocks noChangeArrowheads="1"/>
          </p:cNvSpPr>
          <p:nvPr/>
        </p:nvSpPr>
        <p:spPr bwMode="gray">
          <a:xfrm>
            <a:off x="1187450" y="1989138"/>
            <a:ext cx="7705725" cy="146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b="1"/>
              <a:t>Стратегия </a:t>
            </a:r>
            <a:r>
              <a:rPr lang="ru-RU"/>
              <a:t>– генеральный план действий, представляющий собой систему управленческих решений, определяющих перспективные направления развития организации, сферы, формы и способы её деятельности в условиях окружающей среды и порядок распределения  ресурсов для достижения поставленных целей</a:t>
            </a:r>
            <a:endParaRPr lang="en-US"/>
          </a:p>
        </p:txBody>
      </p:sp>
      <p:sp>
        <p:nvSpPr>
          <p:cNvPr id="17414" name="Text Box 30"/>
          <p:cNvSpPr txBox="1">
            <a:spLocks noChangeArrowheads="1"/>
          </p:cNvSpPr>
          <p:nvPr/>
        </p:nvSpPr>
        <p:spPr bwMode="gray">
          <a:xfrm>
            <a:off x="1116013" y="3716338"/>
            <a:ext cx="8027987" cy="1739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b="1"/>
              <a:t>Стратегический план</a:t>
            </a:r>
            <a:r>
              <a:rPr lang="ru-RU"/>
              <a:t> - это оформленный в письменном виде документ, служащий руководством к деятельности организации в течение достаточно долгого (от трех до пяти лет) периода времени. Обычно стратегический план разрабатывается в следующей последовательности: видение, ценности, миссия, цели, задачи, стратегия, действия, мониторинг, оценка, анализ.</a:t>
            </a:r>
            <a:endParaRPr lang="en-US"/>
          </a:p>
        </p:txBody>
      </p:sp>
      <p:pic>
        <p:nvPicPr>
          <p:cNvPr id="17415" name="Picture 36" descr="iл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0"/>
            <a:ext cx="1979612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Стратегия</a:t>
            </a:r>
          </a:p>
        </p:txBody>
      </p:sp>
      <p:pic>
        <p:nvPicPr>
          <p:cNvPr id="31748" name="Picture 2" descr="E:\Шаблоны призентаций\человечки\ьпав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850" y="0"/>
            <a:ext cx="1835150" cy="1835150"/>
          </a:xfrm>
          <a:noFill/>
        </p:spPr>
      </p:pic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179388" y="1989138"/>
            <a:ext cx="3276600" cy="32400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По форме:</a:t>
            </a:r>
          </a:p>
          <a:p>
            <a:pPr algn="ctr"/>
            <a:r>
              <a:rPr lang="ru-RU"/>
              <a:t>Разновидность </a:t>
            </a:r>
          </a:p>
          <a:p>
            <a:pPr algn="ctr"/>
            <a:r>
              <a:rPr lang="ru-RU"/>
              <a:t>управленческих </a:t>
            </a:r>
          </a:p>
          <a:p>
            <a:pPr algn="ctr"/>
            <a:r>
              <a:rPr lang="ru-RU"/>
              <a:t>документов, которые</a:t>
            </a:r>
          </a:p>
          <a:p>
            <a:pPr algn="ctr"/>
            <a:r>
              <a:rPr lang="ru-RU"/>
              <a:t> могут быть </a:t>
            </a:r>
          </a:p>
          <a:p>
            <a:pPr algn="ctr"/>
            <a:r>
              <a:rPr lang="ru-RU"/>
              <a:t>представлены</a:t>
            </a:r>
          </a:p>
          <a:p>
            <a:pPr algn="ctr"/>
            <a:r>
              <a:rPr lang="ru-RU"/>
              <a:t> в виде графиков,</a:t>
            </a:r>
          </a:p>
          <a:p>
            <a:pPr algn="ctr"/>
            <a:r>
              <a:rPr lang="ru-RU"/>
              <a:t> таблиц, списаний </a:t>
            </a:r>
          </a:p>
          <a:p>
            <a:pPr algn="ctr"/>
            <a:r>
              <a:rPr lang="ru-RU"/>
              <a:t>поставленных задач и т.д.</a:t>
            </a: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3708400" y="1989138"/>
            <a:ext cx="2087563" cy="31686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По содержанию:</a:t>
            </a:r>
          </a:p>
          <a:p>
            <a:pPr algn="ctr"/>
            <a:r>
              <a:rPr lang="ru-RU"/>
              <a:t>Модель действий, </a:t>
            </a:r>
          </a:p>
          <a:p>
            <a:pPr algn="ctr"/>
            <a:r>
              <a:rPr lang="ru-RU"/>
              <a:t>инструмент для</a:t>
            </a:r>
          </a:p>
          <a:p>
            <a:pPr algn="ctr"/>
            <a:r>
              <a:rPr lang="ru-RU"/>
              <a:t> достижения целей </a:t>
            </a:r>
          </a:p>
          <a:p>
            <a:pPr algn="ctr"/>
            <a:r>
              <a:rPr lang="ru-RU"/>
              <a:t>организации</a:t>
            </a: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6011863" y="1989138"/>
            <a:ext cx="2952750" cy="31686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Главная задача:</a:t>
            </a:r>
          </a:p>
          <a:p>
            <a:pPr algn="ctr"/>
            <a:r>
              <a:rPr lang="ru-RU"/>
              <a:t>Достижение </a:t>
            </a:r>
          </a:p>
          <a:p>
            <a:pPr algn="ctr"/>
            <a:r>
              <a:rPr lang="ru-RU"/>
              <a:t>конкурентных </a:t>
            </a:r>
          </a:p>
          <a:p>
            <a:pPr algn="ctr"/>
            <a:r>
              <a:rPr lang="ru-RU"/>
              <a:t>преимуществ и </a:t>
            </a:r>
          </a:p>
          <a:p>
            <a:pPr algn="ctr"/>
            <a:r>
              <a:rPr lang="ru-RU"/>
              <a:t>рентабельности </a:t>
            </a:r>
          </a:p>
          <a:p>
            <a:pPr algn="ctr"/>
            <a:r>
              <a:rPr lang="ru-RU"/>
              <a:t>организации</a:t>
            </a: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 flipH="1">
            <a:off x="1835150" y="981075"/>
            <a:ext cx="1223963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>
            <a:off x="4500563" y="908050"/>
            <a:ext cx="0" cy="1081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755" name="Line 11"/>
          <p:cNvSpPr>
            <a:spLocks noChangeShapeType="1"/>
          </p:cNvSpPr>
          <p:nvPr/>
        </p:nvSpPr>
        <p:spPr bwMode="auto">
          <a:xfrm>
            <a:off x="5867400" y="981075"/>
            <a:ext cx="11525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6934200" cy="1428750"/>
          </a:xfrm>
        </p:spPr>
        <p:txBody>
          <a:bodyPr/>
          <a:lstStyle/>
          <a:p>
            <a:pPr algn="ctr">
              <a:defRPr/>
            </a:pPr>
            <a:r>
              <a:rPr lang="ru-RU" sz="3600" dirty="0" smtClean="0"/>
              <a:t>Цели стратегического менеджмента</a:t>
            </a:r>
            <a:endParaRPr lang="ru-RU" sz="36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gray">
          <a:xfrm>
            <a:off x="684213" y="1268413"/>
            <a:ext cx="8064500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anchor="ctr"/>
          <a:lstStyle/>
          <a:p>
            <a:pPr eaLnBrk="0" hangingPunct="0">
              <a:defRPr/>
            </a:pPr>
            <a:r>
              <a:rPr lang="ru-RU" sz="2400" b="1"/>
              <a:t>Цели – </a:t>
            </a:r>
            <a:r>
              <a:rPr lang="ru-RU" sz="2400"/>
              <a:t>это результаты</a:t>
            </a:r>
            <a:r>
              <a:rPr lang="ru-RU" sz="2400" b="1"/>
              <a:t>, </a:t>
            </a:r>
            <a:r>
              <a:rPr lang="ru-RU" sz="2400"/>
              <a:t>а</a:t>
            </a:r>
            <a:r>
              <a:rPr lang="ru-RU" sz="2400" b="1"/>
              <a:t> стратегия </a:t>
            </a:r>
            <a:r>
              <a:rPr lang="ru-RU" sz="2400"/>
              <a:t>означает их достижение.</a:t>
            </a:r>
            <a:endParaRPr lang="en-US" sz="2400"/>
          </a:p>
          <a:p>
            <a:pPr eaLnBrk="0" hangingPunct="0">
              <a:defRPr/>
            </a:pPr>
            <a:endParaRPr lang="ru-RU" sz="2400"/>
          </a:p>
          <a:p>
            <a:pPr eaLnBrk="0" hangingPunct="0">
              <a:defRPr/>
            </a:pPr>
            <a:r>
              <a:rPr lang="ru-RU" sz="2400"/>
              <a:t>Существуют 2 вида типа целей:</a:t>
            </a:r>
          </a:p>
          <a:p>
            <a:pPr eaLnBrk="0" hangingPunct="0">
              <a:buFontTx/>
              <a:buAutoNum type="arabicParenR"/>
              <a:defRPr/>
            </a:pPr>
            <a:r>
              <a:rPr lang="en-US" sz="2400"/>
              <a:t> </a:t>
            </a:r>
            <a:r>
              <a:rPr lang="ru-RU" sz="2400"/>
              <a:t>Финансовые – это увеличение таких показателей как объем прибыли, отдача от инвестиции, размера займов и дивидендов</a:t>
            </a:r>
          </a:p>
          <a:p>
            <a:pPr eaLnBrk="0" hangingPunct="0">
              <a:buFontTx/>
              <a:buAutoNum type="arabicParenR"/>
              <a:defRPr/>
            </a:pPr>
            <a:r>
              <a:rPr lang="en-US" sz="2400"/>
              <a:t> </a:t>
            </a:r>
            <a:r>
              <a:rPr lang="ru-RU" sz="2400"/>
              <a:t>Стратегические – направлены на укрепление конкурентных позиций компании на рынке.</a:t>
            </a:r>
          </a:p>
        </p:txBody>
      </p:sp>
      <p:pic>
        <p:nvPicPr>
          <p:cNvPr id="26627" name="Picture 6" descr="4751308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0"/>
            <a:ext cx="1979612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7" descr="business_man_running_waving_paper_hg_clr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7625" y="4365625"/>
            <a:ext cx="1306513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9" descr="agreement-150x1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950" y="0"/>
            <a:ext cx="205105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77" name="Rectangle 33"/>
          <p:cNvSpPr>
            <a:spLocks noGrp="1" noChangeArrowheads="1"/>
          </p:cNvSpPr>
          <p:nvPr>
            <p:ph type="title"/>
          </p:nvPr>
        </p:nvSpPr>
        <p:spPr>
          <a:xfrm>
            <a:off x="827088" y="333375"/>
            <a:ext cx="6480175" cy="914400"/>
          </a:xfrm>
        </p:spPr>
        <p:txBody>
          <a:bodyPr/>
          <a:lstStyle/>
          <a:p>
            <a:pPr algn="ctr" eaLnBrk="1" hangingPunct="1"/>
            <a:r>
              <a:rPr lang="ru-RU" sz="2400" smtClean="0"/>
              <a:t>Методика разработки функциональных стратегий</a:t>
            </a:r>
            <a:endParaRPr lang="en-US" sz="2400" smtClean="0"/>
          </a:p>
        </p:txBody>
      </p:sp>
      <p:sp>
        <p:nvSpPr>
          <p:cNvPr id="29721" name="Rectangle 25"/>
          <p:cNvSpPr>
            <a:spLocks noChangeArrowheads="1"/>
          </p:cNvSpPr>
          <p:nvPr/>
        </p:nvSpPr>
        <p:spPr bwMode="auto">
          <a:xfrm>
            <a:off x="1763713" y="1844675"/>
            <a:ext cx="525621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ЦЕЛИ ОРГАНИЗАЦИИ</a:t>
            </a:r>
          </a:p>
        </p:txBody>
      </p:sp>
      <p:sp>
        <p:nvSpPr>
          <p:cNvPr id="29722" name="Rectangle 26"/>
          <p:cNvSpPr>
            <a:spLocks noChangeArrowheads="1"/>
          </p:cNvSpPr>
          <p:nvPr/>
        </p:nvSpPr>
        <p:spPr bwMode="auto">
          <a:xfrm>
            <a:off x="250825" y="2708275"/>
            <a:ext cx="2736850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Внутренний </a:t>
            </a:r>
          </a:p>
          <a:p>
            <a:pPr algn="ctr"/>
            <a:r>
              <a:rPr lang="ru-RU"/>
              <a:t>ситуационный анализ</a:t>
            </a:r>
          </a:p>
        </p:txBody>
      </p:sp>
      <p:sp>
        <p:nvSpPr>
          <p:cNvPr id="29723" name="Rectangle 27"/>
          <p:cNvSpPr>
            <a:spLocks noChangeArrowheads="1"/>
          </p:cNvSpPr>
          <p:nvPr/>
        </p:nvSpPr>
        <p:spPr bwMode="auto">
          <a:xfrm>
            <a:off x="3276600" y="2708275"/>
            <a:ext cx="2520950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SWOT-</a:t>
            </a:r>
            <a:r>
              <a:rPr lang="ru-RU"/>
              <a:t>анализ</a:t>
            </a:r>
          </a:p>
        </p:txBody>
      </p:sp>
      <p:sp>
        <p:nvSpPr>
          <p:cNvPr id="29724" name="Rectangle 28"/>
          <p:cNvSpPr>
            <a:spLocks noChangeArrowheads="1"/>
          </p:cNvSpPr>
          <p:nvPr/>
        </p:nvSpPr>
        <p:spPr bwMode="auto">
          <a:xfrm>
            <a:off x="6084888" y="2708275"/>
            <a:ext cx="2808287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Внешний ситуационный</a:t>
            </a:r>
          </a:p>
          <a:p>
            <a:pPr algn="ctr"/>
            <a:r>
              <a:rPr lang="ru-RU"/>
              <a:t>анализ</a:t>
            </a:r>
          </a:p>
        </p:txBody>
      </p:sp>
      <p:sp>
        <p:nvSpPr>
          <p:cNvPr id="29725" name="Rectangle 29"/>
          <p:cNvSpPr>
            <a:spLocks noChangeArrowheads="1"/>
          </p:cNvSpPr>
          <p:nvPr/>
        </p:nvSpPr>
        <p:spPr bwMode="auto">
          <a:xfrm>
            <a:off x="2411413" y="3789363"/>
            <a:ext cx="4105275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Функциональные цели организации</a:t>
            </a:r>
          </a:p>
        </p:txBody>
      </p:sp>
      <p:sp>
        <p:nvSpPr>
          <p:cNvPr id="29726" name="Rectangle 30"/>
          <p:cNvSpPr>
            <a:spLocks noChangeArrowheads="1"/>
          </p:cNvSpPr>
          <p:nvPr/>
        </p:nvSpPr>
        <p:spPr bwMode="auto">
          <a:xfrm>
            <a:off x="2411413" y="4724400"/>
            <a:ext cx="4105275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Стратегии отдельных подразделений</a:t>
            </a:r>
          </a:p>
        </p:txBody>
      </p:sp>
      <p:sp>
        <p:nvSpPr>
          <p:cNvPr id="29727" name="Rectangle 31"/>
          <p:cNvSpPr>
            <a:spLocks noChangeArrowheads="1"/>
          </p:cNvSpPr>
          <p:nvPr/>
        </p:nvSpPr>
        <p:spPr bwMode="auto">
          <a:xfrm>
            <a:off x="2411413" y="5734050"/>
            <a:ext cx="4105275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/>
              <a:t>Планы и </a:t>
            </a:r>
            <a:r>
              <a:rPr lang="ru-RU" dirty="0" smtClean="0"/>
              <a:t>программы</a:t>
            </a:r>
            <a:endParaRPr lang="ru-RU" dirty="0"/>
          </a:p>
        </p:txBody>
      </p:sp>
      <p:sp>
        <p:nvSpPr>
          <p:cNvPr id="29728" name="Line 32"/>
          <p:cNvSpPr>
            <a:spLocks noChangeShapeType="1"/>
          </p:cNvSpPr>
          <p:nvPr/>
        </p:nvSpPr>
        <p:spPr bwMode="auto">
          <a:xfrm>
            <a:off x="2339975" y="22764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29" name="Line 33"/>
          <p:cNvSpPr>
            <a:spLocks noChangeShapeType="1"/>
          </p:cNvSpPr>
          <p:nvPr/>
        </p:nvSpPr>
        <p:spPr bwMode="auto">
          <a:xfrm>
            <a:off x="4500563" y="22764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30" name="Line 34"/>
          <p:cNvSpPr>
            <a:spLocks noChangeShapeType="1"/>
          </p:cNvSpPr>
          <p:nvPr/>
        </p:nvSpPr>
        <p:spPr bwMode="auto">
          <a:xfrm>
            <a:off x="6588125" y="22764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31" name="Line 35"/>
          <p:cNvSpPr>
            <a:spLocks noChangeShapeType="1"/>
          </p:cNvSpPr>
          <p:nvPr/>
        </p:nvSpPr>
        <p:spPr bwMode="auto">
          <a:xfrm>
            <a:off x="4500563" y="350043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32" name="Line 36"/>
          <p:cNvSpPr>
            <a:spLocks noChangeShapeType="1"/>
          </p:cNvSpPr>
          <p:nvPr/>
        </p:nvSpPr>
        <p:spPr bwMode="auto">
          <a:xfrm>
            <a:off x="4500563" y="443706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33" name="Line 37"/>
          <p:cNvSpPr>
            <a:spLocks noChangeShapeType="1"/>
          </p:cNvSpPr>
          <p:nvPr/>
        </p:nvSpPr>
        <p:spPr bwMode="auto">
          <a:xfrm>
            <a:off x="4500563" y="530066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35" name="Line 39"/>
          <p:cNvSpPr>
            <a:spLocks noChangeShapeType="1"/>
          </p:cNvSpPr>
          <p:nvPr/>
        </p:nvSpPr>
        <p:spPr bwMode="auto">
          <a:xfrm>
            <a:off x="2987675" y="2997200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36" name="Line 40"/>
          <p:cNvSpPr>
            <a:spLocks noChangeShapeType="1"/>
          </p:cNvSpPr>
          <p:nvPr/>
        </p:nvSpPr>
        <p:spPr bwMode="auto">
          <a:xfrm flipH="1">
            <a:off x="5795963" y="2997200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6697662" cy="12954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800" smtClean="0"/>
              <a:t>5 задач стратегического</a:t>
            </a:r>
            <a:br>
              <a:rPr lang="ru-RU" sz="3800" smtClean="0"/>
            </a:br>
            <a:r>
              <a:rPr lang="ru-RU" sz="3800" smtClean="0"/>
              <a:t>менеджмента</a:t>
            </a:r>
            <a:endParaRPr lang="en-US" sz="3800" smtClean="0"/>
          </a:p>
        </p:txBody>
      </p:sp>
      <p:sp>
        <p:nvSpPr>
          <p:cNvPr id="51204" name="AutoShape 4"/>
          <p:cNvSpPr>
            <a:spLocks noChangeArrowheads="1"/>
          </p:cNvSpPr>
          <p:nvPr/>
        </p:nvSpPr>
        <p:spPr bwMode="gray">
          <a:xfrm>
            <a:off x="3708400" y="3357563"/>
            <a:ext cx="1655763" cy="1295400"/>
          </a:xfrm>
          <a:prstGeom prst="homePlate">
            <a:avLst>
              <a:gd name="adj" fmla="val 31955"/>
            </a:avLst>
          </a:prstGeom>
          <a:gradFill rotWithShape="1">
            <a:gsLst>
              <a:gs pos="0">
                <a:srgbClr val="C0C0C0">
                  <a:gamma/>
                  <a:tint val="14118"/>
                  <a:invGamma/>
                </a:srgbClr>
              </a:gs>
              <a:gs pos="100000">
                <a:srgbClr val="C0C0C0"/>
              </a:gs>
            </a:gsLst>
            <a:lin ang="2700000" scaled="1"/>
          </a:gra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205" name="AutoShape 5"/>
          <p:cNvSpPr>
            <a:spLocks noChangeArrowheads="1"/>
          </p:cNvSpPr>
          <p:nvPr/>
        </p:nvSpPr>
        <p:spPr bwMode="gray">
          <a:xfrm>
            <a:off x="2195513" y="3357563"/>
            <a:ext cx="1512887" cy="1295400"/>
          </a:xfrm>
          <a:prstGeom prst="homePlate">
            <a:avLst>
              <a:gd name="adj" fmla="val 29197"/>
            </a:avLst>
          </a:prstGeom>
          <a:solidFill>
            <a:schemeClr val="hlink"/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207" name="AutoShape 7"/>
          <p:cNvSpPr>
            <a:spLocks noChangeArrowheads="1"/>
          </p:cNvSpPr>
          <p:nvPr/>
        </p:nvSpPr>
        <p:spPr bwMode="ltGray">
          <a:xfrm>
            <a:off x="250825" y="3357563"/>
            <a:ext cx="1944688" cy="1223962"/>
          </a:xfrm>
          <a:prstGeom prst="homePlate">
            <a:avLst>
              <a:gd name="adj" fmla="val 39721"/>
            </a:avLst>
          </a:prstGeom>
          <a:solidFill>
            <a:schemeClr val="accent2"/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56796" dir="3806097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5605" name="Rectangle 8"/>
          <p:cNvSpPr>
            <a:spLocks noChangeArrowheads="1"/>
          </p:cNvSpPr>
          <p:nvPr/>
        </p:nvSpPr>
        <p:spPr bwMode="black">
          <a:xfrm>
            <a:off x="179388" y="3500438"/>
            <a:ext cx="1944687" cy="1069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/>
              <a:t>Формулировка стратегического видения и миссии</a:t>
            </a:r>
            <a:endParaRPr lang="en-US" sz="1600" b="1"/>
          </a:p>
        </p:txBody>
      </p:sp>
      <p:sp>
        <p:nvSpPr>
          <p:cNvPr id="25606" name="Rectangle 10"/>
          <p:cNvSpPr>
            <a:spLocks noChangeArrowheads="1"/>
          </p:cNvSpPr>
          <p:nvPr/>
        </p:nvSpPr>
        <p:spPr bwMode="auto">
          <a:xfrm>
            <a:off x="3635375" y="3644900"/>
            <a:ext cx="1670050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111111"/>
                </a:solidFill>
              </a:rPr>
              <a:t>Разработка</a:t>
            </a:r>
          </a:p>
          <a:p>
            <a:pPr algn="ctr"/>
            <a:r>
              <a:rPr lang="ru-RU" sz="1600" b="1">
                <a:solidFill>
                  <a:srgbClr val="111111"/>
                </a:solidFill>
              </a:rPr>
              <a:t>стратегии</a:t>
            </a:r>
            <a:endParaRPr lang="en-US" sz="1600" b="1">
              <a:solidFill>
                <a:srgbClr val="111111"/>
              </a:solidFill>
            </a:endParaRPr>
          </a:p>
        </p:txBody>
      </p:sp>
      <p:sp>
        <p:nvSpPr>
          <p:cNvPr id="25607" name="Rectangle 12"/>
          <p:cNvSpPr>
            <a:spLocks noChangeArrowheads="1"/>
          </p:cNvSpPr>
          <p:nvPr/>
        </p:nvSpPr>
        <p:spPr bwMode="auto">
          <a:xfrm>
            <a:off x="1979613" y="3644900"/>
            <a:ext cx="1670050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111111"/>
                </a:solidFill>
              </a:rPr>
              <a:t>Постановка</a:t>
            </a:r>
          </a:p>
          <a:p>
            <a:pPr algn="ctr"/>
            <a:r>
              <a:rPr lang="ru-RU" sz="1600" b="1">
                <a:solidFill>
                  <a:srgbClr val="111111"/>
                </a:solidFill>
              </a:rPr>
              <a:t>целей</a:t>
            </a:r>
            <a:endParaRPr lang="en-US" sz="1600" b="1">
              <a:solidFill>
                <a:srgbClr val="111111"/>
              </a:solidFill>
            </a:endParaRPr>
          </a:p>
        </p:txBody>
      </p:sp>
      <p:sp>
        <p:nvSpPr>
          <p:cNvPr id="25608" name="Rectangle 14"/>
          <p:cNvSpPr>
            <a:spLocks noChangeArrowheads="1"/>
          </p:cNvSpPr>
          <p:nvPr/>
        </p:nvSpPr>
        <p:spPr bwMode="auto">
          <a:xfrm>
            <a:off x="468313" y="1700213"/>
            <a:ext cx="8281987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400">
                <a:solidFill>
                  <a:schemeClr val="tx2"/>
                </a:solidFill>
              </a:rPr>
              <a:t>Процесс разработки и реализации стратегии состоит из пяти взаимосвязанных управленческих задач.</a:t>
            </a:r>
            <a:endParaRPr lang="en-US" sz="2400">
              <a:solidFill>
                <a:schemeClr val="tx2"/>
              </a:solidFill>
            </a:endParaRPr>
          </a:p>
        </p:txBody>
      </p:sp>
      <p:pic>
        <p:nvPicPr>
          <p:cNvPr id="25609" name="Picture 16" descr="9294760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950" y="0"/>
            <a:ext cx="2051050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7" name="AutoShape 17"/>
          <p:cNvSpPr>
            <a:spLocks noChangeArrowheads="1"/>
          </p:cNvSpPr>
          <p:nvPr/>
        </p:nvSpPr>
        <p:spPr bwMode="gray">
          <a:xfrm>
            <a:off x="5364163" y="3357563"/>
            <a:ext cx="1800225" cy="1295400"/>
          </a:xfrm>
          <a:prstGeom prst="homePlate">
            <a:avLst>
              <a:gd name="adj" fmla="val 34743"/>
            </a:avLst>
          </a:prstGeom>
          <a:solidFill>
            <a:schemeClr val="accent1"/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218" name="AutoShape 18"/>
          <p:cNvSpPr>
            <a:spLocks noChangeArrowheads="1"/>
          </p:cNvSpPr>
          <p:nvPr/>
        </p:nvSpPr>
        <p:spPr bwMode="gray">
          <a:xfrm rot="5400000">
            <a:off x="7235826" y="3213100"/>
            <a:ext cx="1657350" cy="1800225"/>
          </a:xfrm>
          <a:prstGeom prst="homePlate">
            <a:avLst>
              <a:gd name="adj" fmla="val 25000"/>
            </a:avLst>
          </a:prstGeom>
          <a:solidFill>
            <a:schemeClr val="accent2"/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5612" name="Rectangle 19"/>
          <p:cNvSpPr>
            <a:spLocks noChangeArrowheads="1"/>
          </p:cNvSpPr>
          <p:nvPr/>
        </p:nvSpPr>
        <p:spPr bwMode="auto">
          <a:xfrm>
            <a:off x="5148263" y="3573463"/>
            <a:ext cx="2160587" cy="825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111111"/>
                </a:solidFill>
              </a:rPr>
              <a:t>Внедрение и</a:t>
            </a:r>
          </a:p>
          <a:p>
            <a:pPr algn="ctr"/>
            <a:r>
              <a:rPr lang="ru-RU" sz="1600" b="1">
                <a:solidFill>
                  <a:srgbClr val="111111"/>
                </a:solidFill>
              </a:rPr>
              <a:t>реализация</a:t>
            </a:r>
          </a:p>
          <a:p>
            <a:pPr algn="ctr"/>
            <a:r>
              <a:rPr lang="ru-RU" sz="1600" b="1">
                <a:solidFill>
                  <a:srgbClr val="111111"/>
                </a:solidFill>
              </a:rPr>
              <a:t>стратегии</a:t>
            </a:r>
            <a:endParaRPr lang="en-US" sz="1600" b="1">
              <a:solidFill>
                <a:srgbClr val="111111"/>
              </a:solidFill>
            </a:endParaRPr>
          </a:p>
        </p:txBody>
      </p:sp>
      <p:sp>
        <p:nvSpPr>
          <p:cNvPr id="25613" name="Rectangle 21"/>
          <p:cNvSpPr>
            <a:spLocks noChangeArrowheads="1"/>
          </p:cNvSpPr>
          <p:nvPr/>
        </p:nvSpPr>
        <p:spPr bwMode="auto">
          <a:xfrm>
            <a:off x="7019925" y="3357563"/>
            <a:ext cx="2124075" cy="1314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111111"/>
                </a:solidFill>
              </a:rPr>
              <a:t>Оценка деятельности,</a:t>
            </a:r>
          </a:p>
          <a:p>
            <a:pPr algn="ctr"/>
            <a:r>
              <a:rPr lang="ru-RU" sz="1600" b="1">
                <a:solidFill>
                  <a:srgbClr val="111111"/>
                </a:solidFill>
              </a:rPr>
              <a:t>отслеживание</a:t>
            </a:r>
          </a:p>
          <a:p>
            <a:pPr algn="ctr"/>
            <a:r>
              <a:rPr lang="ru-RU" sz="1600" b="1">
                <a:solidFill>
                  <a:srgbClr val="111111"/>
                </a:solidFill>
              </a:rPr>
              <a:t>изменений и</a:t>
            </a:r>
          </a:p>
          <a:p>
            <a:pPr algn="ctr"/>
            <a:r>
              <a:rPr lang="ru-RU" sz="1600" b="1">
                <a:solidFill>
                  <a:srgbClr val="111111"/>
                </a:solidFill>
              </a:rPr>
              <a:t>корректировка</a:t>
            </a:r>
            <a:endParaRPr lang="en-US" sz="1600" b="1">
              <a:solidFill>
                <a:srgbClr val="111111"/>
              </a:solidFill>
            </a:endParaRPr>
          </a:p>
        </p:txBody>
      </p:sp>
      <p:grpSp>
        <p:nvGrpSpPr>
          <p:cNvPr id="25614" name="Group 26"/>
          <p:cNvGrpSpPr>
            <a:grpSpLocks/>
          </p:cNvGrpSpPr>
          <p:nvPr/>
        </p:nvGrpSpPr>
        <p:grpSpPr bwMode="auto">
          <a:xfrm>
            <a:off x="827088" y="2781300"/>
            <a:ext cx="520700" cy="479425"/>
            <a:chOff x="521" y="1752"/>
            <a:chExt cx="328" cy="302"/>
          </a:xfrm>
        </p:grpSpPr>
        <p:sp>
          <p:nvSpPr>
            <p:cNvPr id="51224" name="Rectangle 24"/>
            <p:cNvSpPr>
              <a:spLocks noChangeArrowheads="1"/>
            </p:cNvSpPr>
            <p:nvPr/>
          </p:nvSpPr>
          <p:spPr bwMode="gray">
            <a:xfrm rot="3419336">
              <a:off x="534" y="1739"/>
              <a:ext cx="302" cy="328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48" name="Text Box 25"/>
            <p:cNvSpPr txBox="1">
              <a:spLocks noChangeArrowheads="1"/>
            </p:cNvSpPr>
            <p:nvPr/>
          </p:nvSpPr>
          <p:spPr bwMode="gray">
            <a:xfrm>
              <a:off x="567" y="1752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2400" b="1">
                  <a:solidFill>
                    <a:srgbClr val="FFFFFF"/>
                  </a:solidFill>
                </a:rPr>
                <a:t>1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25615" name="Group 27"/>
          <p:cNvGrpSpPr>
            <a:grpSpLocks/>
          </p:cNvGrpSpPr>
          <p:nvPr/>
        </p:nvGrpSpPr>
        <p:grpSpPr bwMode="auto">
          <a:xfrm>
            <a:off x="2555875" y="2781300"/>
            <a:ext cx="520700" cy="479425"/>
            <a:chOff x="1296" y="2180"/>
            <a:chExt cx="328" cy="302"/>
          </a:xfrm>
        </p:grpSpPr>
        <p:sp>
          <p:nvSpPr>
            <p:cNvPr id="51228" name="Rectangle 28"/>
            <p:cNvSpPr>
              <a:spLocks noChangeArrowheads="1"/>
            </p:cNvSpPr>
            <p:nvPr/>
          </p:nvSpPr>
          <p:spPr bwMode="gray">
            <a:xfrm rot="3419336">
              <a:off x="1309" y="2167"/>
              <a:ext cx="302" cy="328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46" name="Text Box 29"/>
            <p:cNvSpPr txBox="1">
              <a:spLocks noChangeArrowheads="1"/>
            </p:cNvSpPr>
            <p:nvPr/>
          </p:nvSpPr>
          <p:spPr bwMode="gray">
            <a:xfrm>
              <a:off x="1344" y="219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2400" b="1">
                  <a:solidFill>
                    <a:srgbClr val="FFFFFF"/>
                  </a:solidFill>
                </a:rPr>
                <a:t>2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25616" name="Group 30"/>
          <p:cNvGrpSpPr>
            <a:grpSpLocks/>
          </p:cNvGrpSpPr>
          <p:nvPr/>
        </p:nvGrpSpPr>
        <p:grpSpPr bwMode="auto">
          <a:xfrm>
            <a:off x="4140200" y="2781300"/>
            <a:ext cx="520700" cy="479425"/>
            <a:chOff x="1296" y="2180"/>
            <a:chExt cx="328" cy="302"/>
          </a:xfrm>
        </p:grpSpPr>
        <p:sp>
          <p:nvSpPr>
            <p:cNvPr id="25643" name="Rectangle 31"/>
            <p:cNvSpPr>
              <a:spLocks noChangeArrowheads="1"/>
            </p:cNvSpPr>
            <p:nvPr/>
          </p:nvSpPr>
          <p:spPr bwMode="gray">
            <a:xfrm rot="3419336">
              <a:off x="1309" y="2167"/>
              <a:ext cx="302" cy="328"/>
            </a:xfrm>
            <a:prstGeom prst="rect">
              <a:avLst/>
            </a:prstGeom>
            <a:solidFill>
              <a:schemeClr val="bg2"/>
            </a:soli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2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25644" name="Text Box 32"/>
            <p:cNvSpPr txBox="1">
              <a:spLocks noChangeArrowheads="1"/>
            </p:cNvSpPr>
            <p:nvPr/>
          </p:nvSpPr>
          <p:spPr bwMode="gray">
            <a:xfrm>
              <a:off x="1344" y="219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2400" b="1">
                  <a:solidFill>
                    <a:srgbClr val="FFFFFF"/>
                  </a:solidFill>
                </a:rPr>
                <a:t>3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25617" name="Group 33"/>
          <p:cNvGrpSpPr>
            <a:grpSpLocks/>
          </p:cNvGrpSpPr>
          <p:nvPr/>
        </p:nvGrpSpPr>
        <p:grpSpPr bwMode="auto">
          <a:xfrm>
            <a:off x="5867400" y="2781300"/>
            <a:ext cx="520700" cy="479425"/>
            <a:chOff x="158" y="164"/>
            <a:chExt cx="328" cy="309"/>
          </a:xfrm>
        </p:grpSpPr>
        <p:sp>
          <p:nvSpPr>
            <p:cNvPr id="51234" name="Rectangle 34"/>
            <p:cNvSpPr>
              <a:spLocks noChangeArrowheads="1"/>
            </p:cNvSpPr>
            <p:nvPr/>
          </p:nvSpPr>
          <p:spPr bwMode="gray">
            <a:xfrm rot="3419336">
              <a:off x="171" y="151"/>
              <a:ext cx="302" cy="328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42" name="Text Box 35"/>
            <p:cNvSpPr txBox="1">
              <a:spLocks noChangeArrowheads="1"/>
            </p:cNvSpPr>
            <p:nvPr/>
          </p:nvSpPr>
          <p:spPr bwMode="gray">
            <a:xfrm>
              <a:off x="206" y="178"/>
              <a:ext cx="223" cy="29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ru-RU" sz="2400" b="1">
                  <a:solidFill>
                    <a:srgbClr val="FFFFFF"/>
                  </a:solidFill>
                </a:rPr>
                <a:t>4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25618" name="Group 36"/>
          <p:cNvGrpSpPr>
            <a:grpSpLocks/>
          </p:cNvGrpSpPr>
          <p:nvPr/>
        </p:nvGrpSpPr>
        <p:grpSpPr bwMode="auto">
          <a:xfrm>
            <a:off x="7885113" y="2708275"/>
            <a:ext cx="520700" cy="479425"/>
            <a:chOff x="521" y="1752"/>
            <a:chExt cx="328" cy="302"/>
          </a:xfrm>
        </p:grpSpPr>
        <p:sp>
          <p:nvSpPr>
            <p:cNvPr id="51237" name="Rectangle 37"/>
            <p:cNvSpPr>
              <a:spLocks noChangeArrowheads="1"/>
            </p:cNvSpPr>
            <p:nvPr/>
          </p:nvSpPr>
          <p:spPr bwMode="gray">
            <a:xfrm rot="3419336">
              <a:off x="534" y="1739"/>
              <a:ext cx="302" cy="328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640" name="Text Box 38"/>
            <p:cNvSpPr txBox="1">
              <a:spLocks noChangeArrowheads="1"/>
            </p:cNvSpPr>
            <p:nvPr/>
          </p:nvSpPr>
          <p:spPr bwMode="gray">
            <a:xfrm>
              <a:off x="567" y="1752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2400" b="1">
                  <a:solidFill>
                    <a:srgbClr val="FFFFFF"/>
                  </a:solidFill>
                </a:rPr>
                <a:t>5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sp>
        <p:nvSpPr>
          <p:cNvPr id="51239" name="AutoShape 39"/>
          <p:cNvSpPr>
            <a:spLocks noChangeArrowheads="1"/>
          </p:cNvSpPr>
          <p:nvPr/>
        </p:nvSpPr>
        <p:spPr bwMode="gray">
          <a:xfrm>
            <a:off x="179388" y="5013325"/>
            <a:ext cx="1728787" cy="93662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905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240" name="AutoShape 40"/>
          <p:cNvSpPr>
            <a:spLocks noChangeArrowheads="1"/>
          </p:cNvSpPr>
          <p:nvPr/>
        </p:nvSpPr>
        <p:spPr bwMode="gray">
          <a:xfrm>
            <a:off x="1979613" y="5013325"/>
            <a:ext cx="1655762" cy="936625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 w="1905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241" name="AutoShape 41"/>
          <p:cNvSpPr>
            <a:spLocks noChangeArrowheads="1"/>
          </p:cNvSpPr>
          <p:nvPr/>
        </p:nvSpPr>
        <p:spPr bwMode="gray">
          <a:xfrm>
            <a:off x="3708400" y="4941888"/>
            <a:ext cx="1655763" cy="1008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>
                  <a:gamma/>
                  <a:shade val="92157"/>
                  <a:invGamma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92157"/>
                  <a:invGamma/>
                </a:srgbClr>
              </a:gs>
            </a:gsLst>
            <a:lin ang="5400000" scaled="1"/>
          </a:gradFill>
          <a:ln w="1905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242" name="AutoShape 42"/>
          <p:cNvSpPr>
            <a:spLocks noChangeArrowheads="1"/>
          </p:cNvSpPr>
          <p:nvPr/>
        </p:nvSpPr>
        <p:spPr bwMode="gray">
          <a:xfrm>
            <a:off x="5435600" y="4941888"/>
            <a:ext cx="1728788" cy="100806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243" name="AutoShape 43"/>
          <p:cNvSpPr>
            <a:spLocks noChangeArrowheads="1"/>
          </p:cNvSpPr>
          <p:nvPr/>
        </p:nvSpPr>
        <p:spPr bwMode="gray">
          <a:xfrm>
            <a:off x="7235825" y="4941888"/>
            <a:ext cx="1728788" cy="122396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905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5624" name="Rectangle 44"/>
          <p:cNvSpPr>
            <a:spLocks noChangeArrowheads="1"/>
          </p:cNvSpPr>
          <p:nvPr/>
        </p:nvSpPr>
        <p:spPr bwMode="gray">
          <a:xfrm>
            <a:off x="7127875" y="5013325"/>
            <a:ext cx="2016125" cy="1025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sz="1400" b="1">
                <a:solidFill>
                  <a:srgbClr val="080808"/>
                </a:solidFill>
              </a:rPr>
              <a:t>Возвращение к</a:t>
            </a:r>
          </a:p>
          <a:p>
            <a:pPr algn="ctr" eaLnBrk="0" hangingPunct="0">
              <a:lnSpc>
                <a:spcPct val="110000"/>
              </a:lnSpc>
            </a:pPr>
            <a:r>
              <a:rPr lang="ru-RU" sz="1400" b="1">
                <a:solidFill>
                  <a:srgbClr val="080808"/>
                </a:solidFill>
              </a:rPr>
              <a:t>задачам 1, 2, </a:t>
            </a:r>
          </a:p>
          <a:p>
            <a:pPr algn="ctr" eaLnBrk="0" hangingPunct="0">
              <a:lnSpc>
                <a:spcPct val="110000"/>
              </a:lnSpc>
            </a:pPr>
            <a:r>
              <a:rPr lang="ru-RU" sz="1400" b="1">
                <a:solidFill>
                  <a:srgbClr val="080808"/>
                </a:solidFill>
              </a:rPr>
              <a:t>3, 4 при</a:t>
            </a:r>
          </a:p>
          <a:p>
            <a:pPr algn="ctr" eaLnBrk="0" hangingPunct="0">
              <a:lnSpc>
                <a:spcPct val="110000"/>
              </a:lnSpc>
            </a:pPr>
            <a:r>
              <a:rPr lang="ru-RU" sz="1400" b="1">
                <a:solidFill>
                  <a:srgbClr val="080808"/>
                </a:solidFill>
              </a:rPr>
              <a:t> необходимости</a:t>
            </a:r>
            <a:endParaRPr lang="en-US" sz="1400" b="1">
              <a:solidFill>
                <a:srgbClr val="080808"/>
              </a:solidFill>
            </a:endParaRPr>
          </a:p>
        </p:txBody>
      </p:sp>
      <p:sp>
        <p:nvSpPr>
          <p:cNvPr id="25625" name="Rectangle 45"/>
          <p:cNvSpPr>
            <a:spLocks noChangeArrowheads="1"/>
          </p:cNvSpPr>
          <p:nvPr/>
        </p:nvSpPr>
        <p:spPr bwMode="gray">
          <a:xfrm>
            <a:off x="5292725" y="5013325"/>
            <a:ext cx="2016125" cy="792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sz="1400" b="1">
                <a:solidFill>
                  <a:srgbClr val="080808"/>
                </a:solidFill>
              </a:rPr>
              <a:t>Улучшение и</a:t>
            </a:r>
          </a:p>
          <a:p>
            <a:pPr algn="ctr" eaLnBrk="0" hangingPunct="0">
              <a:lnSpc>
                <a:spcPct val="110000"/>
              </a:lnSpc>
            </a:pPr>
            <a:r>
              <a:rPr lang="ru-RU" sz="1400" b="1">
                <a:solidFill>
                  <a:srgbClr val="080808"/>
                </a:solidFill>
              </a:rPr>
              <a:t>изменение при</a:t>
            </a:r>
          </a:p>
          <a:p>
            <a:pPr algn="ctr" eaLnBrk="0" hangingPunct="0">
              <a:lnSpc>
                <a:spcPct val="110000"/>
              </a:lnSpc>
            </a:pPr>
            <a:r>
              <a:rPr lang="ru-RU" sz="1400" b="1">
                <a:solidFill>
                  <a:srgbClr val="080808"/>
                </a:solidFill>
              </a:rPr>
              <a:t> необходимости</a:t>
            </a:r>
            <a:endParaRPr lang="en-US" sz="1400" b="1">
              <a:solidFill>
                <a:srgbClr val="080808"/>
              </a:solidFill>
            </a:endParaRPr>
          </a:p>
        </p:txBody>
      </p:sp>
      <p:sp>
        <p:nvSpPr>
          <p:cNvPr id="25626" name="Rectangle 46"/>
          <p:cNvSpPr>
            <a:spLocks noChangeArrowheads="1"/>
          </p:cNvSpPr>
          <p:nvPr/>
        </p:nvSpPr>
        <p:spPr bwMode="gray">
          <a:xfrm>
            <a:off x="3492500" y="5013325"/>
            <a:ext cx="2016125" cy="792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sz="1400" b="1">
                <a:solidFill>
                  <a:srgbClr val="080808"/>
                </a:solidFill>
              </a:rPr>
              <a:t>Улучшение и</a:t>
            </a:r>
          </a:p>
          <a:p>
            <a:pPr algn="ctr" eaLnBrk="0" hangingPunct="0">
              <a:lnSpc>
                <a:spcPct val="110000"/>
              </a:lnSpc>
            </a:pPr>
            <a:r>
              <a:rPr lang="ru-RU" sz="1400" b="1">
                <a:solidFill>
                  <a:srgbClr val="080808"/>
                </a:solidFill>
              </a:rPr>
              <a:t>изменение при</a:t>
            </a:r>
          </a:p>
          <a:p>
            <a:pPr algn="ctr" eaLnBrk="0" hangingPunct="0">
              <a:lnSpc>
                <a:spcPct val="110000"/>
              </a:lnSpc>
            </a:pPr>
            <a:r>
              <a:rPr lang="ru-RU" sz="1400" b="1">
                <a:solidFill>
                  <a:srgbClr val="080808"/>
                </a:solidFill>
              </a:rPr>
              <a:t> необходимости</a:t>
            </a:r>
            <a:endParaRPr lang="en-US" sz="1400" b="1">
              <a:solidFill>
                <a:srgbClr val="080808"/>
              </a:solidFill>
            </a:endParaRPr>
          </a:p>
        </p:txBody>
      </p:sp>
      <p:sp>
        <p:nvSpPr>
          <p:cNvPr id="25627" name="Rectangle 47"/>
          <p:cNvSpPr>
            <a:spLocks noChangeArrowheads="1"/>
          </p:cNvSpPr>
          <p:nvPr/>
        </p:nvSpPr>
        <p:spPr bwMode="gray">
          <a:xfrm>
            <a:off x="1763713" y="5157788"/>
            <a:ext cx="2016125" cy="558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sz="1400" b="1">
                <a:solidFill>
                  <a:srgbClr val="080808"/>
                </a:solidFill>
              </a:rPr>
              <a:t>Пересмотр при</a:t>
            </a:r>
          </a:p>
          <a:p>
            <a:pPr algn="ctr" eaLnBrk="0" hangingPunct="0">
              <a:lnSpc>
                <a:spcPct val="110000"/>
              </a:lnSpc>
            </a:pPr>
            <a:r>
              <a:rPr lang="ru-RU" sz="1400" b="1">
                <a:solidFill>
                  <a:srgbClr val="080808"/>
                </a:solidFill>
              </a:rPr>
              <a:t> необходимости</a:t>
            </a:r>
            <a:endParaRPr lang="en-US" sz="1400" b="1">
              <a:solidFill>
                <a:srgbClr val="080808"/>
              </a:solidFill>
            </a:endParaRPr>
          </a:p>
        </p:txBody>
      </p:sp>
      <p:sp>
        <p:nvSpPr>
          <p:cNvPr id="25628" name="Rectangle 48"/>
          <p:cNvSpPr>
            <a:spLocks noChangeArrowheads="1"/>
          </p:cNvSpPr>
          <p:nvPr/>
        </p:nvSpPr>
        <p:spPr bwMode="gray">
          <a:xfrm>
            <a:off x="0" y="5157788"/>
            <a:ext cx="2016125" cy="558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sz="1400" b="1">
                <a:solidFill>
                  <a:srgbClr val="080808"/>
                </a:solidFill>
              </a:rPr>
              <a:t>Пересмотр при</a:t>
            </a:r>
          </a:p>
          <a:p>
            <a:pPr algn="ctr" eaLnBrk="0" hangingPunct="0">
              <a:lnSpc>
                <a:spcPct val="110000"/>
              </a:lnSpc>
            </a:pPr>
            <a:r>
              <a:rPr lang="ru-RU" sz="1400" b="1">
                <a:solidFill>
                  <a:srgbClr val="080808"/>
                </a:solidFill>
              </a:rPr>
              <a:t> необходимости</a:t>
            </a:r>
            <a:endParaRPr lang="en-US" sz="1400" b="1">
              <a:solidFill>
                <a:srgbClr val="080808"/>
              </a:solidFill>
            </a:endParaRPr>
          </a:p>
        </p:txBody>
      </p:sp>
      <p:sp>
        <p:nvSpPr>
          <p:cNvPr id="51249" name="Line 49"/>
          <p:cNvSpPr>
            <a:spLocks noChangeShapeType="1"/>
          </p:cNvSpPr>
          <p:nvPr/>
        </p:nvSpPr>
        <p:spPr bwMode="ltGray">
          <a:xfrm>
            <a:off x="8101013" y="6165850"/>
            <a:ext cx="0" cy="331788"/>
          </a:xfrm>
          <a:prstGeom prst="line">
            <a:avLst/>
          </a:prstGeom>
          <a:noFill/>
          <a:ln w="57150" cap="rnd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>
            <a:outerShdw dist="56796" dir="3806097" algn="ctr" rotWithShape="0">
              <a:srgbClr val="B2B2B2">
                <a:alpha val="50000"/>
              </a:srgbClr>
            </a:outerShdw>
          </a:effectLst>
        </p:spPr>
        <p:txBody>
          <a:bodyPr vert="eaVert" wrap="none" lIns="92075" tIns="46038" rIns="92075" bIns="46038" anchor="ctr"/>
          <a:lstStyle/>
          <a:p>
            <a:pPr>
              <a:defRPr/>
            </a:pPr>
            <a:endParaRPr lang="ru-RU"/>
          </a:p>
        </p:txBody>
      </p:sp>
      <p:sp>
        <p:nvSpPr>
          <p:cNvPr id="51250" name="Line 50"/>
          <p:cNvSpPr>
            <a:spLocks noChangeShapeType="1"/>
          </p:cNvSpPr>
          <p:nvPr/>
        </p:nvSpPr>
        <p:spPr bwMode="ltGray">
          <a:xfrm flipH="1" flipV="1">
            <a:off x="6300788" y="5949950"/>
            <a:ext cx="0" cy="503238"/>
          </a:xfrm>
          <a:prstGeom prst="line">
            <a:avLst/>
          </a:prstGeom>
          <a:noFill/>
          <a:ln w="57150" cap="rnd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>
            <a:outerShdw dist="56796" dir="3806097" algn="ctr" rotWithShape="0">
              <a:srgbClr val="B2B2B2">
                <a:alpha val="50000"/>
              </a:srgbClr>
            </a:outerShdw>
          </a:effectLst>
        </p:spPr>
        <p:txBody>
          <a:bodyPr vert="eaVert" wrap="none" lIns="92075" tIns="46038" rIns="92075" bIns="46038" anchor="ctr"/>
          <a:lstStyle/>
          <a:p>
            <a:pPr>
              <a:defRPr/>
            </a:pPr>
            <a:endParaRPr lang="ru-RU"/>
          </a:p>
        </p:txBody>
      </p:sp>
      <p:sp>
        <p:nvSpPr>
          <p:cNvPr id="51252" name="Line 52"/>
          <p:cNvSpPr>
            <a:spLocks noChangeShapeType="1"/>
          </p:cNvSpPr>
          <p:nvPr/>
        </p:nvSpPr>
        <p:spPr bwMode="ltGray">
          <a:xfrm flipH="1" flipV="1">
            <a:off x="4500563" y="5949950"/>
            <a:ext cx="0" cy="503238"/>
          </a:xfrm>
          <a:prstGeom prst="line">
            <a:avLst/>
          </a:prstGeom>
          <a:noFill/>
          <a:ln w="57150" cap="rnd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>
            <a:outerShdw dist="56796" dir="3806097" algn="ctr" rotWithShape="0">
              <a:srgbClr val="B2B2B2">
                <a:alpha val="50000"/>
              </a:srgbClr>
            </a:outerShdw>
          </a:effectLst>
        </p:spPr>
        <p:txBody>
          <a:bodyPr vert="eaVert" wrap="none" lIns="92075" tIns="46038" rIns="92075" bIns="46038" anchor="ctr"/>
          <a:lstStyle/>
          <a:p>
            <a:pPr>
              <a:defRPr/>
            </a:pPr>
            <a:endParaRPr lang="ru-RU"/>
          </a:p>
        </p:txBody>
      </p:sp>
      <p:sp>
        <p:nvSpPr>
          <p:cNvPr id="51253" name="Line 53"/>
          <p:cNvSpPr>
            <a:spLocks noChangeShapeType="1"/>
          </p:cNvSpPr>
          <p:nvPr/>
        </p:nvSpPr>
        <p:spPr bwMode="ltGray">
          <a:xfrm flipH="1" flipV="1">
            <a:off x="2771775" y="5949950"/>
            <a:ext cx="0" cy="503238"/>
          </a:xfrm>
          <a:prstGeom prst="line">
            <a:avLst/>
          </a:prstGeom>
          <a:noFill/>
          <a:ln w="57150" cap="rnd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>
            <a:outerShdw dist="56796" dir="3806097" algn="ctr" rotWithShape="0">
              <a:srgbClr val="B2B2B2">
                <a:alpha val="50000"/>
              </a:srgbClr>
            </a:outerShdw>
          </a:effectLst>
        </p:spPr>
        <p:txBody>
          <a:bodyPr vert="eaVert" wrap="none" lIns="92075" tIns="46038" rIns="92075" bIns="46038" anchor="ctr"/>
          <a:lstStyle/>
          <a:p>
            <a:pPr>
              <a:defRPr/>
            </a:pPr>
            <a:endParaRPr lang="ru-RU"/>
          </a:p>
        </p:txBody>
      </p:sp>
      <p:sp>
        <p:nvSpPr>
          <p:cNvPr id="51254" name="Line 54"/>
          <p:cNvSpPr>
            <a:spLocks noChangeShapeType="1"/>
          </p:cNvSpPr>
          <p:nvPr/>
        </p:nvSpPr>
        <p:spPr bwMode="ltGray">
          <a:xfrm flipH="1" flipV="1">
            <a:off x="1042988" y="5949950"/>
            <a:ext cx="0" cy="431800"/>
          </a:xfrm>
          <a:prstGeom prst="line">
            <a:avLst/>
          </a:prstGeom>
          <a:noFill/>
          <a:ln w="57150" cap="rnd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>
            <a:outerShdw dist="56796" dir="3806097" algn="ctr" rotWithShape="0">
              <a:srgbClr val="B2B2B2">
                <a:alpha val="50000"/>
              </a:srgbClr>
            </a:outerShdw>
          </a:effectLst>
        </p:spPr>
        <p:txBody>
          <a:bodyPr vert="eaVert" wrap="none" lIns="92075" tIns="46038" rIns="92075" bIns="46038" anchor="ctr"/>
          <a:lstStyle/>
          <a:p>
            <a:pPr>
              <a:defRPr/>
            </a:pPr>
            <a:endParaRPr lang="ru-RU"/>
          </a:p>
        </p:txBody>
      </p:sp>
      <p:sp>
        <p:nvSpPr>
          <p:cNvPr id="51255" name="Line 55"/>
          <p:cNvSpPr>
            <a:spLocks noChangeShapeType="1"/>
          </p:cNvSpPr>
          <p:nvPr/>
        </p:nvSpPr>
        <p:spPr bwMode="ltGray">
          <a:xfrm flipH="1" flipV="1">
            <a:off x="1042988" y="4581525"/>
            <a:ext cx="0" cy="431800"/>
          </a:xfrm>
          <a:prstGeom prst="line">
            <a:avLst/>
          </a:prstGeom>
          <a:noFill/>
          <a:ln w="57150" cap="rnd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>
            <a:outerShdw dist="56796" dir="3806097" algn="ctr" rotWithShape="0">
              <a:srgbClr val="B2B2B2">
                <a:alpha val="50000"/>
              </a:srgbClr>
            </a:outerShdw>
          </a:effectLst>
        </p:spPr>
        <p:txBody>
          <a:bodyPr vert="eaVert" wrap="none" lIns="92075" tIns="46038" rIns="92075" bIns="46038" anchor="ctr"/>
          <a:lstStyle/>
          <a:p>
            <a:pPr>
              <a:defRPr/>
            </a:pPr>
            <a:endParaRPr lang="ru-RU"/>
          </a:p>
        </p:txBody>
      </p:sp>
      <p:sp>
        <p:nvSpPr>
          <p:cNvPr id="51256" name="Line 56"/>
          <p:cNvSpPr>
            <a:spLocks noChangeShapeType="1"/>
          </p:cNvSpPr>
          <p:nvPr/>
        </p:nvSpPr>
        <p:spPr bwMode="ltGray">
          <a:xfrm flipH="1" flipV="1">
            <a:off x="2771775" y="4652963"/>
            <a:ext cx="0" cy="360362"/>
          </a:xfrm>
          <a:prstGeom prst="line">
            <a:avLst/>
          </a:prstGeom>
          <a:noFill/>
          <a:ln w="57150" cap="rnd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>
            <a:outerShdw dist="56796" dir="3806097" algn="ctr" rotWithShape="0">
              <a:srgbClr val="B2B2B2">
                <a:alpha val="50000"/>
              </a:srgbClr>
            </a:outerShdw>
          </a:effectLst>
        </p:spPr>
        <p:txBody>
          <a:bodyPr vert="eaVert" wrap="none" lIns="92075" tIns="46038" rIns="92075" bIns="46038" anchor="ctr"/>
          <a:lstStyle/>
          <a:p>
            <a:pPr>
              <a:defRPr/>
            </a:pPr>
            <a:endParaRPr lang="ru-RU"/>
          </a:p>
        </p:txBody>
      </p:sp>
      <p:sp>
        <p:nvSpPr>
          <p:cNvPr id="51257" name="Line 57"/>
          <p:cNvSpPr>
            <a:spLocks noChangeShapeType="1"/>
          </p:cNvSpPr>
          <p:nvPr/>
        </p:nvSpPr>
        <p:spPr bwMode="ltGray">
          <a:xfrm flipH="1" flipV="1">
            <a:off x="4500563" y="4652963"/>
            <a:ext cx="0" cy="287337"/>
          </a:xfrm>
          <a:prstGeom prst="line">
            <a:avLst/>
          </a:prstGeom>
          <a:noFill/>
          <a:ln w="57150" cap="rnd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>
            <a:outerShdw dist="56796" dir="3806097" algn="ctr" rotWithShape="0">
              <a:srgbClr val="B2B2B2">
                <a:alpha val="50000"/>
              </a:srgbClr>
            </a:outerShdw>
          </a:effectLst>
        </p:spPr>
        <p:txBody>
          <a:bodyPr vert="eaVert" wrap="none" lIns="92075" tIns="46038" rIns="92075" bIns="46038" anchor="ctr"/>
          <a:lstStyle/>
          <a:p>
            <a:pPr>
              <a:defRPr/>
            </a:pPr>
            <a:endParaRPr lang="ru-RU"/>
          </a:p>
        </p:txBody>
      </p:sp>
      <p:sp>
        <p:nvSpPr>
          <p:cNvPr id="51258" name="Line 58"/>
          <p:cNvSpPr>
            <a:spLocks noChangeShapeType="1"/>
          </p:cNvSpPr>
          <p:nvPr/>
        </p:nvSpPr>
        <p:spPr bwMode="ltGray">
          <a:xfrm flipH="1" flipV="1">
            <a:off x="6227763" y="4581525"/>
            <a:ext cx="0" cy="360363"/>
          </a:xfrm>
          <a:prstGeom prst="line">
            <a:avLst/>
          </a:prstGeom>
          <a:noFill/>
          <a:ln w="57150" cap="rnd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>
            <a:outerShdw dist="56796" dir="3806097" algn="ctr" rotWithShape="0">
              <a:srgbClr val="B2B2B2">
                <a:alpha val="50000"/>
              </a:srgbClr>
            </a:outerShdw>
          </a:effectLst>
        </p:spPr>
        <p:txBody>
          <a:bodyPr vert="eaVert" wrap="none" lIns="92075" tIns="46038" rIns="92075" bIns="46038" anchor="ctr"/>
          <a:lstStyle/>
          <a:p>
            <a:pPr>
              <a:defRPr/>
            </a:pPr>
            <a:endParaRPr lang="ru-RU"/>
          </a:p>
        </p:txBody>
      </p:sp>
      <p:cxnSp>
        <p:nvCxnSpPr>
          <p:cNvPr id="25638" name="AutoShape 59"/>
          <p:cNvCxnSpPr>
            <a:cxnSpLocks noChangeShapeType="1"/>
          </p:cNvCxnSpPr>
          <p:nvPr/>
        </p:nvCxnSpPr>
        <p:spPr bwMode="auto">
          <a:xfrm flipH="1" flipV="1">
            <a:off x="1042988" y="6453188"/>
            <a:ext cx="7058025" cy="15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Freeform 5"/>
          <p:cNvSpPr>
            <a:spLocks/>
          </p:cNvSpPr>
          <p:nvPr/>
        </p:nvSpPr>
        <p:spPr bwMode="gray">
          <a:xfrm>
            <a:off x="1042988" y="1341438"/>
            <a:ext cx="1871662" cy="1231900"/>
          </a:xfrm>
          <a:custGeom>
            <a:avLst/>
            <a:gdLst>
              <a:gd name="T0" fmla="*/ 0 w 735"/>
              <a:gd name="T1" fmla="*/ 0 h 532"/>
              <a:gd name="T2" fmla="*/ 2147483647 w 735"/>
              <a:gd name="T3" fmla="*/ 2147483647 h 532"/>
              <a:gd name="T4" fmla="*/ 2147483647 w 735"/>
              <a:gd name="T5" fmla="*/ 2147483647 h 532"/>
              <a:gd name="T6" fmla="*/ 2147483647 w 735"/>
              <a:gd name="T7" fmla="*/ 2147483647 h 532"/>
              <a:gd name="T8" fmla="*/ 2147483647 w 735"/>
              <a:gd name="T9" fmla="*/ 2147483647 h 532"/>
              <a:gd name="T10" fmla="*/ 2147483647 w 735"/>
              <a:gd name="T11" fmla="*/ 2147483647 h 532"/>
              <a:gd name="T12" fmla="*/ 2147483647 w 735"/>
              <a:gd name="T13" fmla="*/ 2147483647 h 532"/>
              <a:gd name="T14" fmla="*/ 2147483647 w 735"/>
              <a:gd name="T15" fmla="*/ 2147483647 h 532"/>
              <a:gd name="T16" fmla="*/ 2147483647 w 735"/>
              <a:gd name="T17" fmla="*/ 2147483647 h 532"/>
              <a:gd name="T18" fmla="*/ 2147483647 w 735"/>
              <a:gd name="T19" fmla="*/ 2147483647 h 532"/>
              <a:gd name="T20" fmla="*/ 2147483647 w 735"/>
              <a:gd name="T21" fmla="*/ 2147483647 h 532"/>
              <a:gd name="T22" fmla="*/ 2147483647 w 735"/>
              <a:gd name="T23" fmla="*/ 2147483647 h 532"/>
              <a:gd name="T24" fmla="*/ 2147483647 w 735"/>
              <a:gd name="T25" fmla="*/ 0 h 532"/>
              <a:gd name="T26" fmla="*/ 0 w 735"/>
              <a:gd name="T27" fmla="*/ 0 h 53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35"/>
              <a:gd name="T43" fmla="*/ 0 h 532"/>
              <a:gd name="T44" fmla="*/ 735 w 735"/>
              <a:gd name="T45" fmla="*/ 532 h 53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35" h="532">
                <a:moveTo>
                  <a:pt x="0" y="0"/>
                </a:moveTo>
                <a:cubicBezTo>
                  <a:pt x="0" y="0"/>
                  <a:pt x="85" y="216"/>
                  <a:pt x="382" y="202"/>
                </a:cubicBezTo>
                <a:cubicBezTo>
                  <a:pt x="479" y="202"/>
                  <a:pt x="577" y="202"/>
                  <a:pt x="577" y="202"/>
                </a:cubicBezTo>
                <a:cubicBezTo>
                  <a:pt x="577" y="202"/>
                  <a:pt x="639" y="201"/>
                  <a:pt x="637" y="249"/>
                </a:cubicBezTo>
                <a:cubicBezTo>
                  <a:pt x="638" y="325"/>
                  <a:pt x="639" y="402"/>
                  <a:pt x="639" y="402"/>
                </a:cubicBezTo>
                <a:lnTo>
                  <a:pt x="598" y="400"/>
                </a:lnTo>
                <a:lnTo>
                  <a:pt x="669" y="532"/>
                </a:lnTo>
                <a:lnTo>
                  <a:pt x="735" y="402"/>
                </a:lnTo>
                <a:lnTo>
                  <a:pt x="696" y="402"/>
                </a:lnTo>
                <a:cubicBezTo>
                  <a:pt x="696" y="402"/>
                  <a:pt x="695" y="314"/>
                  <a:pt x="694" y="226"/>
                </a:cubicBezTo>
                <a:cubicBezTo>
                  <a:pt x="687" y="160"/>
                  <a:pt x="616" y="150"/>
                  <a:pt x="616" y="150"/>
                </a:cubicBezTo>
                <a:cubicBezTo>
                  <a:pt x="556" y="137"/>
                  <a:pt x="473" y="153"/>
                  <a:pt x="335" y="149"/>
                </a:cubicBezTo>
                <a:cubicBezTo>
                  <a:pt x="110" y="126"/>
                  <a:pt x="69" y="0"/>
                  <a:pt x="69" y="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0" name="Freeform 6"/>
          <p:cNvSpPr>
            <a:spLocks/>
          </p:cNvSpPr>
          <p:nvPr/>
        </p:nvSpPr>
        <p:spPr bwMode="gray">
          <a:xfrm>
            <a:off x="3132138" y="1773238"/>
            <a:ext cx="431800" cy="841375"/>
          </a:xfrm>
          <a:custGeom>
            <a:avLst/>
            <a:gdLst>
              <a:gd name="T0" fmla="*/ 2147483647 w 142"/>
              <a:gd name="T1" fmla="*/ 2147483647 h 604"/>
              <a:gd name="T2" fmla="*/ 2147483647 w 142"/>
              <a:gd name="T3" fmla="*/ 2147483647 h 604"/>
              <a:gd name="T4" fmla="*/ 0 w 142"/>
              <a:gd name="T5" fmla="*/ 2147483647 h 604"/>
              <a:gd name="T6" fmla="*/ 2147483647 w 142"/>
              <a:gd name="T7" fmla="*/ 2147483647 h 604"/>
              <a:gd name="T8" fmla="*/ 2147483647 w 142"/>
              <a:gd name="T9" fmla="*/ 2147483647 h 604"/>
              <a:gd name="T10" fmla="*/ 2147483647 w 142"/>
              <a:gd name="T11" fmla="*/ 2147483647 h 604"/>
              <a:gd name="T12" fmla="*/ 2147483647 w 142"/>
              <a:gd name="T13" fmla="*/ 0 h 604"/>
              <a:gd name="T14" fmla="*/ 2147483647 w 142"/>
              <a:gd name="T15" fmla="*/ 2147483647 h 6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2"/>
              <a:gd name="T25" fmla="*/ 0 h 604"/>
              <a:gd name="T26" fmla="*/ 142 w 142"/>
              <a:gd name="T27" fmla="*/ 604 h 60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1" name="Freeform 7"/>
          <p:cNvSpPr>
            <a:spLocks/>
          </p:cNvSpPr>
          <p:nvPr/>
        </p:nvSpPr>
        <p:spPr bwMode="gray">
          <a:xfrm flipH="1">
            <a:off x="3708400" y="1484313"/>
            <a:ext cx="2360613" cy="1079500"/>
          </a:xfrm>
          <a:custGeom>
            <a:avLst/>
            <a:gdLst>
              <a:gd name="T0" fmla="*/ 0 w 735"/>
              <a:gd name="T1" fmla="*/ 0 h 532"/>
              <a:gd name="T2" fmla="*/ 2147483647 w 735"/>
              <a:gd name="T3" fmla="*/ 2147483647 h 532"/>
              <a:gd name="T4" fmla="*/ 2147483647 w 735"/>
              <a:gd name="T5" fmla="*/ 2147483647 h 532"/>
              <a:gd name="T6" fmla="*/ 2147483647 w 735"/>
              <a:gd name="T7" fmla="*/ 2147483647 h 532"/>
              <a:gd name="T8" fmla="*/ 2147483647 w 735"/>
              <a:gd name="T9" fmla="*/ 2147483647 h 532"/>
              <a:gd name="T10" fmla="*/ 2147483647 w 735"/>
              <a:gd name="T11" fmla="*/ 2147483647 h 532"/>
              <a:gd name="T12" fmla="*/ 2147483647 w 735"/>
              <a:gd name="T13" fmla="*/ 2147483647 h 532"/>
              <a:gd name="T14" fmla="*/ 2147483647 w 735"/>
              <a:gd name="T15" fmla="*/ 2147483647 h 532"/>
              <a:gd name="T16" fmla="*/ 2147483647 w 735"/>
              <a:gd name="T17" fmla="*/ 2147483647 h 532"/>
              <a:gd name="T18" fmla="*/ 2147483647 w 735"/>
              <a:gd name="T19" fmla="*/ 2147483647 h 532"/>
              <a:gd name="T20" fmla="*/ 2147483647 w 735"/>
              <a:gd name="T21" fmla="*/ 2147483647 h 532"/>
              <a:gd name="T22" fmla="*/ 2147483647 w 735"/>
              <a:gd name="T23" fmla="*/ 2147483647 h 532"/>
              <a:gd name="T24" fmla="*/ 2147483647 w 735"/>
              <a:gd name="T25" fmla="*/ 0 h 532"/>
              <a:gd name="T26" fmla="*/ 0 w 735"/>
              <a:gd name="T27" fmla="*/ 0 h 53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35"/>
              <a:gd name="T43" fmla="*/ 0 h 532"/>
              <a:gd name="T44" fmla="*/ 735 w 735"/>
              <a:gd name="T45" fmla="*/ 532 h 53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35" h="532">
                <a:moveTo>
                  <a:pt x="0" y="0"/>
                </a:moveTo>
                <a:cubicBezTo>
                  <a:pt x="0" y="0"/>
                  <a:pt x="85" y="216"/>
                  <a:pt x="382" y="202"/>
                </a:cubicBezTo>
                <a:cubicBezTo>
                  <a:pt x="479" y="202"/>
                  <a:pt x="577" y="202"/>
                  <a:pt x="577" y="202"/>
                </a:cubicBezTo>
                <a:cubicBezTo>
                  <a:pt x="577" y="202"/>
                  <a:pt x="639" y="201"/>
                  <a:pt x="637" y="249"/>
                </a:cubicBezTo>
                <a:cubicBezTo>
                  <a:pt x="638" y="325"/>
                  <a:pt x="639" y="402"/>
                  <a:pt x="639" y="402"/>
                </a:cubicBezTo>
                <a:lnTo>
                  <a:pt x="598" y="400"/>
                </a:lnTo>
                <a:lnTo>
                  <a:pt x="669" y="532"/>
                </a:lnTo>
                <a:lnTo>
                  <a:pt x="735" y="402"/>
                </a:lnTo>
                <a:lnTo>
                  <a:pt x="696" y="402"/>
                </a:lnTo>
                <a:cubicBezTo>
                  <a:pt x="696" y="402"/>
                  <a:pt x="695" y="314"/>
                  <a:pt x="694" y="226"/>
                </a:cubicBezTo>
                <a:cubicBezTo>
                  <a:pt x="687" y="160"/>
                  <a:pt x="616" y="150"/>
                  <a:pt x="616" y="150"/>
                </a:cubicBezTo>
                <a:cubicBezTo>
                  <a:pt x="556" y="137"/>
                  <a:pt x="473" y="153"/>
                  <a:pt x="335" y="149"/>
                </a:cubicBezTo>
                <a:cubicBezTo>
                  <a:pt x="110" y="126"/>
                  <a:pt x="69" y="0"/>
                  <a:pt x="69" y="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7652" name="Group 41"/>
          <p:cNvGrpSpPr>
            <a:grpSpLocks/>
          </p:cNvGrpSpPr>
          <p:nvPr/>
        </p:nvGrpSpPr>
        <p:grpSpPr bwMode="auto">
          <a:xfrm>
            <a:off x="250825" y="188913"/>
            <a:ext cx="5980113" cy="1152525"/>
            <a:chOff x="111" y="391"/>
            <a:chExt cx="4221" cy="843"/>
          </a:xfrm>
        </p:grpSpPr>
        <p:grpSp>
          <p:nvGrpSpPr>
            <p:cNvPr id="27686" name="Group 12"/>
            <p:cNvGrpSpPr>
              <a:grpSpLocks/>
            </p:cNvGrpSpPr>
            <p:nvPr/>
          </p:nvGrpSpPr>
          <p:grpSpPr bwMode="auto">
            <a:xfrm>
              <a:off x="1429" y="391"/>
              <a:ext cx="1632" cy="833"/>
              <a:chOff x="4320" y="1152"/>
              <a:chExt cx="414" cy="402"/>
            </a:xfrm>
          </p:grpSpPr>
          <p:sp>
            <p:nvSpPr>
              <p:cNvPr id="55309" name="AutoShape 13"/>
              <p:cNvSpPr>
                <a:spLocks noChangeArrowheads="1"/>
              </p:cNvSpPr>
              <p:nvPr/>
            </p:nvSpPr>
            <p:spPr bwMode="gray">
              <a:xfrm>
                <a:off x="4320" y="1152"/>
                <a:ext cx="414" cy="402"/>
              </a:xfrm>
              <a:prstGeom prst="roundRect">
                <a:avLst>
                  <a:gd name="adj" fmla="val 11921"/>
                </a:avLst>
              </a:prstGeom>
              <a:solidFill>
                <a:schemeClr val="accent2"/>
              </a:solidFill>
              <a:ln w="254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310" name="Freeform 14"/>
              <p:cNvSpPr>
                <a:spLocks/>
              </p:cNvSpPr>
              <p:nvPr/>
            </p:nvSpPr>
            <p:spPr bwMode="gray">
              <a:xfrm>
                <a:off x="4346" y="1178"/>
                <a:ext cx="206" cy="201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tint val="48627"/>
                      <a:invGamma/>
                    </a:schemeClr>
                  </a:gs>
                  <a:gs pos="5000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48627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7687" name="Group 15"/>
            <p:cNvGrpSpPr>
              <a:grpSpLocks/>
            </p:cNvGrpSpPr>
            <p:nvPr/>
          </p:nvGrpSpPr>
          <p:grpSpPr bwMode="auto">
            <a:xfrm>
              <a:off x="3152" y="391"/>
              <a:ext cx="1179" cy="833"/>
              <a:chOff x="4320" y="1152"/>
              <a:chExt cx="414" cy="402"/>
            </a:xfrm>
          </p:grpSpPr>
          <p:sp>
            <p:nvSpPr>
              <p:cNvPr id="55312" name="AutoShape 16"/>
              <p:cNvSpPr>
                <a:spLocks noChangeArrowheads="1"/>
              </p:cNvSpPr>
              <p:nvPr/>
            </p:nvSpPr>
            <p:spPr bwMode="gray">
              <a:xfrm>
                <a:off x="4320" y="1152"/>
                <a:ext cx="414" cy="402"/>
              </a:xfrm>
              <a:prstGeom prst="roundRect">
                <a:avLst>
                  <a:gd name="adj" fmla="val 11921"/>
                </a:avLst>
              </a:prstGeom>
              <a:solidFill>
                <a:schemeClr val="hlink"/>
              </a:solidFill>
              <a:ln w="254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313" name="Freeform 17"/>
              <p:cNvSpPr>
                <a:spLocks/>
              </p:cNvSpPr>
              <p:nvPr/>
            </p:nvSpPr>
            <p:spPr bwMode="gray">
              <a:xfrm>
                <a:off x="4346" y="1178"/>
                <a:ext cx="206" cy="201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8627"/>
                      <a:invGamma/>
                    </a:schemeClr>
                  </a:gs>
                  <a:gs pos="50000">
                    <a:schemeClr val="hlink">
                      <a:alpha val="0"/>
                    </a:schemeClr>
                  </a:gs>
                  <a:gs pos="100000">
                    <a:schemeClr val="hlink">
                      <a:gamma/>
                      <a:tint val="48627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7688" name="Group 40"/>
            <p:cNvGrpSpPr>
              <a:grpSpLocks/>
            </p:cNvGrpSpPr>
            <p:nvPr/>
          </p:nvGrpSpPr>
          <p:grpSpPr bwMode="auto">
            <a:xfrm>
              <a:off x="111" y="391"/>
              <a:ext cx="3005" cy="843"/>
              <a:chOff x="111" y="391"/>
              <a:chExt cx="3005" cy="843"/>
            </a:xfrm>
          </p:grpSpPr>
          <p:grpSp>
            <p:nvGrpSpPr>
              <p:cNvPr id="27690" name="Group 8"/>
              <p:cNvGrpSpPr>
                <a:grpSpLocks/>
              </p:cNvGrpSpPr>
              <p:nvPr/>
            </p:nvGrpSpPr>
            <p:grpSpPr bwMode="auto">
              <a:xfrm>
                <a:off x="113" y="391"/>
                <a:ext cx="1225" cy="833"/>
                <a:chOff x="4320" y="1152"/>
                <a:chExt cx="414" cy="402"/>
              </a:xfrm>
            </p:grpSpPr>
            <p:sp>
              <p:nvSpPr>
                <p:cNvPr id="55305" name="AutoShape 9"/>
                <p:cNvSpPr>
                  <a:spLocks noChangeArrowheads="1"/>
                </p:cNvSpPr>
                <p:nvPr/>
              </p:nvSpPr>
              <p:spPr bwMode="gray">
                <a:xfrm>
                  <a:off x="4320" y="1152"/>
                  <a:ext cx="414" cy="402"/>
                </a:xfrm>
                <a:prstGeom prst="roundRect">
                  <a:avLst>
                    <a:gd name="adj" fmla="val 11921"/>
                  </a:avLst>
                </a:prstGeom>
                <a:solidFill>
                  <a:schemeClr val="folHlink"/>
                </a:solidFill>
                <a:ln w="25400">
                  <a:solidFill>
                    <a:srgbClr val="FFFFFF"/>
                  </a:solidFill>
                  <a:round/>
                  <a:headEnd/>
                  <a:tailEnd/>
                </a:ln>
                <a:effectLst>
                  <a:outerShdw dist="53882" dir="2700000" algn="ctr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306" name="Freeform 10"/>
                <p:cNvSpPr>
                  <a:spLocks/>
                </p:cNvSpPr>
                <p:nvPr/>
              </p:nvSpPr>
              <p:spPr bwMode="gray">
                <a:xfrm>
                  <a:off x="4346" y="1178"/>
                  <a:ext cx="206" cy="201"/>
                </a:xfrm>
                <a:custGeom>
                  <a:avLst/>
                  <a:gdLst/>
                  <a:ahLst/>
                  <a:cxnLst>
                    <a:cxn ang="0">
                      <a:pos x="118" y="0"/>
                    </a:cxn>
                    <a:cxn ang="0">
                      <a:pos x="0" y="118"/>
                    </a:cxn>
                    <a:cxn ang="0">
                      <a:pos x="0" y="589"/>
                    </a:cxn>
                    <a:cxn ang="0">
                      <a:pos x="161" y="174"/>
                    </a:cxn>
                    <a:cxn ang="0">
                      <a:pos x="589" y="0"/>
                    </a:cxn>
                    <a:cxn ang="0">
                      <a:pos x="118" y="0"/>
                    </a:cxn>
                  </a:cxnLst>
                  <a:rect l="0" t="0" r="r" b="b"/>
                  <a:pathLst>
                    <a:path w="596" h="598">
                      <a:moveTo>
                        <a:pt x="118" y="0"/>
                      </a:moveTo>
                      <a:cubicBezTo>
                        <a:pt x="53" y="0"/>
                        <a:pt x="0" y="53"/>
                        <a:pt x="0" y="118"/>
                      </a:cubicBezTo>
                      <a:lnTo>
                        <a:pt x="0" y="589"/>
                      </a:lnTo>
                      <a:cubicBezTo>
                        <a:pt x="27" y="598"/>
                        <a:pt x="12" y="309"/>
                        <a:pt x="161" y="174"/>
                      </a:cubicBezTo>
                      <a:cubicBezTo>
                        <a:pt x="310" y="39"/>
                        <a:pt x="596" y="29"/>
                        <a:pt x="589" y="0"/>
                      </a:cubicBezTo>
                      <a:lnTo>
                        <a:pt x="118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folHlink">
                        <a:gamma/>
                        <a:tint val="48627"/>
                        <a:invGamma/>
                      </a:schemeClr>
                    </a:gs>
                    <a:gs pos="50000">
                      <a:schemeClr val="folHlink">
                        <a:alpha val="0"/>
                      </a:schemeClr>
                    </a:gs>
                    <a:gs pos="100000">
                      <a:schemeClr val="folHlink">
                        <a:gamma/>
                        <a:tint val="48627"/>
                        <a:invGamma/>
                      </a:schemeClr>
                    </a:gs>
                  </a:gsLst>
                  <a:lin ang="27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55307" name="Rectangle 11"/>
              <p:cNvSpPr>
                <a:spLocks noChangeArrowheads="1"/>
              </p:cNvSpPr>
              <p:nvPr/>
            </p:nvSpPr>
            <p:spPr bwMode="gray">
              <a:xfrm>
                <a:off x="111" y="405"/>
                <a:ext cx="1282" cy="78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C0C0C0"/>
                </a:outerShdw>
              </a:effectLst>
            </p:spPr>
            <p:txBody>
              <a:bodyPr wrap="none">
                <a:spAutoFit/>
                <a:flatTx/>
              </a:bodyPr>
              <a:lstStyle/>
              <a:p>
                <a:pPr algn="ctr">
                  <a:defRPr/>
                </a:pPr>
                <a:r>
                  <a:rPr lang="ru-RU" sz="1600" b="1">
                    <a:solidFill>
                      <a:srgbClr val="000000"/>
                    </a:solidFill>
                  </a:rPr>
                  <a:t>Экономические,</a:t>
                </a:r>
              </a:p>
              <a:p>
                <a:pPr algn="ctr">
                  <a:defRPr/>
                </a:pPr>
                <a:r>
                  <a:rPr lang="ru-RU" sz="1600" b="1">
                    <a:solidFill>
                      <a:srgbClr val="000000"/>
                    </a:solidFill>
                  </a:rPr>
                  <a:t>социальные,</a:t>
                </a:r>
              </a:p>
              <a:p>
                <a:pPr algn="ctr">
                  <a:defRPr/>
                </a:pPr>
                <a:r>
                  <a:rPr lang="ru-RU" sz="1600" b="1">
                    <a:solidFill>
                      <a:srgbClr val="000000"/>
                    </a:solidFill>
                  </a:rPr>
                  <a:t>политические,</a:t>
                </a:r>
              </a:p>
              <a:p>
                <a:pPr algn="ctr">
                  <a:defRPr/>
                </a:pPr>
                <a:r>
                  <a:rPr lang="ru-RU" sz="1600" b="1">
                    <a:solidFill>
                      <a:srgbClr val="000000"/>
                    </a:solidFill>
                  </a:rPr>
                  <a:t>юридические</a:t>
                </a:r>
                <a:endParaRPr lang="en-US" sz="16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55314" name="Rectangle 18"/>
              <p:cNvSpPr>
                <a:spLocks noChangeArrowheads="1"/>
              </p:cNvSpPr>
              <p:nvPr/>
            </p:nvSpPr>
            <p:spPr bwMode="gray">
              <a:xfrm>
                <a:off x="1382" y="451"/>
                <a:ext cx="1739" cy="78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C0C0C0"/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ru-RU" sz="1600" b="1">
                    <a:solidFill>
                      <a:srgbClr val="000000"/>
                    </a:solidFill>
                  </a:rPr>
                  <a:t>Условия конкуренции,</a:t>
                </a:r>
              </a:p>
              <a:p>
                <a:pPr algn="ctr">
                  <a:defRPr/>
                </a:pPr>
                <a:r>
                  <a:rPr lang="ru-RU" sz="1600" b="1">
                    <a:solidFill>
                      <a:srgbClr val="000000"/>
                    </a:solidFill>
                  </a:rPr>
                  <a:t>общая</a:t>
                </a:r>
              </a:p>
              <a:p>
                <a:pPr algn="ctr">
                  <a:defRPr/>
                </a:pPr>
                <a:r>
                  <a:rPr lang="ru-RU" sz="1600" b="1">
                    <a:solidFill>
                      <a:srgbClr val="000000"/>
                    </a:solidFill>
                  </a:rPr>
                  <a:t>привлекательность</a:t>
                </a:r>
              </a:p>
              <a:p>
                <a:pPr algn="ctr">
                  <a:defRPr/>
                </a:pPr>
                <a:r>
                  <a:rPr lang="ru-RU" sz="1600" b="1">
                    <a:solidFill>
                      <a:srgbClr val="000000"/>
                    </a:solidFill>
                  </a:rPr>
                  <a:t>отрасли</a:t>
                </a:r>
                <a:endParaRPr lang="en-US" sz="1600" b="1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5315" name="Rectangle 19"/>
            <p:cNvSpPr>
              <a:spLocks noChangeArrowheads="1"/>
            </p:cNvSpPr>
            <p:nvPr/>
          </p:nvSpPr>
          <p:spPr bwMode="gray">
            <a:xfrm>
              <a:off x="3198" y="572"/>
              <a:ext cx="1134" cy="4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C0C0C0"/>
              </a:outerShdw>
            </a:effectLst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ru-RU" sz="1600" b="1">
                  <a:solidFill>
                    <a:srgbClr val="000000"/>
                  </a:solidFill>
                </a:rPr>
                <a:t>Возможности и угрозы</a:t>
              </a:r>
              <a:endParaRPr lang="en-US" sz="1600" b="1">
                <a:solidFill>
                  <a:srgbClr val="000000"/>
                </a:solidFill>
              </a:endParaRPr>
            </a:p>
          </p:txBody>
        </p:sp>
      </p:grpSp>
      <p:pic>
        <p:nvPicPr>
          <p:cNvPr id="27653" name="Picture 20" descr="boss-chef-réconciliation-médiation8-240x1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0"/>
            <a:ext cx="1979612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Freeform 22"/>
          <p:cNvSpPr>
            <a:spLocks/>
          </p:cNvSpPr>
          <p:nvPr/>
        </p:nvSpPr>
        <p:spPr bwMode="gray">
          <a:xfrm rot="10800000">
            <a:off x="3779838" y="4076700"/>
            <a:ext cx="2376487" cy="1081088"/>
          </a:xfrm>
          <a:custGeom>
            <a:avLst/>
            <a:gdLst>
              <a:gd name="T0" fmla="*/ 0 w 735"/>
              <a:gd name="T1" fmla="*/ 0 h 532"/>
              <a:gd name="T2" fmla="*/ 2147483647 w 735"/>
              <a:gd name="T3" fmla="*/ 2147483647 h 532"/>
              <a:gd name="T4" fmla="*/ 2147483647 w 735"/>
              <a:gd name="T5" fmla="*/ 2147483647 h 532"/>
              <a:gd name="T6" fmla="*/ 2147483647 w 735"/>
              <a:gd name="T7" fmla="*/ 2147483647 h 532"/>
              <a:gd name="T8" fmla="*/ 2147483647 w 735"/>
              <a:gd name="T9" fmla="*/ 2147483647 h 532"/>
              <a:gd name="T10" fmla="*/ 2147483647 w 735"/>
              <a:gd name="T11" fmla="*/ 2147483647 h 532"/>
              <a:gd name="T12" fmla="*/ 2147483647 w 735"/>
              <a:gd name="T13" fmla="*/ 2147483647 h 532"/>
              <a:gd name="T14" fmla="*/ 2147483647 w 735"/>
              <a:gd name="T15" fmla="*/ 2147483647 h 532"/>
              <a:gd name="T16" fmla="*/ 2147483647 w 735"/>
              <a:gd name="T17" fmla="*/ 2147483647 h 532"/>
              <a:gd name="T18" fmla="*/ 2147483647 w 735"/>
              <a:gd name="T19" fmla="*/ 2147483647 h 532"/>
              <a:gd name="T20" fmla="*/ 2147483647 w 735"/>
              <a:gd name="T21" fmla="*/ 2147483647 h 532"/>
              <a:gd name="T22" fmla="*/ 2147483647 w 735"/>
              <a:gd name="T23" fmla="*/ 2147483647 h 532"/>
              <a:gd name="T24" fmla="*/ 2147483647 w 735"/>
              <a:gd name="T25" fmla="*/ 0 h 532"/>
              <a:gd name="T26" fmla="*/ 0 w 735"/>
              <a:gd name="T27" fmla="*/ 0 h 53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35"/>
              <a:gd name="T43" fmla="*/ 0 h 532"/>
              <a:gd name="T44" fmla="*/ 735 w 735"/>
              <a:gd name="T45" fmla="*/ 532 h 53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35" h="532">
                <a:moveTo>
                  <a:pt x="0" y="0"/>
                </a:moveTo>
                <a:cubicBezTo>
                  <a:pt x="0" y="0"/>
                  <a:pt x="85" y="216"/>
                  <a:pt x="382" y="202"/>
                </a:cubicBezTo>
                <a:cubicBezTo>
                  <a:pt x="479" y="202"/>
                  <a:pt x="577" y="202"/>
                  <a:pt x="577" y="202"/>
                </a:cubicBezTo>
                <a:cubicBezTo>
                  <a:pt x="577" y="202"/>
                  <a:pt x="639" y="201"/>
                  <a:pt x="637" y="249"/>
                </a:cubicBezTo>
                <a:cubicBezTo>
                  <a:pt x="638" y="325"/>
                  <a:pt x="639" y="402"/>
                  <a:pt x="639" y="402"/>
                </a:cubicBezTo>
                <a:lnTo>
                  <a:pt x="598" y="400"/>
                </a:lnTo>
                <a:lnTo>
                  <a:pt x="669" y="532"/>
                </a:lnTo>
                <a:lnTo>
                  <a:pt x="735" y="402"/>
                </a:lnTo>
                <a:lnTo>
                  <a:pt x="696" y="402"/>
                </a:lnTo>
                <a:cubicBezTo>
                  <a:pt x="696" y="402"/>
                  <a:pt x="695" y="314"/>
                  <a:pt x="694" y="226"/>
                </a:cubicBezTo>
                <a:cubicBezTo>
                  <a:pt x="687" y="160"/>
                  <a:pt x="616" y="150"/>
                  <a:pt x="616" y="150"/>
                </a:cubicBezTo>
                <a:cubicBezTo>
                  <a:pt x="556" y="137"/>
                  <a:pt x="473" y="153"/>
                  <a:pt x="335" y="149"/>
                </a:cubicBezTo>
                <a:cubicBezTo>
                  <a:pt x="110" y="126"/>
                  <a:pt x="69" y="0"/>
                  <a:pt x="69" y="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5" name="Freeform 23"/>
          <p:cNvSpPr>
            <a:spLocks/>
          </p:cNvSpPr>
          <p:nvPr/>
        </p:nvSpPr>
        <p:spPr bwMode="gray">
          <a:xfrm rot="10800000">
            <a:off x="3132138" y="4076700"/>
            <a:ext cx="503237" cy="792163"/>
          </a:xfrm>
          <a:custGeom>
            <a:avLst/>
            <a:gdLst>
              <a:gd name="T0" fmla="*/ 2147483647 w 142"/>
              <a:gd name="T1" fmla="*/ 2147483647 h 604"/>
              <a:gd name="T2" fmla="*/ 2147483647 w 142"/>
              <a:gd name="T3" fmla="*/ 2147483647 h 604"/>
              <a:gd name="T4" fmla="*/ 0 w 142"/>
              <a:gd name="T5" fmla="*/ 2147483647 h 604"/>
              <a:gd name="T6" fmla="*/ 2147483647 w 142"/>
              <a:gd name="T7" fmla="*/ 2147483647 h 604"/>
              <a:gd name="T8" fmla="*/ 2147483647 w 142"/>
              <a:gd name="T9" fmla="*/ 2147483647 h 604"/>
              <a:gd name="T10" fmla="*/ 2147483647 w 142"/>
              <a:gd name="T11" fmla="*/ 2147483647 h 604"/>
              <a:gd name="T12" fmla="*/ 2147483647 w 142"/>
              <a:gd name="T13" fmla="*/ 0 h 604"/>
              <a:gd name="T14" fmla="*/ 2147483647 w 142"/>
              <a:gd name="T15" fmla="*/ 2147483647 h 6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2"/>
              <a:gd name="T25" fmla="*/ 0 h 604"/>
              <a:gd name="T26" fmla="*/ 142 w 142"/>
              <a:gd name="T27" fmla="*/ 604 h 60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6" name="Freeform 24"/>
          <p:cNvSpPr>
            <a:spLocks/>
          </p:cNvSpPr>
          <p:nvPr/>
        </p:nvSpPr>
        <p:spPr bwMode="gray">
          <a:xfrm rot="10800000" flipH="1">
            <a:off x="755650" y="4076700"/>
            <a:ext cx="2103438" cy="1081088"/>
          </a:xfrm>
          <a:custGeom>
            <a:avLst/>
            <a:gdLst>
              <a:gd name="T0" fmla="*/ 0 w 735"/>
              <a:gd name="T1" fmla="*/ 0 h 532"/>
              <a:gd name="T2" fmla="*/ 2147483647 w 735"/>
              <a:gd name="T3" fmla="*/ 2147483647 h 532"/>
              <a:gd name="T4" fmla="*/ 2147483647 w 735"/>
              <a:gd name="T5" fmla="*/ 2147483647 h 532"/>
              <a:gd name="T6" fmla="*/ 2147483647 w 735"/>
              <a:gd name="T7" fmla="*/ 2147483647 h 532"/>
              <a:gd name="T8" fmla="*/ 2147483647 w 735"/>
              <a:gd name="T9" fmla="*/ 2147483647 h 532"/>
              <a:gd name="T10" fmla="*/ 2147483647 w 735"/>
              <a:gd name="T11" fmla="*/ 2147483647 h 532"/>
              <a:gd name="T12" fmla="*/ 2147483647 w 735"/>
              <a:gd name="T13" fmla="*/ 2147483647 h 532"/>
              <a:gd name="T14" fmla="*/ 2147483647 w 735"/>
              <a:gd name="T15" fmla="*/ 2147483647 h 532"/>
              <a:gd name="T16" fmla="*/ 2147483647 w 735"/>
              <a:gd name="T17" fmla="*/ 2147483647 h 532"/>
              <a:gd name="T18" fmla="*/ 2147483647 w 735"/>
              <a:gd name="T19" fmla="*/ 2147483647 h 532"/>
              <a:gd name="T20" fmla="*/ 2147483647 w 735"/>
              <a:gd name="T21" fmla="*/ 2147483647 h 532"/>
              <a:gd name="T22" fmla="*/ 2147483647 w 735"/>
              <a:gd name="T23" fmla="*/ 2147483647 h 532"/>
              <a:gd name="T24" fmla="*/ 2147483647 w 735"/>
              <a:gd name="T25" fmla="*/ 0 h 532"/>
              <a:gd name="T26" fmla="*/ 0 w 735"/>
              <a:gd name="T27" fmla="*/ 0 h 53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35"/>
              <a:gd name="T43" fmla="*/ 0 h 532"/>
              <a:gd name="T44" fmla="*/ 735 w 735"/>
              <a:gd name="T45" fmla="*/ 532 h 53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35" h="532">
                <a:moveTo>
                  <a:pt x="0" y="0"/>
                </a:moveTo>
                <a:cubicBezTo>
                  <a:pt x="0" y="0"/>
                  <a:pt x="85" y="216"/>
                  <a:pt x="382" y="202"/>
                </a:cubicBezTo>
                <a:cubicBezTo>
                  <a:pt x="479" y="202"/>
                  <a:pt x="577" y="202"/>
                  <a:pt x="577" y="202"/>
                </a:cubicBezTo>
                <a:cubicBezTo>
                  <a:pt x="577" y="202"/>
                  <a:pt x="639" y="201"/>
                  <a:pt x="637" y="249"/>
                </a:cubicBezTo>
                <a:cubicBezTo>
                  <a:pt x="638" y="325"/>
                  <a:pt x="639" y="402"/>
                  <a:pt x="639" y="402"/>
                </a:cubicBezTo>
                <a:lnTo>
                  <a:pt x="598" y="400"/>
                </a:lnTo>
                <a:lnTo>
                  <a:pt x="669" y="532"/>
                </a:lnTo>
                <a:lnTo>
                  <a:pt x="735" y="402"/>
                </a:lnTo>
                <a:lnTo>
                  <a:pt x="696" y="402"/>
                </a:lnTo>
                <a:cubicBezTo>
                  <a:pt x="696" y="402"/>
                  <a:pt x="695" y="314"/>
                  <a:pt x="694" y="226"/>
                </a:cubicBezTo>
                <a:cubicBezTo>
                  <a:pt x="687" y="160"/>
                  <a:pt x="616" y="150"/>
                  <a:pt x="616" y="150"/>
                </a:cubicBezTo>
                <a:cubicBezTo>
                  <a:pt x="556" y="137"/>
                  <a:pt x="473" y="153"/>
                  <a:pt x="335" y="149"/>
                </a:cubicBezTo>
                <a:cubicBezTo>
                  <a:pt x="110" y="126"/>
                  <a:pt x="69" y="0"/>
                  <a:pt x="69" y="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7657" name="Group 38"/>
          <p:cNvGrpSpPr>
            <a:grpSpLocks/>
          </p:cNvGrpSpPr>
          <p:nvPr/>
        </p:nvGrpSpPr>
        <p:grpSpPr bwMode="auto">
          <a:xfrm>
            <a:off x="0" y="5229225"/>
            <a:ext cx="6948488" cy="1374775"/>
            <a:chOff x="0" y="3203"/>
            <a:chExt cx="4331" cy="1070"/>
          </a:xfrm>
        </p:grpSpPr>
        <p:grpSp>
          <p:nvGrpSpPr>
            <p:cNvPr id="27674" name="Group 25"/>
            <p:cNvGrpSpPr>
              <a:grpSpLocks/>
            </p:cNvGrpSpPr>
            <p:nvPr/>
          </p:nvGrpSpPr>
          <p:grpSpPr bwMode="auto">
            <a:xfrm rot="10800000">
              <a:off x="3152" y="3203"/>
              <a:ext cx="1134" cy="969"/>
              <a:chOff x="4320" y="1152"/>
              <a:chExt cx="414" cy="402"/>
            </a:xfrm>
          </p:grpSpPr>
          <p:sp>
            <p:nvSpPr>
              <p:cNvPr id="55322" name="AutoShape 26"/>
              <p:cNvSpPr>
                <a:spLocks noChangeArrowheads="1"/>
              </p:cNvSpPr>
              <p:nvPr/>
            </p:nvSpPr>
            <p:spPr bwMode="gray">
              <a:xfrm>
                <a:off x="4320" y="1152"/>
                <a:ext cx="414" cy="402"/>
              </a:xfrm>
              <a:prstGeom prst="roundRect">
                <a:avLst>
                  <a:gd name="adj" fmla="val 11921"/>
                </a:avLst>
              </a:prstGeom>
              <a:solidFill>
                <a:schemeClr val="folHlink"/>
              </a:solidFill>
              <a:ln w="254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323" name="Freeform 27"/>
              <p:cNvSpPr>
                <a:spLocks/>
              </p:cNvSpPr>
              <p:nvPr/>
            </p:nvSpPr>
            <p:spPr bwMode="gray">
              <a:xfrm>
                <a:off x="4346" y="1178"/>
                <a:ext cx="206" cy="201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folHlink">
                      <a:gamma/>
                      <a:tint val="48627"/>
                      <a:invGamma/>
                    </a:schemeClr>
                  </a:gs>
                  <a:gs pos="50000">
                    <a:schemeClr val="folHlink">
                      <a:alpha val="0"/>
                    </a:schemeClr>
                  </a:gs>
                  <a:gs pos="100000">
                    <a:schemeClr val="folHlink">
                      <a:gamma/>
                      <a:tint val="48627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55324" name="Rectangle 28"/>
            <p:cNvSpPr>
              <a:spLocks noChangeArrowheads="1"/>
            </p:cNvSpPr>
            <p:nvPr/>
          </p:nvSpPr>
          <p:spPr bwMode="gray">
            <a:xfrm>
              <a:off x="3061" y="3294"/>
              <a:ext cx="1270" cy="6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C0C0C0"/>
              </a:outerShdw>
            </a:effectLst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ru-RU" sz="1600" b="1">
                  <a:solidFill>
                    <a:srgbClr val="000000"/>
                  </a:solidFill>
                </a:rPr>
                <a:t>Общие ценности и корпоративная культура</a:t>
              </a:r>
              <a:endParaRPr lang="en-US" sz="1600" b="1">
                <a:solidFill>
                  <a:srgbClr val="000000"/>
                </a:solidFill>
              </a:endParaRPr>
            </a:p>
          </p:txBody>
        </p:sp>
        <p:grpSp>
          <p:nvGrpSpPr>
            <p:cNvPr id="27676" name="Group 29"/>
            <p:cNvGrpSpPr>
              <a:grpSpLocks/>
            </p:cNvGrpSpPr>
            <p:nvPr/>
          </p:nvGrpSpPr>
          <p:grpSpPr bwMode="auto">
            <a:xfrm rot="10800000">
              <a:off x="1746" y="3203"/>
              <a:ext cx="1315" cy="970"/>
              <a:chOff x="4320" y="1152"/>
              <a:chExt cx="414" cy="402"/>
            </a:xfrm>
          </p:grpSpPr>
          <p:sp>
            <p:nvSpPr>
              <p:cNvPr id="55326" name="AutoShape 30"/>
              <p:cNvSpPr>
                <a:spLocks noChangeArrowheads="1"/>
              </p:cNvSpPr>
              <p:nvPr/>
            </p:nvSpPr>
            <p:spPr bwMode="gray">
              <a:xfrm>
                <a:off x="4320" y="1152"/>
                <a:ext cx="414" cy="402"/>
              </a:xfrm>
              <a:prstGeom prst="roundRect">
                <a:avLst>
                  <a:gd name="adj" fmla="val 11921"/>
                </a:avLst>
              </a:prstGeom>
              <a:solidFill>
                <a:schemeClr val="accent2"/>
              </a:solidFill>
              <a:ln w="254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327" name="Freeform 31"/>
              <p:cNvSpPr>
                <a:spLocks/>
              </p:cNvSpPr>
              <p:nvPr/>
            </p:nvSpPr>
            <p:spPr bwMode="gray">
              <a:xfrm>
                <a:off x="4346" y="1178"/>
                <a:ext cx="206" cy="201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tint val="48627"/>
                      <a:invGamma/>
                    </a:schemeClr>
                  </a:gs>
                  <a:gs pos="5000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48627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7677" name="Group 32"/>
            <p:cNvGrpSpPr>
              <a:grpSpLocks/>
            </p:cNvGrpSpPr>
            <p:nvPr/>
          </p:nvGrpSpPr>
          <p:grpSpPr bwMode="auto">
            <a:xfrm rot="10800000">
              <a:off x="113" y="3203"/>
              <a:ext cx="1542" cy="998"/>
              <a:chOff x="4320" y="1152"/>
              <a:chExt cx="414" cy="402"/>
            </a:xfrm>
          </p:grpSpPr>
          <p:sp>
            <p:nvSpPr>
              <p:cNvPr id="55329" name="AutoShape 33"/>
              <p:cNvSpPr>
                <a:spLocks noChangeArrowheads="1"/>
              </p:cNvSpPr>
              <p:nvPr/>
            </p:nvSpPr>
            <p:spPr bwMode="gray">
              <a:xfrm>
                <a:off x="4320" y="1152"/>
                <a:ext cx="414" cy="402"/>
              </a:xfrm>
              <a:prstGeom prst="roundRect">
                <a:avLst>
                  <a:gd name="adj" fmla="val 11921"/>
                </a:avLst>
              </a:prstGeom>
              <a:solidFill>
                <a:schemeClr val="hlink"/>
              </a:solidFill>
              <a:ln w="254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330" name="Freeform 34"/>
              <p:cNvSpPr>
                <a:spLocks/>
              </p:cNvSpPr>
              <p:nvPr/>
            </p:nvSpPr>
            <p:spPr bwMode="gray">
              <a:xfrm>
                <a:off x="4346" y="1178"/>
                <a:ext cx="206" cy="201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8627"/>
                      <a:invGamma/>
                    </a:schemeClr>
                  </a:gs>
                  <a:gs pos="50000">
                    <a:schemeClr val="hlink">
                      <a:alpha val="0"/>
                    </a:schemeClr>
                  </a:gs>
                  <a:gs pos="100000">
                    <a:schemeClr val="hlink">
                      <a:gamma/>
                      <a:tint val="48627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55331" name="Rectangle 35"/>
            <p:cNvSpPr>
              <a:spLocks noChangeArrowheads="1"/>
            </p:cNvSpPr>
            <p:nvPr/>
          </p:nvSpPr>
          <p:spPr bwMode="gray">
            <a:xfrm>
              <a:off x="1701" y="3203"/>
              <a:ext cx="1407" cy="8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C0C0C0"/>
              </a:outerShdw>
            </a:effectLst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ru-RU" sz="1600" b="1">
                  <a:solidFill>
                    <a:srgbClr val="000000"/>
                  </a:solidFill>
                </a:rPr>
                <a:t>Личные амбиции, этические принципы высшего руководства</a:t>
              </a:r>
              <a:endParaRPr lang="en-US" sz="1600" b="1">
                <a:solidFill>
                  <a:srgbClr val="000000"/>
                </a:solidFill>
              </a:endParaRPr>
            </a:p>
          </p:txBody>
        </p:sp>
        <p:sp>
          <p:nvSpPr>
            <p:cNvPr id="55332" name="Rectangle 36"/>
            <p:cNvSpPr>
              <a:spLocks noChangeArrowheads="1"/>
            </p:cNvSpPr>
            <p:nvPr/>
          </p:nvSpPr>
          <p:spPr bwMode="gray">
            <a:xfrm>
              <a:off x="0" y="3250"/>
              <a:ext cx="1724" cy="10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C0C0C0"/>
              </a:outerShdw>
            </a:effectLst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ru-RU" sz="1600" b="1">
                  <a:solidFill>
                    <a:srgbClr val="000000"/>
                  </a:solidFill>
                </a:rPr>
                <a:t>Сильные и слабые стороны компании, компетенции и конкурентные возможности</a:t>
              </a:r>
              <a:endParaRPr lang="en-US" sz="1600" b="1">
                <a:solidFill>
                  <a:srgbClr val="000000"/>
                </a:solidFill>
              </a:endParaRPr>
            </a:p>
          </p:txBody>
        </p:sp>
      </p:grpSp>
      <p:sp>
        <p:nvSpPr>
          <p:cNvPr id="27658" name="AutoShape 37"/>
          <p:cNvSpPr>
            <a:spLocks noChangeArrowheads="1"/>
          </p:cNvSpPr>
          <p:nvPr/>
        </p:nvSpPr>
        <p:spPr bwMode="gray">
          <a:xfrm rot="-5400000">
            <a:off x="1835944" y="1556544"/>
            <a:ext cx="1079500" cy="3529012"/>
          </a:xfrm>
          <a:prstGeom prst="downArrow">
            <a:avLst>
              <a:gd name="adj1" fmla="val 77269"/>
              <a:gd name="adj2" fmla="val 76158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9" name="Rectangle 42"/>
          <p:cNvSpPr>
            <a:spLocks noChangeArrowheads="1"/>
          </p:cNvSpPr>
          <p:nvPr/>
        </p:nvSpPr>
        <p:spPr bwMode="auto">
          <a:xfrm>
            <a:off x="1547813" y="4797425"/>
            <a:ext cx="417671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111111"/>
                </a:solidFill>
              </a:rPr>
              <a:t>Факторы внутренней среды</a:t>
            </a:r>
            <a:endParaRPr lang="en-US" b="1">
              <a:solidFill>
                <a:srgbClr val="111111"/>
              </a:solidFill>
            </a:endParaRPr>
          </a:p>
        </p:txBody>
      </p:sp>
      <p:sp>
        <p:nvSpPr>
          <p:cNvPr id="27660" name="Rectangle 43"/>
          <p:cNvSpPr>
            <a:spLocks noChangeArrowheads="1"/>
          </p:cNvSpPr>
          <p:nvPr/>
        </p:nvSpPr>
        <p:spPr bwMode="auto">
          <a:xfrm>
            <a:off x="1258888" y="1412875"/>
            <a:ext cx="46799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111111"/>
                </a:solidFill>
              </a:rPr>
              <a:t>Факторы внешней среды</a:t>
            </a:r>
            <a:endParaRPr lang="en-US" b="1">
              <a:solidFill>
                <a:srgbClr val="111111"/>
              </a:solidFill>
            </a:endParaRPr>
          </a:p>
        </p:txBody>
      </p:sp>
      <p:sp>
        <p:nvSpPr>
          <p:cNvPr id="27661" name="Rectangle 44"/>
          <p:cNvSpPr>
            <a:spLocks noChangeArrowheads="1"/>
          </p:cNvSpPr>
          <p:nvPr/>
        </p:nvSpPr>
        <p:spPr bwMode="auto">
          <a:xfrm>
            <a:off x="395288" y="2924175"/>
            <a:ext cx="3529012" cy="825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111111"/>
                </a:solidFill>
              </a:rPr>
              <a:t>Совокупность факторов, определяющих стратегию</a:t>
            </a:r>
          </a:p>
          <a:p>
            <a:pPr algn="ctr"/>
            <a:r>
              <a:rPr lang="ru-RU" sz="1600" b="1">
                <a:solidFill>
                  <a:srgbClr val="111111"/>
                </a:solidFill>
              </a:rPr>
              <a:t> компании</a:t>
            </a:r>
            <a:endParaRPr lang="en-US" sz="1600" b="1">
              <a:solidFill>
                <a:srgbClr val="111111"/>
              </a:solidFill>
            </a:endParaRPr>
          </a:p>
        </p:txBody>
      </p:sp>
      <p:sp>
        <p:nvSpPr>
          <p:cNvPr id="55346" name="Freeform 50"/>
          <p:cNvSpPr>
            <a:spLocks/>
          </p:cNvSpPr>
          <p:nvPr/>
        </p:nvSpPr>
        <p:spPr bwMode="gray">
          <a:xfrm>
            <a:off x="3779838" y="1989138"/>
            <a:ext cx="677862" cy="660400"/>
          </a:xfrm>
          <a:custGeom>
            <a:avLst/>
            <a:gdLst/>
            <a:ahLst/>
            <a:cxnLst>
              <a:cxn ang="0">
                <a:pos x="118" y="0"/>
              </a:cxn>
              <a:cxn ang="0">
                <a:pos x="0" y="118"/>
              </a:cxn>
              <a:cxn ang="0">
                <a:pos x="0" y="589"/>
              </a:cxn>
              <a:cxn ang="0">
                <a:pos x="161" y="174"/>
              </a:cxn>
              <a:cxn ang="0">
                <a:pos x="589" y="0"/>
              </a:cxn>
              <a:cxn ang="0">
                <a:pos x="118" y="0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48627"/>
                  <a:invGamma/>
                </a:schemeClr>
              </a:gs>
              <a:gs pos="50000">
                <a:schemeClr val="folHlink">
                  <a:alpha val="0"/>
                </a:schemeClr>
              </a:gs>
              <a:gs pos="100000">
                <a:schemeClr val="folHlink">
                  <a:gamma/>
                  <a:tint val="48627"/>
                  <a:invGamma/>
                </a:schemeClr>
              </a:gs>
            </a:gsLst>
            <a:lin ang="27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27663" name="Group 62"/>
          <p:cNvGrpSpPr>
            <a:grpSpLocks/>
          </p:cNvGrpSpPr>
          <p:nvPr/>
        </p:nvGrpSpPr>
        <p:grpSpPr bwMode="auto">
          <a:xfrm>
            <a:off x="7127875" y="2276475"/>
            <a:ext cx="2016125" cy="2232025"/>
            <a:chOff x="4490" y="1434"/>
            <a:chExt cx="1270" cy="1406"/>
          </a:xfrm>
        </p:grpSpPr>
        <p:sp>
          <p:nvSpPr>
            <p:cNvPr id="55345" name="AutoShape 49"/>
            <p:cNvSpPr>
              <a:spLocks noChangeArrowheads="1"/>
            </p:cNvSpPr>
            <p:nvPr/>
          </p:nvSpPr>
          <p:spPr bwMode="gray">
            <a:xfrm>
              <a:off x="4649" y="1434"/>
              <a:ext cx="907" cy="1406"/>
            </a:xfrm>
            <a:prstGeom prst="roundRect">
              <a:avLst>
                <a:gd name="adj" fmla="val 11921"/>
              </a:avLst>
            </a:prstGeom>
            <a:solidFill>
              <a:schemeClr val="hlink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47" name="Rectangle 51"/>
            <p:cNvSpPr>
              <a:spLocks noChangeArrowheads="1"/>
            </p:cNvSpPr>
            <p:nvPr/>
          </p:nvSpPr>
          <p:spPr bwMode="gray">
            <a:xfrm>
              <a:off x="4490" y="1480"/>
              <a:ext cx="1270" cy="11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C0C0C0"/>
              </a:outerShdw>
            </a:effectLst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ru-RU" sz="1600" b="1">
                  <a:solidFill>
                    <a:srgbClr val="000000"/>
                  </a:solidFill>
                </a:rPr>
                <a:t>Разработка</a:t>
              </a:r>
            </a:p>
            <a:p>
              <a:pPr algn="ctr">
                <a:defRPr/>
              </a:pPr>
              <a:r>
                <a:rPr lang="ru-RU" sz="1600" b="1">
                  <a:solidFill>
                    <a:srgbClr val="000000"/>
                  </a:solidFill>
                </a:rPr>
                <a:t>стратегии,</a:t>
              </a:r>
            </a:p>
            <a:p>
              <a:pPr algn="ctr">
                <a:defRPr/>
              </a:pPr>
              <a:r>
                <a:rPr lang="ru-RU" sz="1600" b="1">
                  <a:solidFill>
                    <a:srgbClr val="000000"/>
                  </a:solidFill>
                </a:rPr>
                <a:t>оптимально </a:t>
              </a:r>
            </a:p>
            <a:p>
              <a:pPr algn="ctr">
                <a:defRPr/>
              </a:pPr>
              <a:r>
                <a:rPr lang="ru-RU" sz="1600" b="1">
                  <a:solidFill>
                    <a:srgbClr val="000000"/>
                  </a:solidFill>
                </a:rPr>
                <a:t>соответ-ствующей</a:t>
              </a:r>
            </a:p>
            <a:p>
              <a:pPr algn="ctr">
                <a:defRPr/>
              </a:pPr>
              <a:r>
                <a:rPr lang="ru-RU" sz="1600" b="1">
                  <a:solidFill>
                    <a:srgbClr val="000000"/>
                  </a:solidFill>
                </a:rPr>
                <a:t>ситуации в</a:t>
              </a:r>
            </a:p>
            <a:p>
              <a:pPr algn="ctr">
                <a:defRPr/>
              </a:pPr>
              <a:r>
                <a:rPr lang="ru-RU" sz="1600" b="1">
                  <a:solidFill>
                    <a:srgbClr val="000000"/>
                  </a:solidFill>
                </a:rPr>
                <a:t>целом</a:t>
              </a:r>
              <a:endParaRPr lang="en-US" sz="1600" b="1">
                <a:solidFill>
                  <a:srgbClr val="000000"/>
                </a:solidFill>
              </a:endParaRPr>
            </a:p>
          </p:txBody>
        </p:sp>
      </p:grpSp>
      <p:sp>
        <p:nvSpPr>
          <p:cNvPr id="55349" name="AutoShape 53"/>
          <p:cNvSpPr>
            <a:spLocks noChangeArrowheads="1"/>
          </p:cNvSpPr>
          <p:nvPr/>
        </p:nvSpPr>
        <p:spPr bwMode="gray">
          <a:xfrm>
            <a:off x="4213225" y="2276475"/>
            <a:ext cx="1511300" cy="2232025"/>
          </a:xfrm>
          <a:prstGeom prst="roundRect">
            <a:avLst>
              <a:gd name="adj" fmla="val 11921"/>
            </a:avLst>
          </a:prstGeom>
          <a:solidFill>
            <a:schemeClr val="accent1"/>
          </a:solidFill>
          <a:ln w="25400">
            <a:solidFill>
              <a:srgbClr val="FFFFFF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5354" name="Rectangle 58"/>
          <p:cNvSpPr>
            <a:spLocks noChangeArrowheads="1"/>
          </p:cNvSpPr>
          <p:nvPr/>
        </p:nvSpPr>
        <p:spPr bwMode="gray">
          <a:xfrm>
            <a:off x="4140200" y="2347913"/>
            <a:ext cx="1655763" cy="1803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C0C0C0"/>
            </a:outerShdw>
          </a:effectLst>
        </p:spPr>
        <p:txBody>
          <a:bodyPr>
            <a:spAutoFit/>
            <a:flatTx/>
          </a:bodyPr>
          <a:lstStyle/>
          <a:p>
            <a:pPr algn="ctr">
              <a:defRPr/>
            </a:pPr>
            <a:r>
              <a:rPr lang="ru-RU" sz="1600" b="1">
                <a:solidFill>
                  <a:srgbClr val="000000"/>
                </a:solidFill>
              </a:rPr>
              <a:t>Оценка влияния внешних и внутренних факторов на стратегию компании</a:t>
            </a:r>
            <a:endParaRPr lang="en-US" sz="1600" b="1">
              <a:solidFill>
                <a:srgbClr val="000000"/>
              </a:solidFill>
            </a:endParaRPr>
          </a:p>
        </p:txBody>
      </p:sp>
      <p:grpSp>
        <p:nvGrpSpPr>
          <p:cNvPr id="27666" name="Group 61"/>
          <p:cNvGrpSpPr>
            <a:grpSpLocks/>
          </p:cNvGrpSpPr>
          <p:nvPr/>
        </p:nvGrpSpPr>
        <p:grpSpPr bwMode="auto">
          <a:xfrm>
            <a:off x="5795963" y="2276475"/>
            <a:ext cx="1512887" cy="2232025"/>
            <a:chOff x="4014" y="1344"/>
            <a:chExt cx="953" cy="1406"/>
          </a:xfrm>
        </p:grpSpPr>
        <p:sp>
          <p:nvSpPr>
            <p:cNvPr id="55352" name="AutoShape 56"/>
            <p:cNvSpPr>
              <a:spLocks noChangeArrowheads="1"/>
            </p:cNvSpPr>
            <p:nvPr/>
          </p:nvSpPr>
          <p:spPr bwMode="gray">
            <a:xfrm>
              <a:off x="4059" y="1344"/>
              <a:ext cx="858" cy="1406"/>
            </a:xfrm>
            <a:prstGeom prst="roundRect">
              <a:avLst>
                <a:gd name="adj" fmla="val 11921"/>
              </a:avLst>
            </a:prstGeom>
            <a:solidFill>
              <a:schemeClr val="accent2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55" name="Rectangle 59"/>
            <p:cNvSpPr>
              <a:spLocks noChangeArrowheads="1"/>
            </p:cNvSpPr>
            <p:nvPr/>
          </p:nvSpPr>
          <p:spPr bwMode="gray">
            <a:xfrm>
              <a:off x="4014" y="1570"/>
              <a:ext cx="953" cy="82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C0C0C0"/>
              </a:outerShdw>
            </a:effectLst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ru-RU" sz="1600" b="1">
                  <a:solidFill>
                    <a:srgbClr val="000000"/>
                  </a:solidFill>
                </a:rPr>
                <a:t>Создание и оценка различных вариантов стратегии</a:t>
              </a:r>
              <a:endParaRPr lang="en-US" sz="1600" b="1">
                <a:solidFill>
                  <a:srgbClr val="000000"/>
                </a:solidFill>
              </a:endParaRPr>
            </a:p>
          </p:txBody>
        </p:sp>
      </p:grpSp>
      <p:sp>
        <p:nvSpPr>
          <p:cNvPr id="27667" name="AutoShape 63"/>
          <p:cNvSpPr>
            <a:spLocks noChangeArrowheads="1"/>
          </p:cNvSpPr>
          <p:nvPr/>
        </p:nvSpPr>
        <p:spPr bwMode="white">
          <a:xfrm>
            <a:off x="7235825" y="3213100"/>
            <a:ext cx="171450" cy="144463"/>
          </a:xfrm>
          <a:prstGeom prst="rightArrow">
            <a:avLst>
              <a:gd name="adj1" fmla="val 50000"/>
              <a:gd name="adj2" fmla="val 49450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68" name="AutoShape 65"/>
          <p:cNvSpPr>
            <a:spLocks noChangeArrowheads="1"/>
          </p:cNvSpPr>
          <p:nvPr/>
        </p:nvSpPr>
        <p:spPr bwMode="white">
          <a:xfrm>
            <a:off x="5724525" y="3213100"/>
            <a:ext cx="171450" cy="144463"/>
          </a:xfrm>
          <a:prstGeom prst="rightArrow">
            <a:avLst>
              <a:gd name="adj1" fmla="val 50000"/>
              <a:gd name="adj2" fmla="val 49450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69" name="Rectangle 42"/>
          <p:cNvSpPr>
            <a:spLocks noChangeArrowheads="1"/>
          </p:cNvSpPr>
          <p:nvPr/>
        </p:nvSpPr>
        <p:spPr bwMode="auto">
          <a:xfrm>
            <a:off x="6143625" y="4714875"/>
            <a:ext cx="3357563" cy="923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FF0000"/>
                </a:solidFill>
              </a:rPr>
              <a:t>Факторы, влияющие</a:t>
            </a:r>
          </a:p>
          <a:p>
            <a:pPr algn="ctr"/>
            <a:r>
              <a:rPr lang="ru-RU" b="1">
                <a:solidFill>
                  <a:srgbClr val="FF0000"/>
                </a:solidFill>
              </a:rPr>
              <a:t>на выбор</a:t>
            </a:r>
          </a:p>
          <a:p>
            <a:pPr algn="ctr"/>
            <a:r>
              <a:rPr lang="ru-RU" b="1">
                <a:solidFill>
                  <a:srgbClr val="FF0000"/>
                </a:solidFill>
              </a:rPr>
              <a:t>стратегии</a:t>
            </a:r>
            <a:endParaRPr 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6934200" cy="914400"/>
          </a:xfrm>
        </p:spPr>
        <p:txBody>
          <a:bodyPr/>
          <a:lstStyle/>
          <a:p>
            <a:pPr algn="ctr" eaLnBrk="1" hangingPunct="1"/>
            <a:r>
              <a:rPr lang="ru-RU" sz="1600" smtClean="0"/>
              <a:t>Основные виды стратегий, используемые в организации в зависимости от уровня принятия решений</a:t>
            </a:r>
            <a:endParaRPr lang="en-US" sz="1600" smtClean="0"/>
          </a:p>
        </p:txBody>
      </p:sp>
      <p:pic>
        <p:nvPicPr>
          <p:cNvPr id="30722" name="Picture 2" descr="E:\Шаблоны призентаций\человечки\ьпа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0" y="0"/>
            <a:ext cx="20002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9" name="AutoShape 33"/>
          <p:cNvSpPr>
            <a:spLocks noChangeArrowheads="1"/>
          </p:cNvSpPr>
          <p:nvPr/>
        </p:nvSpPr>
        <p:spPr bwMode="gray">
          <a:xfrm rot="-5400000">
            <a:off x="-2124074" y="4075112"/>
            <a:ext cx="4894262" cy="144463"/>
          </a:xfrm>
          <a:prstGeom prst="roundRect">
            <a:avLst>
              <a:gd name="adj" fmla="val 28356"/>
            </a:avLst>
          </a:prstGeom>
          <a:gradFill rotWithShape="1">
            <a:gsLst>
              <a:gs pos="0">
                <a:srgbClr val="FFFFFF">
                  <a:alpha val="70000"/>
                </a:srgbClr>
              </a:gs>
              <a:gs pos="100000">
                <a:schemeClr val="hlink">
                  <a:alpha val="70000"/>
                </a:scheme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30797" name="Rectangle 77"/>
          <p:cNvSpPr>
            <a:spLocks noChangeArrowheads="1"/>
          </p:cNvSpPr>
          <p:nvPr/>
        </p:nvSpPr>
        <p:spPr bwMode="auto">
          <a:xfrm>
            <a:off x="2627313" y="1052513"/>
            <a:ext cx="3600450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ВИДЫ СТРАТЕГИЙ</a:t>
            </a:r>
          </a:p>
        </p:txBody>
      </p:sp>
      <p:sp>
        <p:nvSpPr>
          <p:cNvPr id="30798" name="Rectangle 78"/>
          <p:cNvSpPr>
            <a:spLocks noChangeArrowheads="1"/>
          </p:cNvSpPr>
          <p:nvPr/>
        </p:nvSpPr>
        <p:spPr bwMode="auto">
          <a:xfrm>
            <a:off x="395288" y="1700213"/>
            <a:ext cx="1944687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Корпоративные </a:t>
            </a:r>
          </a:p>
          <a:p>
            <a:pPr algn="ctr"/>
            <a:r>
              <a:rPr lang="ru-RU"/>
              <a:t>стратегии</a:t>
            </a:r>
          </a:p>
        </p:txBody>
      </p:sp>
      <p:sp>
        <p:nvSpPr>
          <p:cNvPr id="30799" name="Rectangle 79"/>
          <p:cNvSpPr>
            <a:spLocks noChangeArrowheads="1"/>
          </p:cNvSpPr>
          <p:nvPr/>
        </p:nvSpPr>
        <p:spPr bwMode="auto">
          <a:xfrm>
            <a:off x="2555875" y="1700213"/>
            <a:ext cx="1944688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Стратегии</a:t>
            </a:r>
          </a:p>
          <a:p>
            <a:pPr algn="ctr"/>
            <a:r>
              <a:rPr lang="ru-RU"/>
              <a:t>Сферы бизнеса</a:t>
            </a:r>
          </a:p>
        </p:txBody>
      </p:sp>
      <p:sp>
        <p:nvSpPr>
          <p:cNvPr id="30800" name="Rectangle 80"/>
          <p:cNvSpPr>
            <a:spLocks noChangeArrowheads="1"/>
          </p:cNvSpPr>
          <p:nvPr/>
        </p:nvSpPr>
        <p:spPr bwMode="auto">
          <a:xfrm>
            <a:off x="4643438" y="1700213"/>
            <a:ext cx="1944687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Функциональные</a:t>
            </a:r>
          </a:p>
          <a:p>
            <a:pPr algn="ctr"/>
            <a:r>
              <a:rPr lang="ru-RU"/>
              <a:t>стратегии</a:t>
            </a:r>
          </a:p>
        </p:txBody>
      </p:sp>
      <p:sp>
        <p:nvSpPr>
          <p:cNvPr id="30801" name="Rectangle 81"/>
          <p:cNvSpPr>
            <a:spLocks noChangeArrowheads="1"/>
          </p:cNvSpPr>
          <p:nvPr/>
        </p:nvSpPr>
        <p:spPr bwMode="auto">
          <a:xfrm>
            <a:off x="6732588" y="1700213"/>
            <a:ext cx="2160587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Стратегии линейных</a:t>
            </a:r>
          </a:p>
          <a:p>
            <a:pPr algn="ctr"/>
            <a:r>
              <a:rPr lang="ru-RU"/>
              <a:t>отделений, единиц</a:t>
            </a:r>
          </a:p>
        </p:txBody>
      </p:sp>
      <p:sp>
        <p:nvSpPr>
          <p:cNvPr id="30802" name="Rectangle 82"/>
          <p:cNvSpPr>
            <a:spLocks noChangeArrowheads="1"/>
          </p:cNvSpPr>
          <p:nvPr/>
        </p:nvSpPr>
        <p:spPr bwMode="auto">
          <a:xfrm>
            <a:off x="250825" y="2708275"/>
            <a:ext cx="1944688" cy="39608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Общие для всей </a:t>
            </a:r>
          </a:p>
          <a:p>
            <a:pPr algn="ctr"/>
            <a:r>
              <a:rPr lang="ru-RU" sz="1600"/>
              <a:t>организации, </a:t>
            </a:r>
          </a:p>
          <a:p>
            <a:pPr algn="ctr"/>
            <a:r>
              <a:rPr lang="ru-RU" sz="1600"/>
              <a:t>например:</a:t>
            </a:r>
          </a:p>
          <a:p>
            <a:pPr algn="ctr"/>
            <a:r>
              <a:rPr lang="ru-RU" sz="1600"/>
              <a:t>стратегия </a:t>
            </a:r>
          </a:p>
          <a:p>
            <a:pPr algn="ctr"/>
            <a:r>
              <a:rPr lang="ru-RU" sz="1600"/>
              <a:t>минимизации</a:t>
            </a:r>
          </a:p>
          <a:p>
            <a:pPr algn="ctr"/>
            <a:r>
              <a:rPr lang="ru-RU" sz="1600"/>
              <a:t>Издержек; стратегия </a:t>
            </a:r>
          </a:p>
          <a:p>
            <a:pPr algn="ctr"/>
            <a:r>
              <a:rPr lang="ru-RU" sz="1600"/>
              <a:t>фокусирования;</a:t>
            </a:r>
          </a:p>
          <a:p>
            <a:pPr algn="ctr"/>
            <a:r>
              <a:rPr lang="ru-RU" sz="1600"/>
              <a:t> стратегия </a:t>
            </a:r>
          </a:p>
          <a:p>
            <a:pPr algn="ctr"/>
            <a:r>
              <a:rPr lang="ru-RU" sz="1600"/>
              <a:t>дифференцирования;</a:t>
            </a:r>
          </a:p>
          <a:p>
            <a:pPr algn="ctr"/>
            <a:r>
              <a:rPr lang="ru-RU" sz="1600"/>
              <a:t> стратегия инноваций</a:t>
            </a:r>
          </a:p>
          <a:p>
            <a:pPr algn="ctr"/>
            <a:endParaRPr lang="ru-RU" sz="1600"/>
          </a:p>
        </p:txBody>
      </p:sp>
      <p:sp>
        <p:nvSpPr>
          <p:cNvPr id="30803" name="Rectangle 83"/>
          <p:cNvSpPr>
            <a:spLocks noChangeArrowheads="1"/>
          </p:cNvSpPr>
          <p:nvPr/>
        </p:nvSpPr>
        <p:spPr bwMode="auto">
          <a:xfrm>
            <a:off x="2339975" y="2708275"/>
            <a:ext cx="1944688" cy="38893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По направлениям </a:t>
            </a:r>
          </a:p>
          <a:p>
            <a:pPr algn="ctr"/>
            <a:r>
              <a:rPr lang="ru-RU" sz="1600"/>
              <a:t>деятельности</a:t>
            </a:r>
          </a:p>
          <a:p>
            <a:pPr algn="ctr"/>
            <a:r>
              <a:rPr lang="ru-RU" sz="1600"/>
              <a:t> организации, </a:t>
            </a:r>
          </a:p>
          <a:p>
            <a:pPr algn="ctr"/>
            <a:r>
              <a:rPr lang="ru-RU" sz="1600"/>
              <a:t>например:</a:t>
            </a:r>
          </a:p>
          <a:p>
            <a:pPr algn="ctr"/>
            <a:r>
              <a:rPr lang="ru-RU" sz="1600"/>
              <a:t>стратегия </a:t>
            </a:r>
          </a:p>
          <a:p>
            <a:pPr algn="ctr"/>
            <a:r>
              <a:rPr lang="ru-RU" sz="1600"/>
              <a:t>международной</a:t>
            </a:r>
          </a:p>
          <a:p>
            <a:pPr algn="ctr"/>
            <a:r>
              <a:rPr lang="ru-RU" sz="1600"/>
              <a:t>диверсификации;</a:t>
            </a:r>
          </a:p>
          <a:p>
            <a:pPr algn="ctr"/>
            <a:r>
              <a:rPr lang="ru-RU" sz="1600"/>
              <a:t>стратегия </a:t>
            </a:r>
          </a:p>
          <a:p>
            <a:pPr algn="ctr"/>
            <a:r>
              <a:rPr lang="ru-RU" sz="1600"/>
              <a:t>откачки капитала</a:t>
            </a:r>
          </a:p>
          <a:p>
            <a:pPr algn="ctr"/>
            <a:r>
              <a:rPr lang="ru-RU" sz="1600"/>
              <a:t>и ликвидации;</a:t>
            </a:r>
          </a:p>
          <a:p>
            <a:pPr algn="ctr"/>
            <a:r>
              <a:rPr lang="ru-RU" sz="1600"/>
              <a:t>стратегия </a:t>
            </a:r>
          </a:p>
          <a:p>
            <a:pPr algn="ctr"/>
            <a:r>
              <a:rPr lang="ru-RU" sz="1600"/>
              <a:t>изменения курса,</a:t>
            </a:r>
          </a:p>
          <a:p>
            <a:pPr algn="ctr"/>
            <a:r>
              <a:rPr lang="ru-RU" sz="1600"/>
              <a:t>реструктуризации,</a:t>
            </a:r>
          </a:p>
          <a:p>
            <a:pPr algn="ctr"/>
            <a:r>
              <a:rPr lang="ru-RU" sz="1600"/>
              <a:t> выживания </a:t>
            </a:r>
          </a:p>
        </p:txBody>
      </p:sp>
      <p:sp>
        <p:nvSpPr>
          <p:cNvPr id="30804" name="Rectangle 84"/>
          <p:cNvSpPr>
            <a:spLocks noChangeArrowheads="1"/>
          </p:cNvSpPr>
          <p:nvPr/>
        </p:nvSpPr>
        <p:spPr bwMode="auto">
          <a:xfrm>
            <a:off x="4427538" y="2708275"/>
            <a:ext cx="2232025" cy="39608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Для функциональных</a:t>
            </a:r>
          </a:p>
          <a:p>
            <a:pPr algn="ctr"/>
            <a:r>
              <a:rPr lang="ru-RU" sz="1600"/>
              <a:t>подсистем управления</a:t>
            </a:r>
          </a:p>
          <a:p>
            <a:pPr algn="ctr"/>
            <a:r>
              <a:rPr lang="ru-RU" sz="1600"/>
              <a:t>организации, </a:t>
            </a:r>
          </a:p>
          <a:p>
            <a:pPr algn="ctr"/>
            <a:r>
              <a:rPr lang="ru-RU" sz="1600"/>
              <a:t>например:</a:t>
            </a:r>
          </a:p>
          <a:p>
            <a:pPr algn="ctr"/>
            <a:r>
              <a:rPr lang="ru-RU" sz="1600"/>
              <a:t>маркетинговая</a:t>
            </a:r>
          </a:p>
          <a:p>
            <a:pPr algn="ctr"/>
            <a:r>
              <a:rPr lang="ru-RU" sz="1600"/>
              <a:t>стратегия </a:t>
            </a:r>
          </a:p>
          <a:p>
            <a:pPr algn="ctr"/>
            <a:r>
              <a:rPr lang="ru-RU" sz="1600"/>
              <a:t>конкуренции</a:t>
            </a:r>
          </a:p>
          <a:p>
            <a:pPr algn="ctr"/>
            <a:r>
              <a:rPr lang="ru-RU" sz="1600"/>
              <a:t>на различных  </a:t>
            </a:r>
          </a:p>
          <a:p>
            <a:pPr algn="ctr"/>
            <a:r>
              <a:rPr lang="ru-RU" sz="1600"/>
              <a:t>этапах жизненного</a:t>
            </a:r>
          </a:p>
          <a:p>
            <a:pPr algn="ctr"/>
            <a:r>
              <a:rPr lang="ru-RU" sz="1600"/>
              <a:t>цикла основных</a:t>
            </a:r>
          </a:p>
          <a:p>
            <a:pPr algn="ctr"/>
            <a:r>
              <a:rPr lang="ru-RU" sz="1600"/>
              <a:t>товарных групп;</a:t>
            </a:r>
          </a:p>
          <a:p>
            <a:pPr algn="ctr"/>
            <a:r>
              <a:rPr lang="ru-RU" sz="1600"/>
              <a:t>новая политика</a:t>
            </a:r>
          </a:p>
          <a:p>
            <a:pPr algn="ctr"/>
            <a:r>
              <a:rPr lang="ru-RU" sz="1600"/>
              <a:t> управления </a:t>
            </a:r>
          </a:p>
          <a:p>
            <a:pPr algn="ctr"/>
            <a:r>
              <a:rPr lang="ru-RU" sz="1600"/>
              <a:t>персоналом</a:t>
            </a:r>
          </a:p>
          <a:p>
            <a:pPr algn="ctr"/>
            <a:r>
              <a:rPr lang="ru-RU" sz="1600"/>
              <a:t>в области </a:t>
            </a:r>
          </a:p>
          <a:p>
            <a:pPr algn="ctr"/>
            <a:r>
              <a:rPr lang="ru-RU" sz="1600"/>
              <a:t>мотивации</a:t>
            </a:r>
          </a:p>
        </p:txBody>
      </p:sp>
      <p:sp>
        <p:nvSpPr>
          <p:cNvPr id="30805" name="Rectangle 85"/>
          <p:cNvSpPr>
            <a:spLocks noChangeArrowheads="1"/>
          </p:cNvSpPr>
          <p:nvPr/>
        </p:nvSpPr>
        <p:spPr bwMode="auto">
          <a:xfrm>
            <a:off x="6804025" y="2708275"/>
            <a:ext cx="2160588" cy="39608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Для отдельных</a:t>
            </a:r>
          </a:p>
          <a:p>
            <a:pPr algn="ctr"/>
            <a:r>
              <a:rPr lang="ru-RU" sz="1600"/>
              <a:t>подразделений</a:t>
            </a:r>
          </a:p>
          <a:p>
            <a:pPr algn="ctr"/>
            <a:r>
              <a:rPr lang="ru-RU" sz="1600"/>
              <a:t>и организационных</a:t>
            </a:r>
          </a:p>
          <a:p>
            <a:pPr algn="ctr"/>
            <a:r>
              <a:rPr lang="ru-RU" sz="1600"/>
              <a:t>единиц, занятых</a:t>
            </a:r>
          </a:p>
          <a:p>
            <a:pPr algn="ctr"/>
            <a:r>
              <a:rPr lang="ru-RU" sz="1600"/>
              <a:t>конкретным бизнесом, </a:t>
            </a:r>
          </a:p>
          <a:p>
            <a:pPr algn="ctr"/>
            <a:r>
              <a:rPr lang="ru-RU" sz="1600"/>
              <a:t>например:</a:t>
            </a:r>
          </a:p>
          <a:p>
            <a:pPr algn="ctr"/>
            <a:r>
              <a:rPr lang="ru-RU" sz="1600"/>
              <a:t>стратегии нового</a:t>
            </a:r>
          </a:p>
          <a:p>
            <a:pPr algn="ctr"/>
            <a:r>
              <a:rPr lang="ru-RU" sz="1600"/>
              <a:t>ценообразования</a:t>
            </a:r>
          </a:p>
          <a:p>
            <a:pPr algn="ctr"/>
            <a:r>
              <a:rPr lang="ru-RU" sz="1600"/>
              <a:t>на спортивную</a:t>
            </a:r>
          </a:p>
          <a:p>
            <a:pPr algn="ctr"/>
            <a:r>
              <a:rPr lang="ru-RU" sz="1600"/>
              <a:t>продукцию «</a:t>
            </a:r>
            <a:r>
              <a:rPr lang="en-US" sz="1600"/>
              <a:t>Nike</a:t>
            </a:r>
            <a:r>
              <a:rPr lang="ru-RU" sz="1600"/>
              <a:t>»</a:t>
            </a:r>
          </a:p>
          <a:p>
            <a:pPr algn="ctr"/>
            <a:r>
              <a:rPr lang="ru-RU" sz="1600"/>
              <a:t>для организаций,</a:t>
            </a:r>
          </a:p>
          <a:p>
            <a:pPr algn="ctr"/>
            <a:r>
              <a:rPr lang="ru-RU" sz="1600"/>
              <a:t> работающих в России</a:t>
            </a:r>
          </a:p>
        </p:txBody>
      </p:sp>
      <p:sp>
        <p:nvSpPr>
          <p:cNvPr id="30806" name="Line 86"/>
          <p:cNvSpPr>
            <a:spLocks noChangeShapeType="1"/>
          </p:cNvSpPr>
          <p:nvPr/>
        </p:nvSpPr>
        <p:spPr bwMode="auto">
          <a:xfrm flipH="1">
            <a:off x="2124075" y="1412875"/>
            <a:ext cx="792163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07" name="Line 87"/>
          <p:cNvSpPr>
            <a:spLocks noChangeShapeType="1"/>
          </p:cNvSpPr>
          <p:nvPr/>
        </p:nvSpPr>
        <p:spPr bwMode="auto">
          <a:xfrm>
            <a:off x="3492500" y="141287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08" name="Line 88"/>
          <p:cNvSpPr>
            <a:spLocks noChangeShapeType="1"/>
          </p:cNvSpPr>
          <p:nvPr/>
        </p:nvSpPr>
        <p:spPr bwMode="auto">
          <a:xfrm>
            <a:off x="5508625" y="141287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09" name="Line 89"/>
          <p:cNvSpPr>
            <a:spLocks noChangeShapeType="1"/>
          </p:cNvSpPr>
          <p:nvPr/>
        </p:nvSpPr>
        <p:spPr bwMode="auto">
          <a:xfrm>
            <a:off x="5940425" y="1412875"/>
            <a:ext cx="936625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11" name="Line 91"/>
          <p:cNvSpPr>
            <a:spLocks noChangeShapeType="1"/>
          </p:cNvSpPr>
          <p:nvPr/>
        </p:nvSpPr>
        <p:spPr bwMode="auto">
          <a:xfrm>
            <a:off x="1116013" y="2349500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12" name="Line 92"/>
          <p:cNvSpPr>
            <a:spLocks noChangeShapeType="1"/>
          </p:cNvSpPr>
          <p:nvPr/>
        </p:nvSpPr>
        <p:spPr bwMode="auto">
          <a:xfrm>
            <a:off x="3492500" y="23495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13" name="Line 93"/>
          <p:cNvSpPr>
            <a:spLocks noChangeShapeType="1"/>
          </p:cNvSpPr>
          <p:nvPr/>
        </p:nvSpPr>
        <p:spPr bwMode="auto">
          <a:xfrm>
            <a:off x="5724525" y="2349500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14" name="Line 94"/>
          <p:cNvSpPr>
            <a:spLocks noChangeShapeType="1"/>
          </p:cNvSpPr>
          <p:nvPr/>
        </p:nvSpPr>
        <p:spPr bwMode="auto">
          <a:xfrm>
            <a:off x="7885113" y="2349500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08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0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54" name="Rectangle 1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pic>
        <p:nvPicPr>
          <p:cNvPr id="35844" name="Picture 36" descr="iл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0"/>
            <a:ext cx="1979612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5846" name="Organization Chart 6"/>
          <p:cNvGraphicFramePr>
            <a:graphicFrameLocks/>
          </p:cNvGraphicFramePr>
          <p:nvPr>
            <p:ph idx="1"/>
          </p:nvPr>
        </p:nvGraphicFramePr>
        <p:xfrm>
          <a:off x="395288" y="0"/>
          <a:ext cx="8229600" cy="4525963"/>
        </p:xfrm>
        <a:graphic>
          <a:graphicData uri="http://schemas.openxmlformats.org/drawingml/2006/compatibility">
            <com:legacyDrawing xmlns:com="http://schemas.openxmlformats.org/drawingml/2006/compatibility" spid="_x0000_s3584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b="1" u="sng" smtClean="0">
                <a:solidFill>
                  <a:srgbClr val="F85867"/>
                </a:solidFill>
              </a:rPr>
              <a:t>Стратегия функционирования</a:t>
            </a:r>
            <a:r>
              <a:rPr lang="ru-RU" smtClean="0"/>
              <a:t> отражает поведение организации на рынке в связи с реализацией выпускаемой (выращиваемой) им продукции Американский исследователь М Портер выделил три основных варианта таких стратегий: </a:t>
            </a:r>
            <a:r>
              <a:rPr lang="ru-RU" smtClean="0">
                <a:solidFill>
                  <a:srgbClr val="F85867"/>
                </a:solidFill>
              </a:rPr>
              <a:t>лидерство по низким расходом, дифференциации и фокусировки </a:t>
            </a:r>
            <a:r>
              <a:rPr lang="ru-RU" smtClean="0"/>
              <a:t> 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pic>
        <p:nvPicPr>
          <p:cNvPr id="37903" name="Picture 36" descr="iл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0"/>
            <a:ext cx="1979612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28750"/>
            <a:ext cx="8229600" cy="542925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F85867"/>
                </a:solidFill>
              </a:rPr>
              <a:t>Стратегия лидерства</a:t>
            </a:r>
            <a:r>
              <a:rPr lang="ru-RU" sz="2400" dirty="0" smtClean="0"/>
              <a:t> по низким расходам - ориентирует организацию на получение дополнительной прибыли за счет экономии на постоянных расходах Экономия создается в результате максимизации объемов продаж, отказа от слишком дорогих программ и проектов Преимущества на уровне затрат позволяют снижать цены, увеличивать объемы продаж и захватывать новые рынки Это дает возможность увеличить </a:t>
            </a:r>
            <a:r>
              <a:rPr lang="ru-RU" sz="2400" dirty="0" err="1" smtClean="0"/>
              <a:t>подоходтки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Реализация этой стратегии на практике сдерживается инфляцией, которая обесценивает прибыль, отсутствие в современных условиях связи между ростом масштабов производства и сокращением расходов; сложностью скорой переориентации массового производства вследствие его инерционности, а также привлекательностью стратегии для конкурентов.</a:t>
            </a:r>
          </a:p>
        </p:txBody>
      </p:sp>
      <p:pic>
        <p:nvPicPr>
          <p:cNvPr id="38917" name="Picture 36" descr="iл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0"/>
            <a:ext cx="1979612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260648"/>
            <a:ext cx="8319868" cy="6424301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F85867"/>
                </a:solidFill>
              </a:rPr>
              <a:t>Стратегия дифференциации</a:t>
            </a:r>
            <a:r>
              <a:rPr lang="ru-RU" sz="2400" dirty="0" smtClean="0"/>
              <a:t> направлена на концентрацию производства товаров одного функционального назначения, модификация которых расширяет круг потенциальных потребителей Это позволяет достичь превосходства над другими и товарами за счет их уникальности.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Дифференциация может относиться к продуктам, технологиям, условиям сбыта и ценам В последнем случае она может быть горизонтальной (в случаях, когда цена остается почти одинаковой для всех видов выпускаемой продукции) и вертикальной (когда цена на одни и те же товары различается по качеству) Но стратегия дифференциации не безгранична Потребитель может не оценить новость, уникальность которой является вымышленной, привлекает внешность товара в результате изменения ценностей потеряет смысл, а подорожание уменьшит преимущества, связанные с дифференциацией Эта стратегия связана со значимыми расходами.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>
                <a:solidFill>
                  <a:srgbClr val="F85867"/>
                </a:solidFill>
              </a:rPr>
              <a:t>Стратегия фокусирования</a:t>
            </a:r>
            <a:r>
              <a:rPr lang="ru-RU" sz="2800" dirty="0" smtClean="0"/>
              <a:t> предполагает обслуживание относительно узкого круга потребителей с особыми потребностями, а достижение безусловных конкурентных преимуществ обеспечивается путем реализации одной из двух вышеупомянутых стратегий Такая стратегия целесообразна в случаях наличия достаточно большой группы потребителей с особыми потребностями, а ресурсы предприятия не позволяют широко развернуться. </a:t>
            </a:r>
          </a:p>
        </p:txBody>
      </p:sp>
      <p:pic>
        <p:nvPicPr>
          <p:cNvPr id="40965" name="Picture 36" descr="iл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0"/>
            <a:ext cx="1979612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2800" b="1" u="sng" dirty="0" smtClean="0">
                <a:solidFill>
                  <a:srgbClr val="F85867"/>
                </a:solidFill>
              </a:rPr>
              <a:t>Стратегии развития</a:t>
            </a:r>
            <a:r>
              <a:rPr lang="ru-RU" sz="2800" u="sng" dirty="0" smtClean="0">
                <a:solidFill>
                  <a:srgbClr val="F85867"/>
                </a:solidFill>
              </a:rPr>
              <a:t> </a:t>
            </a:r>
            <a:r>
              <a:rPr lang="ru-RU" sz="2800" dirty="0" smtClean="0"/>
              <a:t>связанные с деятельностью организации на рынке и направлены на развитие потенциала предприятия 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(включают стратегии роста, умеренного роста, сокращения и комбинирования)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pic>
        <p:nvPicPr>
          <p:cNvPr id="41988" name="Picture 36" descr="iл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0"/>
            <a:ext cx="1979612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>
                <a:solidFill>
                  <a:srgbClr val="F85867"/>
                </a:solidFill>
              </a:rPr>
              <a:t>Стратегия роста</a:t>
            </a:r>
            <a:r>
              <a:rPr lang="ru-RU" sz="2800" dirty="0" smtClean="0"/>
              <a:t> присуща молодым организациям, независимо от сферы деятельности, желающих в кратчайшие сроки занять лидирующие позиции Этим предприятиям присущи постоянные и высокие темпы расширения масштабов действий деятельности.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/>
              <a:t>Существуют три основные альтернативы стратегии роста: </a:t>
            </a:r>
            <a:r>
              <a:rPr lang="ru-RU" sz="2800" dirty="0" smtClean="0">
                <a:solidFill>
                  <a:srgbClr val="FF0000"/>
                </a:solidFill>
              </a:rPr>
              <a:t>ускоренный (концентрированный), интегрированный и диверсифицированный рост</a:t>
            </a:r>
          </a:p>
        </p:txBody>
      </p:sp>
      <p:pic>
        <p:nvPicPr>
          <p:cNvPr id="43012" name="Picture 36" descr="iл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0"/>
            <a:ext cx="1979612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rgbClr val="FF0000"/>
                </a:solidFill>
              </a:rPr>
              <a:t>Ускоренный (концентрированный) рост </a:t>
            </a:r>
            <a:r>
              <a:rPr lang="ru-RU" sz="2000" dirty="0" smtClean="0"/>
              <a:t>Основанный на возможностях эффективного развития на базе концентрации и специализации производства Реализуется с помощью стратегии улучшений, развития рынка и продуктивных инноваций.</a:t>
            </a:r>
          </a:p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rgbClr val="FF0000"/>
                </a:solidFill>
              </a:rPr>
              <a:t>Интегрированный рост </a:t>
            </a:r>
            <a:r>
              <a:rPr lang="ru-RU" sz="2000" dirty="0" smtClean="0"/>
              <a:t>Направленный на усиление контроля над стратегически важными звеньями процесса производства и реализации продукции, ограничения уровня конкуренции, улучшения качества продукции, усиление позиции организации в области.</a:t>
            </a:r>
          </a:p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rgbClr val="FF0000"/>
                </a:solidFill>
              </a:rPr>
              <a:t>Диверсифицированный рост </a:t>
            </a:r>
            <a:r>
              <a:rPr lang="ru-RU" sz="2000" dirty="0" smtClean="0"/>
              <a:t>Эта стратегия предполагает проникновение организации в новые отрасли обусловлена желанием оставить рынок или сократить производство, распределить риски между различными видами бизнеса, получения дополнительных конкурентных преимуществ за счет синергии в различных видах деятельности.</a:t>
            </a:r>
          </a:p>
        </p:txBody>
      </p:sp>
      <p:pic>
        <p:nvPicPr>
          <p:cNvPr id="44036" name="Picture 36" descr="iл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0"/>
            <a:ext cx="1979612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1800" b="1" dirty="0" smtClean="0">
                <a:solidFill>
                  <a:srgbClr val="FF0000"/>
                </a:solidFill>
              </a:rPr>
              <a:t>Стратегия умеренного роста</a:t>
            </a:r>
            <a:r>
              <a:rPr lang="ru-RU" sz="1800" dirty="0" smtClean="0">
                <a:solidFill>
                  <a:srgbClr val="FF0000"/>
                </a:solidFill>
              </a:rPr>
              <a:t> </a:t>
            </a:r>
            <a:r>
              <a:rPr lang="ru-RU" sz="1800" dirty="0" smtClean="0"/>
              <a:t>Стратегия присуща организациям в отраслях со стабильной технологией, а цели развития устанавливаются от достигнутого уровня и корректируются в соответствии с изменением условий (например, инфляцией) Это самый и простой и наименее рискованный путь действий.</a:t>
            </a:r>
          </a:p>
          <a:p>
            <a:pPr>
              <a:lnSpc>
                <a:spcPct val="80000"/>
              </a:lnSpc>
            </a:pPr>
            <a:r>
              <a:rPr lang="ru-RU" sz="1800" dirty="0" smtClean="0">
                <a:solidFill>
                  <a:srgbClr val="FF0000"/>
                </a:solidFill>
              </a:rPr>
              <a:t>Стратегия сокращения масштабов </a:t>
            </a:r>
            <a:r>
              <a:rPr lang="ru-RU" sz="1800" dirty="0" smtClean="0"/>
              <a:t>деятельности применяется перестройке организации, когда необходимо провести ее \"</a:t>
            </a:r>
            <a:r>
              <a:rPr lang="ru-RU" sz="1800" dirty="0" err="1" smtClean="0"/>
              <a:t>санацию\</a:t>
            </a:r>
            <a:r>
              <a:rPr lang="ru-RU" sz="1800" dirty="0" smtClean="0"/>
              <a:t>", отказаться от устаревшего (технологий, неперспективных рыночных сегментов, непотребных подразделений </a:t>
            </a:r>
            <a:r>
              <a:rPr lang="ru-RU" sz="1800" smtClean="0"/>
              <a:t>и служб).</a:t>
            </a:r>
            <a:endParaRPr lang="ru-RU" sz="1800" dirty="0" smtClean="0"/>
          </a:p>
          <a:p>
            <a:pPr>
              <a:lnSpc>
                <a:spcPct val="80000"/>
              </a:lnSpc>
            </a:pPr>
            <a:r>
              <a:rPr lang="ru-RU" sz="1800" dirty="0" smtClean="0">
                <a:solidFill>
                  <a:srgbClr val="FF0000"/>
                </a:solidFill>
              </a:rPr>
              <a:t>Комбинированная стратегия </a:t>
            </a:r>
            <a:r>
              <a:rPr lang="ru-RU" sz="1800" dirty="0" smtClean="0"/>
              <a:t>- наиболее распространенная на практике В рамках стратегии одни подразделения развиваются быстрее, другие - умеренно, третьи - стабилизируются, четвертые - сокращают масштабы деятельности В  зависимости от конкретного сочетания данных подходов будут иметь место общий рост, стабилизация или сокращение потенциала и масштабов деятельности Эта стратегия в наибольшей мере соответствует реальным условиям деятельности организации.</a:t>
            </a:r>
          </a:p>
        </p:txBody>
      </p:sp>
      <p:pic>
        <p:nvPicPr>
          <p:cNvPr id="45060" name="Picture 36" descr="iл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0"/>
            <a:ext cx="1979612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5"/>
          <p:cNvSpPr>
            <a:spLocks noChangeArrowheads="1"/>
          </p:cNvSpPr>
          <p:nvPr/>
        </p:nvSpPr>
        <p:spPr bwMode="auto">
          <a:xfrm>
            <a:off x="0" y="804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8674" name="Picture 6" descr="cache_16464757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0"/>
            <a:ext cx="1979612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9" name="Rectangle 7"/>
          <p:cNvSpPr>
            <a:spLocks noChangeArrowheads="1"/>
          </p:cNvSpPr>
          <p:nvPr/>
        </p:nvSpPr>
        <p:spPr bwMode="ltGray">
          <a:xfrm>
            <a:off x="2286000" y="2071688"/>
            <a:ext cx="2643188" cy="157162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FFFFFF"/>
            </a:solidFill>
            <a:miter lim="800000"/>
            <a:headEnd/>
            <a:tailEnd/>
          </a:ln>
          <a:effectLst>
            <a:outerShdw sy="50000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9400" name="Rectangle 8"/>
          <p:cNvSpPr>
            <a:spLocks noChangeArrowheads="1"/>
          </p:cNvSpPr>
          <p:nvPr/>
        </p:nvSpPr>
        <p:spPr bwMode="ltGray">
          <a:xfrm>
            <a:off x="5000625" y="2071688"/>
            <a:ext cx="2571750" cy="157162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FFFFFF"/>
            </a:solidFill>
            <a:miter lim="800000"/>
            <a:headEnd/>
            <a:tailEnd/>
          </a:ln>
          <a:effectLst>
            <a:outerShdw sy="50000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9401" name="Rectangle 9"/>
          <p:cNvSpPr>
            <a:spLocks noChangeArrowheads="1"/>
          </p:cNvSpPr>
          <p:nvPr/>
        </p:nvSpPr>
        <p:spPr bwMode="ltGray">
          <a:xfrm>
            <a:off x="2286000" y="3786188"/>
            <a:ext cx="2643188" cy="2214562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FFFFFF"/>
            </a:solidFill>
            <a:miter lim="800000"/>
            <a:headEnd/>
            <a:tailEnd/>
          </a:ln>
          <a:effectLst>
            <a:outerShdw sy="50000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9402" name="Rectangle 10"/>
          <p:cNvSpPr>
            <a:spLocks noChangeArrowheads="1"/>
          </p:cNvSpPr>
          <p:nvPr/>
        </p:nvSpPr>
        <p:spPr bwMode="ltGray">
          <a:xfrm>
            <a:off x="5000625" y="3786188"/>
            <a:ext cx="2571750" cy="2214562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FFFFFF"/>
            </a:solidFill>
            <a:miter lim="800000"/>
            <a:headEnd/>
            <a:tailEnd/>
          </a:ln>
          <a:effectLst>
            <a:outerShdw sy="50000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9403" name="Rectangle 11"/>
          <p:cNvSpPr>
            <a:spLocks noGrp="1" noChangeArrowheads="1"/>
          </p:cNvSpPr>
          <p:nvPr>
            <p:ph type="title"/>
          </p:nvPr>
        </p:nvSpPr>
        <p:spPr>
          <a:xfrm>
            <a:off x="755650" y="260350"/>
            <a:ext cx="6934200" cy="914400"/>
          </a:xfrm>
        </p:spPr>
        <p:txBody>
          <a:bodyPr/>
          <a:lstStyle/>
          <a:p>
            <a:pPr algn="ctr" eaLnBrk="1" hangingPunct="1"/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> </a:t>
            </a:r>
            <a:r>
              <a:rPr lang="en-US" sz="2800" smtClean="0"/>
              <a:t>SWOT-</a:t>
            </a:r>
            <a:r>
              <a:rPr lang="ru-RU" sz="2800" smtClean="0"/>
              <a:t>анализ</a:t>
            </a:r>
            <a:endParaRPr lang="en-US" sz="2800" smtClean="0"/>
          </a:p>
        </p:txBody>
      </p:sp>
      <p:sp>
        <p:nvSpPr>
          <p:cNvPr id="28680" name="Rectangle 9"/>
          <p:cNvSpPr>
            <a:spLocks noChangeArrowheads="1"/>
          </p:cNvSpPr>
          <p:nvPr/>
        </p:nvSpPr>
        <p:spPr bwMode="auto">
          <a:xfrm>
            <a:off x="2268538" y="2420938"/>
            <a:ext cx="2792412" cy="1008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Сильные стороны компании</a:t>
            </a:r>
            <a:endParaRPr lang="en-US" b="1"/>
          </a:p>
          <a:p>
            <a:pPr algn="ctr">
              <a:spcBef>
                <a:spcPct val="50000"/>
              </a:spcBef>
            </a:pPr>
            <a:endParaRPr lang="en-US" sz="1600" b="1">
              <a:solidFill>
                <a:srgbClr val="111111"/>
              </a:solidFill>
            </a:endParaRP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5219700" y="2133600"/>
            <a:ext cx="3071813" cy="1616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Возможности </a:t>
            </a:r>
          </a:p>
          <a:p>
            <a:r>
              <a:rPr lang="ru-RU" sz="2000" b="1"/>
              <a:t>компании</a:t>
            </a:r>
          </a:p>
          <a:p>
            <a:r>
              <a:rPr lang="ru-RU" sz="2000" b="1"/>
              <a:t>во внешней</a:t>
            </a:r>
          </a:p>
          <a:p>
            <a:r>
              <a:rPr lang="ru-RU" sz="2000" b="1"/>
              <a:t> среде</a:t>
            </a:r>
          </a:p>
          <a:p>
            <a:pPr algn="ctr"/>
            <a:endParaRPr lang="en-US" sz="2000" b="1">
              <a:solidFill>
                <a:srgbClr val="111111"/>
              </a:solidFill>
            </a:endParaRPr>
          </a:p>
        </p:txBody>
      </p:sp>
      <p:sp>
        <p:nvSpPr>
          <p:cNvPr id="28682" name="Rectangle 9"/>
          <p:cNvSpPr>
            <a:spLocks noChangeArrowheads="1"/>
          </p:cNvSpPr>
          <p:nvPr/>
        </p:nvSpPr>
        <p:spPr bwMode="auto">
          <a:xfrm>
            <a:off x="2143125" y="3929063"/>
            <a:ext cx="2857500" cy="131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/>
              <a:t>Слабые </a:t>
            </a:r>
          </a:p>
          <a:p>
            <a:pPr algn="ctr">
              <a:spcBef>
                <a:spcPct val="50000"/>
              </a:spcBef>
            </a:pPr>
            <a:r>
              <a:rPr lang="ru-RU" sz="2000" b="1"/>
              <a:t>стороны </a:t>
            </a:r>
          </a:p>
          <a:p>
            <a:pPr algn="ctr">
              <a:spcBef>
                <a:spcPct val="50000"/>
              </a:spcBef>
            </a:pPr>
            <a:r>
              <a:rPr lang="ru-RU" sz="2000" b="1"/>
              <a:t>компании</a:t>
            </a:r>
            <a:endParaRPr lang="en-US" sz="2000" b="1"/>
          </a:p>
        </p:txBody>
      </p:sp>
      <p:sp>
        <p:nvSpPr>
          <p:cNvPr id="28683" name="Rectangle 9"/>
          <p:cNvSpPr>
            <a:spLocks noChangeArrowheads="1"/>
          </p:cNvSpPr>
          <p:nvPr/>
        </p:nvSpPr>
        <p:spPr bwMode="auto">
          <a:xfrm>
            <a:off x="5219700" y="3933825"/>
            <a:ext cx="2857500" cy="131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Угрозы </a:t>
            </a:r>
          </a:p>
          <a:p>
            <a:r>
              <a:rPr lang="ru-RU" sz="2000" b="1"/>
              <a:t>внешней </a:t>
            </a:r>
          </a:p>
          <a:p>
            <a:r>
              <a:rPr lang="ru-RU" sz="2000" b="1"/>
              <a:t>Среды</a:t>
            </a:r>
          </a:p>
          <a:p>
            <a:r>
              <a:rPr lang="ru-RU" sz="2000" b="1"/>
              <a:t> для бизнеса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5"/>
          <p:cNvSpPr>
            <a:spLocks noChangeArrowheads="1"/>
          </p:cNvSpPr>
          <p:nvPr/>
        </p:nvSpPr>
        <p:spPr bwMode="auto">
          <a:xfrm>
            <a:off x="0" y="804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48131" name="Picture 6" descr="cache_16464757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0"/>
            <a:ext cx="1979612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9" name="Rectangle 7"/>
          <p:cNvSpPr>
            <a:spLocks noChangeArrowheads="1"/>
          </p:cNvSpPr>
          <p:nvPr/>
        </p:nvSpPr>
        <p:spPr bwMode="ltGray">
          <a:xfrm>
            <a:off x="1042988" y="2205038"/>
            <a:ext cx="3457575" cy="3960812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FFFFFF"/>
            </a:solidFill>
            <a:miter lim="800000"/>
            <a:headEnd/>
            <a:tailEnd/>
          </a:ln>
          <a:effectLst>
            <a:outerShdw sy="50000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9400" name="Rectangle 8"/>
          <p:cNvSpPr>
            <a:spLocks noChangeArrowheads="1"/>
          </p:cNvSpPr>
          <p:nvPr/>
        </p:nvSpPr>
        <p:spPr bwMode="ltGray">
          <a:xfrm>
            <a:off x="4643438" y="2133600"/>
            <a:ext cx="3313112" cy="4032250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FFFFFF"/>
            </a:solidFill>
            <a:miter lim="800000"/>
            <a:headEnd/>
            <a:tailEnd/>
          </a:ln>
          <a:effectLst>
            <a:outerShdw sy="50000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ru-RU" sz="1400"/>
              <a:t>Улучшение сервиса и сокращение</a:t>
            </a:r>
          </a:p>
          <a:p>
            <a:r>
              <a:rPr lang="ru-RU" sz="1400"/>
              <a:t> времени </a:t>
            </a:r>
          </a:p>
          <a:p>
            <a:r>
              <a:rPr lang="ru-RU" sz="1400"/>
              <a:t>на обслуживание</a:t>
            </a:r>
            <a:br>
              <a:rPr lang="ru-RU" sz="1400"/>
            </a:br>
            <a:r>
              <a:rPr lang="ru-RU" sz="1400"/>
              <a:t>Возможность узкой специализации</a:t>
            </a:r>
            <a:br>
              <a:rPr lang="ru-RU" sz="1400"/>
            </a:br>
            <a:r>
              <a:rPr lang="ru-RU" sz="1400"/>
              <a:t>Развитие корпоративных клиентов</a:t>
            </a:r>
          </a:p>
          <a:p>
            <a:r>
              <a:rPr lang="ru-RU" sz="1400"/>
              <a:t> и новых отраслей потребителей</a:t>
            </a:r>
            <a:br>
              <a:rPr lang="ru-RU" sz="1400"/>
            </a:br>
            <a:r>
              <a:rPr lang="ru-RU" sz="1400"/>
              <a:t>Интеграция с производителями</a:t>
            </a:r>
            <a:br>
              <a:rPr lang="ru-RU" sz="1400"/>
            </a:br>
            <a:r>
              <a:rPr lang="ru-RU" sz="1400"/>
              <a:t>Плотная интеграция с заводами и </a:t>
            </a:r>
          </a:p>
          <a:p>
            <a:r>
              <a:rPr lang="ru-RU" sz="1400"/>
              <a:t>получение больших скидок</a:t>
            </a:r>
            <a:br>
              <a:rPr lang="ru-RU" sz="1400"/>
            </a:br>
            <a:r>
              <a:rPr lang="ru-RU" sz="1400"/>
              <a:t>Увеличение рентабельности, </a:t>
            </a:r>
          </a:p>
          <a:p>
            <a:r>
              <a:rPr lang="ru-RU" sz="1400"/>
              <a:t>контроль над затратами</a:t>
            </a:r>
            <a:br>
              <a:rPr lang="ru-RU" sz="1400"/>
            </a:br>
            <a:r>
              <a:rPr lang="ru-RU" sz="1400"/>
              <a:t>Создание нового бизнеса по </a:t>
            </a:r>
          </a:p>
          <a:p>
            <a:r>
              <a:rPr lang="ru-RU" sz="1400"/>
              <a:t>аренде техники</a:t>
            </a:r>
            <a:br>
              <a:rPr lang="ru-RU" sz="1400"/>
            </a:br>
            <a:r>
              <a:rPr lang="ru-RU" sz="1400"/>
              <a:t>Внедрение CRM </a:t>
            </a:r>
          </a:p>
        </p:txBody>
      </p:sp>
      <p:sp>
        <p:nvSpPr>
          <p:cNvPr id="59403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260350"/>
            <a:ext cx="6934200" cy="914400"/>
          </a:xfrm>
        </p:spPr>
        <p:txBody>
          <a:bodyPr/>
          <a:lstStyle/>
          <a:p>
            <a:pPr algn="ctr" eaLnBrk="1" hangingPunct="1"/>
            <a:r>
              <a:rPr lang="ru-RU" sz="2800" smtClean="0"/>
              <a:t>Пример </a:t>
            </a:r>
            <a:r>
              <a:rPr lang="en-US" sz="2800" smtClean="0"/>
              <a:t>SWOT-</a:t>
            </a:r>
            <a:r>
              <a:rPr lang="ru-RU" sz="2800" smtClean="0"/>
              <a:t>анализа</a:t>
            </a:r>
            <a:endParaRPr lang="en-US" sz="2800" smtClean="0"/>
          </a:p>
        </p:txBody>
      </p:sp>
      <p:sp>
        <p:nvSpPr>
          <p:cNvPr id="48137" name="Rectangle 9"/>
          <p:cNvSpPr>
            <a:spLocks noChangeArrowheads="1"/>
          </p:cNvSpPr>
          <p:nvPr/>
        </p:nvSpPr>
        <p:spPr bwMode="auto">
          <a:xfrm>
            <a:off x="1187450" y="2276475"/>
            <a:ext cx="3097213" cy="3743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Известная торговая марка </a:t>
            </a:r>
          </a:p>
          <a:p>
            <a:r>
              <a:rPr lang="ru-RU" sz="1200"/>
              <a:t>Квалифицированный Сервисный центр</a:t>
            </a:r>
            <a:br>
              <a:rPr lang="ru-RU" sz="1200"/>
            </a:br>
            <a:r>
              <a:rPr lang="ru-RU" sz="1200"/>
              <a:t>Дилерские договора с известными заводами</a:t>
            </a:r>
            <a:br>
              <a:rPr lang="ru-RU" sz="1200"/>
            </a:br>
            <a:r>
              <a:rPr lang="ru-RU" sz="1200"/>
              <a:t>Рыночная структура отдела продаж</a:t>
            </a:r>
            <a:br>
              <a:rPr lang="ru-RU" sz="1200"/>
            </a:br>
            <a:r>
              <a:rPr lang="ru-RU" sz="1200"/>
              <a:t>Менеджер по персоналу  полгода назад  нашел  Директора по продажам, который за 6 месяцев увеличил продажи на 60%.</a:t>
            </a:r>
            <a:br>
              <a:rPr lang="ru-RU" sz="1200"/>
            </a:br>
            <a:r>
              <a:rPr lang="ru-RU" sz="1200"/>
              <a:t>Наличие собственной площадки и сервисного центра</a:t>
            </a:r>
            <a:br>
              <a:rPr lang="ru-RU" sz="1200"/>
            </a:br>
            <a:r>
              <a:rPr lang="ru-RU" sz="1200"/>
              <a:t>3 месяца назад создан Маркетинговый отдел, который возглавил сильный маркетолог, работает  Маркетинговая информационная система  </a:t>
            </a:r>
            <a:br>
              <a:rPr lang="ru-RU" sz="1200"/>
            </a:br>
            <a:r>
              <a:rPr lang="ru-RU" sz="1200"/>
              <a:t>В этом месяце организован  Отдел перспективного развития,  который возглавил опытный руководитель. Руководитель отдела участвовал в создании 7 новых бизнесов.</a:t>
            </a:r>
            <a:endParaRPr lang="en-US" sz="1200"/>
          </a:p>
        </p:txBody>
      </p:sp>
      <p:grpSp>
        <p:nvGrpSpPr>
          <p:cNvPr id="48141" name="Group 12"/>
          <p:cNvGrpSpPr>
            <a:grpSpLocks/>
          </p:cNvGrpSpPr>
          <p:nvPr/>
        </p:nvGrpSpPr>
        <p:grpSpPr bwMode="auto">
          <a:xfrm>
            <a:off x="1547813" y="1052513"/>
            <a:ext cx="5761037" cy="935037"/>
            <a:chOff x="3964" y="2051"/>
            <a:chExt cx="3234" cy="350"/>
          </a:xfrm>
        </p:grpSpPr>
        <p:sp>
          <p:nvSpPr>
            <p:cNvPr id="48142" name="AutoShape 13"/>
            <p:cNvSpPr>
              <a:spLocks noChangeArrowheads="1"/>
            </p:cNvSpPr>
            <p:nvPr/>
          </p:nvSpPr>
          <p:spPr bwMode="ltGray">
            <a:xfrm>
              <a:off x="3964" y="2071"/>
              <a:ext cx="1484" cy="33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143" name="AutoShape 14"/>
            <p:cNvSpPr>
              <a:spLocks noChangeArrowheads="1"/>
            </p:cNvSpPr>
            <p:nvPr/>
          </p:nvSpPr>
          <p:spPr bwMode="ltGray">
            <a:xfrm>
              <a:off x="3987" y="2091"/>
              <a:ext cx="1432" cy="134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144" name="AutoShape 13"/>
            <p:cNvSpPr>
              <a:spLocks noChangeArrowheads="1"/>
            </p:cNvSpPr>
            <p:nvPr/>
          </p:nvSpPr>
          <p:spPr bwMode="ltGray">
            <a:xfrm>
              <a:off x="5714" y="2051"/>
              <a:ext cx="1484" cy="33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/>
                <a:t>Возможности компании</a:t>
              </a:r>
            </a:p>
            <a:p>
              <a:pPr algn="ctr"/>
              <a:r>
                <a:rPr lang="ru-RU"/>
                <a:t>во внешней среде</a:t>
              </a:r>
            </a:p>
          </p:txBody>
        </p:sp>
        <p:sp>
          <p:nvSpPr>
            <p:cNvPr id="48145" name="AutoShape 14"/>
            <p:cNvSpPr>
              <a:spLocks noChangeArrowheads="1"/>
            </p:cNvSpPr>
            <p:nvPr/>
          </p:nvSpPr>
          <p:spPr bwMode="ltGray">
            <a:xfrm>
              <a:off x="5736" y="2071"/>
              <a:ext cx="1432" cy="134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8146" name="Text Box 20"/>
          <p:cNvSpPr txBox="1">
            <a:spLocks noChangeArrowheads="1"/>
          </p:cNvSpPr>
          <p:nvPr/>
        </p:nvSpPr>
        <p:spPr bwMode="black">
          <a:xfrm>
            <a:off x="1547813" y="1268413"/>
            <a:ext cx="2200275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/>
              <a:t>Сильные стороны компании</a:t>
            </a:r>
            <a:endParaRPr lang="en-US" sz="1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5"/>
          <p:cNvSpPr>
            <a:spLocks noChangeArrowheads="1"/>
          </p:cNvSpPr>
          <p:nvPr/>
        </p:nvSpPr>
        <p:spPr bwMode="auto">
          <a:xfrm>
            <a:off x="0" y="804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49155" name="Picture 6" descr="cache_16464757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0"/>
            <a:ext cx="1979612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9" name="Rectangle 7"/>
          <p:cNvSpPr>
            <a:spLocks noChangeArrowheads="1"/>
          </p:cNvSpPr>
          <p:nvPr/>
        </p:nvSpPr>
        <p:spPr bwMode="ltGray">
          <a:xfrm>
            <a:off x="1042988" y="2205038"/>
            <a:ext cx="3457575" cy="3960812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FFFFFF"/>
            </a:solidFill>
            <a:miter lim="800000"/>
            <a:headEnd/>
            <a:tailEnd/>
          </a:ln>
          <a:effectLst>
            <a:outerShdw sy="50000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9400" name="Rectangle 8"/>
          <p:cNvSpPr>
            <a:spLocks noChangeArrowheads="1"/>
          </p:cNvSpPr>
          <p:nvPr/>
        </p:nvSpPr>
        <p:spPr bwMode="ltGray">
          <a:xfrm>
            <a:off x="4572000" y="2205038"/>
            <a:ext cx="3313113" cy="4032250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FFFFFF"/>
            </a:solidFill>
            <a:miter lim="800000"/>
            <a:headEnd/>
            <a:tailEnd/>
          </a:ln>
          <a:effectLst>
            <a:outerShdw sy="50000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ru-RU" sz="1600"/>
              <a:t>Нестабильность курса</a:t>
            </a:r>
          </a:p>
          <a:p>
            <a:r>
              <a:rPr lang="ru-RU" sz="1600"/>
              <a:t> доллар (закупочные цены</a:t>
            </a:r>
          </a:p>
          <a:p>
            <a:r>
              <a:rPr lang="ru-RU" sz="1600"/>
              <a:t>привязаны к $ а продают</a:t>
            </a:r>
          </a:p>
          <a:p>
            <a:r>
              <a:rPr lang="ru-RU" sz="1600"/>
              <a:t> в рублях) (прогноз курса </a:t>
            </a:r>
          </a:p>
          <a:p>
            <a:r>
              <a:rPr lang="ru-RU" sz="1600"/>
              <a:t>доллара)</a:t>
            </a:r>
            <a:br>
              <a:rPr lang="ru-RU" sz="1600"/>
            </a:br>
            <a:r>
              <a:rPr lang="ru-RU" sz="1600"/>
              <a:t>Происходит изменение</a:t>
            </a:r>
          </a:p>
          <a:p>
            <a:r>
              <a:rPr lang="ru-RU" sz="1600"/>
              <a:t> политики поставщиков</a:t>
            </a:r>
            <a:r>
              <a:rPr lang="ru-RU"/>
              <a:t> </a:t>
            </a:r>
          </a:p>
        </p:txBody>
      </p:sp>
      <p:sp>
        <p:nvSpPr>
          <p:cNvPr id="59403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260350"/>
            <a:ext cx="6934200" cy="914400"/>
          </a:xfrm>
        </p:spPr>
        <p:txBody>
          <a:bodyPr/>
          <a:lstStyle/>
          <a:p>
            <a:pPr algn="ctr" eaLnBrk="1" hangingPunct="1"/>
            <a:r>
              <a:rPr lang="ru-RU" sz="2800" smtClean="0"/>
              <a:t>Пример </a:t>
            </a:r>
            <a:r>
              <a:rPr lang="en-US" sz="2800" smtClean="0"/>
              <a:t>SWOT-</a:t>
            </a:r>
            <a:r>
              <a:rPr lang="ru-RU" sz="2800" smtClean="0"/>
              <a:t>анализа</a:t>
            </a:r>
            <a:endParaRPr lang="en-US" sz="2800" smtClean="0"/>
          </a:p>
        </p:txBody>
      </p:sp>
      <p:sp>
        <p:nvSpPr>
          <p:cNvPr id="49159" name="Rectangle 9"/>
          <p:cNvSpPr>
            <a:spLocks noChangeArrowheads="1"/>
          </p:cNvSpPr>
          <p:nvPr/>
        </p:nvSpPr>
        <p:spPr bwMode="auto">
          <a:xfrm>
            <a:off x="1187450" y="2276475"/>
            <a:ext cx="3097213" cy="370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Проблемы с качеством  (качество ниже среднего)</a:t>
            </a:r>
            <a:br>
              <a:rPr lang="ru-RU" sz="1400"/>
            </a:br>
            <a:r>
              <a:rPr lang="ru-RU" sz="1400"/>
              <a:t>Нехватка оборотных средств для закупок, слабый финансовый директор?</a:t>
            </a:r>
            <a:br>
              <a:rPr lang="ru-RU" sz="1400"/>
            </a:br>
            <a:r>
              <a:rPr lang="ru-RU" sz="1400"/>
              <a:t>В начале месяца собственник уволил Генерального директора, заместитель директора, временно назначенный на этот пост - слаб </a:t>
            </a:r>
            <a:br>
              <a:rPr lang="ru-RU" sz="1400"/>
            </a:br>
            <a:r>
              <a:rPr lang="ru-RU" sz="1400"/>
              <a:t>Последний год резкие изменения: высокая текучесть кадров (20% за последние полгода)</a:t>
            </a:r>
            <a:br>
              <a:rPr lang="ru-RU" sz="1400"/>
            </a:br>
            <a:r>
              <a:rPr lang="ru-RU" sz="1400"/>
              <a:t>Еженедельные конфликты (перевод стрелок) между Начальником отдела закупок (старый) и Директором по продажам (новый) </a:t>
            </a:r>
            <a:endParaRPr lang="en-US" sz="1400"/>
          </a:p>
        </p:txBody>
      </p:sp>
      <p:grpSp>
        <p:nvGrpSpPr>
          <p:cNvPr id="49160" name="Group 12"/>
          <p:cNvGrpSpPr>
            <a:grpSpLocks/>
          </p:cNvGrpSpPr>
          <p:nvPr/>
        </p:nvGrpSpPr>
        <p:grpSpPr bwMode="auto">
          <a:xfrm>
            <a:off x="1547813" y="1052513"/>
            <a:ext cx="5761037" cy="935037"/>
            <a:chOff x="3964" y="2051"/>
            <a:chExt cx="3234" cy="350"/>
          </a:xfrm>
        </p:grpSpPr>
        <p:sp>
          <p:nvSpPr>
            <p:cNvPr id="49161" name="AutoShape 13"/>
            <p:cNvSpPr>
              <a:spLocks noChangeArrowheads="1"/>
            </p:cNvSpPr>
            <p:nvPr/>
          </p:nvSpPr>
          <p:spPr bwMode="ltGray">
            <a:xfrm>
              <a:off x="3964" y="2071"/>
              <a:ext cx="1484" cy="33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162" name="AutoShape 14"/>
            <p:cNvSpPr>
              <a:spLocks noChangeArrowheads="1"/>
            </p:cNvSpPr>
            <p:nvPr/>
          </p:nvSpPr>
          <p:spPr bwMode="ltGray">
            <a:xfrm>
              <a:off x="3987" y="2091"/>
              <a:ext cx="1432" cy="134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163" name="AutoShape 13"/>
            <p:cNvSpPr>
              <a:spLocks noChangeArrowheads="1"/>
            </p:cNvSpPr>
            <p:nvPr/>
          </p:nvSpPr>
          <p:spPr bwMode="ltGray">
            <a:xfrm>
              <a:off x="5714" y="2051"/>
              <a:ext cx="1484" cy="33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/>
                <a:t>Угрозы внешней </a:t>
              </a:r>
            </a:p>
            <a:p>
              <a:pPr algn="ctr"/>
              <a:r>
                <a:rPr lang="ru-RU"/>
                <a:t>среды для бизнеса</a:t>
              </a:r>
            </a:p>
          </p:txBody>
        </p:sp>
        <p:sp>
          <p:nvSpPr>
            <p:cNvPr id="49164" name="AutoShape 14"/>
            <p:cNvSpPr>
              <a:spLocks noChangeArrowheads="1"/>
            </p:cNvSpPr>
            <p:nvPr/>
          </p:nvSpPr>
          <p:spPr bwMode="ltGray">
            <a:xfrm>
              <a:off x="5736" y="2071"/>
              <a:ext cx="1432" cy="134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9165" name="Text Box 20"/>
          <p:cNvSpPr txBox="1">
            <a:spLocks noChangeArrowheads="1"/>
          </p:cNvSpPr>
          <p:nvPr/>
        </p:nvSpPr>
        <p:spPr bwMode="black">
          <a:xfrm>
            <a:off x="1547813" y="1268413"/>
            <a:ext cx="2200275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/>
              <a:t>Слабые стороны компании</a:t>
            </a:r>
            <a:endParaRPr lang="en-US" sz="1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6934200" cy="914400"/>
          </a:xfrm>
          <a:noFill/>
          <a:ln/>
        </p:spPr>
        <p:txBody>
          <a:bodyPr/>
          <a:lstStyle/>
          <a:p>
            <a:pPr algn="ctr"/>
            <a:r>
              <a:rPr lang="ru-RU" sz="4000" smtClean="0"/>
              <a:t>Планирование стратегии организации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smtClean="0">
                <a:solidFill>
                  <a:srgbClr val="FE4451"/>
                </a:solidFill>
              </a:rPr>
              <a:t>Планирование</a:t>
            </a:r>
            <a:r>
              <a:rPr lang="ru-RU" sz="1800" smtClean="0">
                <a:solidFill>
                  <a:schemeClr val="accent1"/>
                </a:solidFill>
              </a:rPr>
              <a:t> </a:t>
            </a:r>
            <a:r>
              <a:rPr lang="ru-RU" sz="1800" smtClean="0"/>
              <a:t>– это начальный этап управления деятельностью организации для достижения поставленных целей, это процесс, продолжающийся до получения планируемого результата</a:t>
            </a:r>
          </a:p>
          <a:p>
            <a:endParaRPr lang="ru-RU" sz="1800" smtClean="0"/>
          </a:p>
          <a:p>
            <a:r>
              <a:rPr lang="ru-RU" sz="1800" smtClean="0">
                <a:solidFill>
                  <a:srgbClr val="FE4451"/>
                </a:solidFill>
              </a:rPr>
              <a:t>Сущность планирования</a:t>
            </a:r>
            <a:r>
              <a:rPr lang="ru-RU" sz="1800" smtClean="0"/>
              <a:t> проявляется в конкретизации целей развития всей организации и каждого её подразделения в отдельности на установленный период времени, определении финансовых ресурсов, необходимых для решения поставленных задач.</a:t>
            </a:r>
          </a:p>
          <a:p>
            <a:endParaRPr lang="ru-RU" sz="1800" smtClean="0"/>
          </a:p>
          <a:p>
            <a:r>
              <a:rPr lang="ru-RU" sz="1800" smtClean="0">
                <a:solidFill>
                  <a:srgbClr val="FE4451"/>
                </a:solidFill>
              </a:rPr>
              <a:t>Планирование деятельности организации</a:t>
            </a:r>
            <a:r>
              <a:rPr lang="ru-RU" sz="1800" smtClean="0"/>
              <a:t> предусматривает разработку комплекса мероприятий, определяющих последовательность достижения конкретных целей с учётом возможностей наиболее эффективного использования ресурсов каждого отдела и всей организации в целом.</a:t>
            </a:r>
          </a:p>
        </p:txBody>
      </p:sp>
      <p:grpSp>
        <p:nvGrpSpPr>
          <p:cNvPr id="47108" name="Group 35"/>
          <p:cNvGrpSpPr>
            <a:grpSpLocks/>
          </p:cNvGrpSpPr>
          <p:nvPr/>
        </p:nvGrpSpPr>
        <p:grpSpPr bwMode="auto">
          <a:xfrm>
            <a:off x="179388" y="1773238"/>
            <a:ext cx="520700" cy="479425"/>
            <a:chOff x="158" y="164"/>
            <a:chExt cx="328" cy="302"/>
          </a:xfrm>
        </p:grpSpPr>
        <p:sp>
          <p:nvSpPr>
            <p:cNvPr id="5137" name="Rectangle 17"/>
            <p:cNvSpPr>
              <a:spLocks noChangeArrowheads="1"/>
            </p:cNvSpPr>
            <p:nvPr/>
          </p:nvSpPr>
          <p:spPr bwMode="gray">
            <a:xfrm rot="3419336">
              <a:off x="171" y="151"/>
              <a:ext cx="302" cy="328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rgbClr val="503263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rot="10800000" vert="eaVert" wrap="none" anchor="ctr">
              <a:flatTx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7110" name="Text Box 19"/>
            <p:cNvSpPr txBox="1">
              <a:spLocks noChangeArrowheads="1"/>
            </p:cNvSpPr>
            <p:nvPr/>
          </p:nvSpPr>
          <p:spPr bwMode="gray">
            <a:xfrm>
              <a:off x="206" y="178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>
                  <a:solidFill>
                    <a:srgbClr val="FFFFFF"/>
                  </a:solidFill>
                </a:rPr>
                <a:t>1</a:t>
              </a:r>
            </a:p>
          </p:txBody>
        </p:sp>
      </p:grpSp>
      <p:pic>
        <p:nvPicPr>
          <p:cNvPr id="47111" name="Picture 6" descr="cache_16464757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0"/>
            <a:ext cx="1979612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7112" name="Group 37"/>
          <p:cNvGrpSpPr>
            <a:grpSpLocks/>
          </p:cNvGrpSpPr>
          <p:nvPr/>
        </p:nvGrpSpPr>
        <p:grpSpPr bwMode="auto">
          <a:xfrm>
            <a:off x="179388" y="3357563"/>
            <a:ext cx="520700" cy="479425"/>
            <a:chOff x="1292" y="1661"/>
            <a:chExt cx="328" cy="302"/>
          </a:xfrm>
        </p:grpSpPr>
        <p:sp>
          <p:nvSpPr>
            <p:cNvPr id="5141" name="Rectangle 21"/>
            <p:cNvSpPr>
              <a:spLocks noChangeArrowheads="1"/>
            </p:cNvSpPr>
            <p:nvPr/>
          </p:nvSpPr>
          <p:spPr bwMode="gray">
            <a:xfrm rot="3419336">
              <a:off x="1305" y="1648"/>
              <a:ext cx="302" cy="328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rgbClr val="226413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rot="10800000" vert="eaVert" wrap="none" anchor="ctr">
              <a:flatTx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7114" name="Text Box 22"/>
            <p:cNvSpPr txBox="1">
              <a:spLocks noChangeArrowheads="1"/>
            </p:cNvSpPr>
            <p:nvPr/>
          </p:nvSpPr>
          <p:spPr bwMode="gray">
            <a:xfrm>
              <a:off x="1344" y="166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2400" b="1">
                  <a:solidFill>
                    <a:srgbClr val="FFFFFF"/>
                  </a:solidFill>
                </a:rPr>
                <a:t>2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47115" name="Group 38"/>
          <p:cNvGrpSpPr>
            <a:grpSpLocks/>
          </p:cNvGrpSpPr>
          <p:nvPr/>
        </p:nvGrpSpPr>
        <p:grpSpPr bwMode="auto">
          <a:xfrm>
            <a:off x="179388" y="5084763"/>
            <a:ext cx="520700" cy="479425"/>
            <a:chOff x="1296" y="2180"/>
            <a:chExt cx="328" cy="302"/>
          </a:xfrm>
        </p:grpSpPr>
        <p:sp>
          <p:nvSpPr>
            <p:cNvPr id="5144" name="Rectangle 24"/>
            <p:cNvSpPr>
              <a:spLocks noChangeArrowheads="1"/>
            </p:cNvSpPr>
            <p:nvPr/>
          </p:nvSpPr>
          <p:spPr bwMode="gray">
            <a:xfrm rot="3419336">
              <a:off x="1309" y="2167"/>
              <a:ext cx="302" cy="328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734E29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rot="10800000" vert="eaVert" wrap="none" anchor="ctr">
              <a:flatTx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7117" name="Text Box 25"/>
            <p:cNvSpPr txBox="1">
              <a:spLocks noChangeArrowheads="1"/>
            </p:cNvSpPr>
            <p:nvPr/>
          </p:nvSpPr>
          <p:spPr bwMode="gray">
            <a:xfrm>
              <a:off x="1344" y="219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91" name="Rectangle 15"/>
          <p:cNvSpPr>
            <a:spLocks noGrp="1" noChangeArrowheads="1"/>
          </p:cNvSpPr>
          <p:nvPr>
            <p:ph type="title"/>
          </p:nvPr>
        </p:nvSpPr>
        <p:spPr>
          <a:xfrm>
            <a:off x="971550" y="0"/>
            <a:ext cx="6934200" cy="914400"/>
          </a:xfrm>
          <a:noFill/>
          <a:ln/>
        </p:spPr>
        <p:txBody>
          <a:bodyPr/>
          <a:lstStyle/>
          <a:p>
            <a:endParaRPr lang="ru-RU" smtClean="0"/>
          </a:p>
        </p:txBody>
      </p:sp>
      <p:pic>
        <p:nvPicPr>
          <p:cNvPr id="50180" name="Picture 20" descr="boss-chef-réconciliation-médiation8-240x1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0"/>
            <a:ext cx="1979612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200" name="Rectangle 24"/>
          <p:cNvSpPr>
            <a:spLocks noChangeArrowheads="1"/>
          </p:cNvSpPr>
          <p:nvPr/>
        </p:nvSpPr>
        <p:spPr bwMode="auto">
          <a:xfrm>
            <a:off x="611188" y="188913"/>
            <a:ext cx="7273925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Основные этапы разработки плана</a:t>
            </a:r>
          </a:p>
        </p:txBody>
      </p:sp>
      <p:sp>
        <p:nvSpPr>
          <p:cNvPr id="50201" name="Rectangle 25"/>
          <p:cNvSpPr>
            <a:spLocks noChangeArrowheads="1"/>
          </p:cNvSpPr>
          <p:nvPr/>
        </p:nvSpPr>
        <p:spPr bwMode="auto">
          <a:xfrm>
            <a:off x="611188" y="1125538"/>
            <a:ext cx="7345362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ru-RU" sz="1600"/>
              <a:t>1. Анализ перспектив развития организации.</a:t>
            </a:r>
          </a:p>
          <a:p>
            <a:pPr marL="342900" indent="-342900" algn="ctr"/>
            <a:r>
              <a:rPr lang="ru-RU" sz="1600"/>
              <a:t>Главная задача – выяснение тенденции и факторов, влияющих на </a:t>
            </a:r>
          </a:p>
          <a:p>
            <a:pPr marL="342900" indent="-342900" algn="ctr"/>
            <a:r>
              <a:rPr lang="ru-RU" sz="1600"/>
              <a:t>развитие соответствующих тенденций в организации</a:t>
            </a:r>
          </a:p>
        </p:txBody>
      </p:sp>
      <p:sp>
        <p:nvSpPr>
          <p:cNvPr id="50202" name="Rectangle 26"/>
          <p:cNvSpPr>
            <a:spLocks noChangeArrowheads="1"/>
          </p:cNvSpPr>
          <p:nvPr/>
        </p:nvSpPr>
        <p:spPr bwMode="auto">
          <a:xfrm>
            <a:off x="611188" y="2276475"/>
            <a:ext cx="74168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2. Анализ возможностей  организации в конкурентной борьбе</a:t>
            </a:r>
          </a:p>
          <a:p>
            <a:pPr algn="ctr"/>
            <a:r>
              <a:rPr lang="ru-RU" sz="1600"/>
              <a:t>Главная задача – определение того, на сколько конкурентно способен </a:t>
            </a:r>
          </a:p>
          <a:p>
            <a:pPr algn="ctr"/>
            <a:r>
              <a:rPr lang="ru-RU" sz="1600"/>
              <a:t> товар (услуга) и что можно сделать для повышения результатов работы в </a:t>
            </a:r>
          </a:p>
          <a:p>
            <a:pPr algn="ctr"/>
            <a:r>
              <a:rPr lang="ru-RU" sz="1600"/>
              <a:t>конкретных направлениях, если организация будет следовать </a:t>
            </a:r>
          </a:p>
          <a:p>
            <a:pPr algn="ctr"/>
            <a:r>
              <a:rPr lang="ru-RU" sz="1600"/>
              <a:t>оптимальным стратегиям во всех видах деятельности</a:t>
            </a:r>
          </a:p>
        </p:txBody>
      </p:sp>
      <p:sp>
        <p:nvSpPr>
          <p:cNvPr id="50203" name="Rectangle 27"/>
          <p:cNvSpPr>
            <a:spLocks noChangeArrowheads="1"/>
          </p:cNvSpPr>
          <p:nvPr/>
        </p:nvSpPr>
        <p:spPr bwMode="auto">
          <a:xfrm>
            <a:off x="611188" y="3716338"/>
            <a:ext cx="7416800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3. Выбор стратегии на основе анализа перспектив </a:t>
            </a:r>
          </a:p>
          <a:p>
            <a:pPr algn="ctr"/>
            <a:r>
              <a:rPr lang="ru-RU" sz="1600"/>
              <a:t>организации в различных видах деятельности и определение</a:t>
            </a:r>
          </a:p>
          <a:p>
            <a:pPr algn="ctr"/>
            <a:r>
              <a:rPr lang="ru-RU" sz="1600"/>
              <a:t> приоритетов по конкретным видам деятельности </a:t>
            </a:r>
          </a:p>
          <a:p>
            <a:pPr algn="ctr"/>
            <a:r>
              <a:rPr lang="ru-RU" sz="1600"/>
              <a:t>с точки зрения ее эффективности и обеспеченности ресурсами</a:t>
            </a:r>
          </a:p>
        </p:txBody>
      </p:sp>
      <p:sp>
        <p:nvSpPr>
          <p:cNvPr id="50204" name="Rectangle 28"/>
          <p:cNvSpPr>
            <a:spLocks noChangeArrowheads="1"/>
          </p:cNvSpPr>
          <p:nvPr/>
        </p:nvSpPr>
        <p:spPr bwMode="auto">
          <a:xfrm>
            <a:off x="611188" y="5013325"/>
            <a:ext cx="7345362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4. Анализ направлений диверсификации видов </a:t>
            </a:r>
          </a:p>
          <a:p>
            <a:pPr algn="ctr"/>
            <a:r>
              <a:rPr lang="ru-RU" sz="1600"/>
              <a:t>деятельности, поиск новых более эффективных видов </a:t>
            </a:r>
          </a:p>
          <a:p>
            <a:pPr algn="ctr"/>
            <a:r>
              <a:rPr lang="ru-RU" sz="1600"/>
              <a:t>деятельности и определение ожидаемых результатов</a:t>
            </a:r>
          </a:p>
        </p:txBody>
      </p:sp>
      <p:sp>
        <p:nvSpPr>
          <p:cNvPr id="50205" name="Rectangle 29"/>
          <p:cNvSpPr>
            <a:spLocks noChangeArrowheads="1"/>
          </p:cNvSpPr>
          <p:nvPr/>
        </p:nvSpPr>
        <p:spPr bwMode="auto">
          <a:xfrm>
            <a:off x="611188" y="5876925"/>
            <a:ext cx="7416800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5. Оценка эффективности деятельности </a:t>
            </a:r>
          </a:p>
          <a:p>
            <a:pPr algn="ctr"/>
            <a:r>
              <a:rPr lang="ru-RU" sz="1600"/>
              <a:t>и разработка стратегических альтернатив</a:t>
            </a:r>
          </a:p>
        </p:txBody>
      </p:sp>
      <p:sp>
        <p:nvSpPr>
          <p:cNvPr id="50206" name="Line 30"/>
          <p:cNvSpPr>
            <a:spLocks noChangeShapeType="1"/>
          </p:cNvSpPr>
          <p:nvPr/>
        </p:nvSpPr>
        <p:spPr bwMode="auto">
          <a:xfrm flipH="1">
            <a:off x="323850" y="549275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0207" name="Line 31"/>
          <p:cNvSpPr>
            <a:spLocks noChangeShapeType="1"/>
          </p:cNvSpPr>
          <p:nvPr/>
        </p:nvSpPr>
        <p:spPr bwMode="auto">
          <a:xfrm>
            <a:off x="323850" y="549275"/>
            <a:ext cx="71438" cy="5759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0209" name="Line 33"/>
          <p:cNvSpPr>
            <a:spLocks noChangeShapeType="1"/>
          </p:cNvSpPr>
          <p:nvPr/>
        </p:nvSpPr>
        <p:spPr bwMode="auto">
          <a:xfrm>
            <a:off x="395288" y="63087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0210" name="Line 34"/>
          <p:cNvSpPr>
            <a:spLocks noChangeShapeType="1"/>
          </p:cNvSpPr>
          <p:nvPr/>
        </p:nvSpPr>
        <p:spPr bwMode="auto">
          <a:xfrm>
            <a:off x="395288" y="53006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0211" name="Line 35"/>
          <p:cNvSpPr>
            <a:spLocks noChangeShapeType="1"/>
          </p:cNvSpPr>
          <p:nvPr/>
        </p:nvSpPr>
        <p:spPr bwMode="auto">
          <a:xfrm>
            <a:off x="395288" y="4221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0212" name="Line 36"/>
          <p:cNvSpPr>
            <a:spLocks noChangeShapeType="1"/>
          </p:cNvSpPr>
          <p:nvPr/>
        </p:nvSpPr>
        <p:spPr bwMode="auto">
          <a:xfrm>
            <a:off x="323850" y="285273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0214" name="Line 38"/>
          <p:cNvSpPr>
            <a:spLocks noChangeShapeType="1"/>
          </p:cNvSpPr>
          <p:nvPr/>
        </p:nvSpPr>
        <p:spPr bwMode="auto">
          <a:xfrm>
            <a:off x="323850" y="1484313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05200" y="692150"/>
            <a:ext cx="5638800" cy="207168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6000" dirty="0" smtClean="0"/>
              <a:t>Спасибо за внимание</a:t>
            </a:r>
            <a:r>
              <a:rPr lang="en-US" sz="6000" dirty="0" smtClean="0"/>
              <a:t>!</a:t>
            </a:r>
          </a:p>
        </p:txBody>
      </p:sp>
      <p:pic>
        <p:nvPicPr>
          <p:cNvPr id="33794" name="Picture 4" descr="acceptance_agreement_1844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639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5" descr="business_man_woman_high_five_hg_clr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2708275"/>
            <a:ext cx="2913063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hool_light">
  <a:themeElements>
    <a:clrScheme name="School_light 1">
      <a:dk1>
        <a:srgbClr val="000000"/>
      </a:dk1>
      <a:lt1>
        <a:srgbClr val="FFFFD9"/>
      </a:lt1>
      <a:dk2>
        <a:srgbClr val="000000"/>
      </a:dk2>
      <a:lt2>
        <a:srgbClr val="FFFFFF"/>
      </a:lt2>
      <a:accent1>
        <a:srgbClr val="6CD69C"/>
      </a:accent1>
      <a:accent2>
        <a:srgbClr val="33CCCC"/>
      </a:accent2>
      <a:accent3>
        <a:srgbClr val="FFFFE9"/>
      </a:accent3>
      <a:accent4>
        <a:srgbClr val="000000"/>
      </a:accent4>
      <a:accent5>
        <a:srgbClr val="BAE8CB"/>
      </a:accent5>
      <a:accent6>
        <a:srgbClr val="2DB9B9"/>
      </a:accent6>
      <a:hlink>
        <a:srgbClr val="FF5050"/>
      </a:hlink>
      <a:folHlink>
        <a:srgbClr val="FF9900"/>
      </a:folHlink>
    </a:clrScheme>
    <a:fontScheme name="School_ligh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chool_light 1">
        <a:dk1>
          <a:srgbClr val="000000"/>
        </a:dk1>
        <a:lt1>
          <a:srgbClr val="FFFFD9"/>
        </a:lt1>
        <a:dk2>
          <a:srgbClr val="000000"/>
        </a:dk2>
        <a:lt2>
          <a:srgbClr val="FFFFFF"/>
        </a:lt2>
        <a:accent1>
          <a:srgbClr val="6CD69C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BAE8CB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ool_light 2">
        <a:dk1>
          <a:srgbClr val="000000"/>
        </a:dk1>
        <a:lt1>
          <a:srgbClr val="DCFCDE"/>
        </a:lt1>
        <a:dk2>
          <a:srgbClr val="000000"/>
        </a:dk2>
        <a:lt2>
          <a:srgbClr val="FFFFFF"/>
        </a:lt2>
        <a:accent1>
          <a:srgbClr val="AD6DD5"/>
        </a:accent1>
        <a:accent2>
          <a:srgbClr val="4AD828"/>
        </a:accent2>
        <a:accent3>
          <a:srgbClr val="EBFDEC"/>
        </a:accent3>
        <a:accent4>
          <a:srgbClr val="000000"/>
        </a:accent4>
        <a:accent5>
          <a:srgbClr val="D3BAE7"/>
        </a:accent5>
        <a:accent6>
          <a:srgbClr val="42C423"/>
        </a:accent6>
        <a:hlink>
          <a:srgbClr val="F8A858"/>
        </a:hlink>
        <a:folHlink>
          <a:srgbClr val="5FB5E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ool_light 3">
        <a:dk1>
          <a:srgbClr val="000000"/>
        </a:dk1>
        <a:lt1>
          <a:srgbClr val="FCDCE7"/>
        </a:lt1>
        <a:dk2>
          <a:srgbClr val="000000"/>
        </a:dk2>
        <a:lt2>
          <a:srgbClr val="FFFFFF"/>
        </a:lt2>
        <a:accent1>
          <a:srgbClr val="65DADD"/>
        </a:accent1>
        <a:accent2>
          <a:srgbClr val="EB9F15"/>
        </a:accent2>
        <a:accent3>
          <a:srgbClr val="FDEBF1"/>
        </a:accent3>
        <a:accent4>
          <a:srgbClr val="000000"/>
        </a:accent4>
        <a:accent5>
          <a:srgbClr val="B8EAEB"/>
        </a:accent5>
        <a:accent6>
          <a:srgbClr val="D59012"/>
        </a:accent6>
        <a:hlink>
          <a:srgbClr val="B4D977"/>
        </a:hlink>
        <a:folHlink>
          <a:srgbClr val="F973D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School_light</Template>
  <TotalTime>1448</TotalTime>
  <Words>1183</Words>
  <Application>Microsoft Office PowerPoint</Application>
  <PresentationFormat>Экран (4:3)</PresentationFormat>
  <Paragraphs>253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Arial</vt:lpstr>
      <vt:lpstr>School_light</vt:lpstr>
      <vt:lpstr>Стратегическийменеджмент</vt:lpstr>
      <vt:lpstr>Слайд 2</vt:lpstr>
      <vt:lpstr>Стратегия</vt:lpstr>
      <vt:lpstr>Цели стратегического менеджмента</vt:lpstr>
      <vt:lpstr>Методика разработки функциональных стратегий</vt:lpstr>
      <vt:lpstr>5 задач стратегического менеджмента</vt:lpstr>
      <vt:lpstr>Слайд 7</vt:lpstr>
      <vt:lpstr>Основные виды стратегий, используемые в организации в зависимости от уровня принятия решений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  SWOT-анализ</vt:lpstr>
      <vt:lpstr>Пример SWOT-анализа</vt:lpstr>
      <vt:lpstr>Пример SWOT-анализа</vt:lpstr>
      <vt:lpstr>Планирование стратегии организации</vt:lpstr>
      <vt:lpstr>Слайд 22</vt:lpstr>
      <vt:lpstr>Спасибо за внимание!</vt:lpstr>
    </vt:vector>
  </TitlesOfParts>
  <Company>MoBIL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Стратегическийменеджмент</dc:title>
  <dc:creator>Admin</dc:creator>
  <cp:lastModifiedBy>Утипути</cp:lastModifiedBy>
  <cp:revision>112</cp:revision>
  <dcterms:created xsi:type="dcterms:W3CDTF">2011-09-25T20:02:05Z</dcterms:created>
  <dcterms:modified xsi:type="dcterms:W3CDTF">2017-03-09T11:03:26Z</dcterms:modified>
</cp:coreProperties>
</file>