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A4E361-41A5-4866-97DA-72A7255D550B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1F9FCD2-23EC-4193-82D6-938C5E2AD22C}">
      <dgm:prSet phldrT="[Текст]" custT="1"/>
      <dgm:spPr/>
      <dgm:t>
        <a:bodyPr/>
        <a:lstStyle/>
        <a:p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Сократить порожние пробеги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6850CA1C-A41F-4679-AF8A-B6CB421AB2D1}" type="parTrans" cxnId="{702BE841-1BDD-4B85-9DDB-03CD5C030D1B}">
      <dgm:prSet/>
      <dgm:spPr/>
      <dgm:t>
        <a:bodyPr/>
        <a:lstStyle/>
        <a:p>
          <a:endParaRPr lang="ru-RU"/>
        </a:p>
      </dgm:t>
    </dgm:pt>
    <dgm:pt modelId="{418A199E-4DC6-4397-8636-65A26D2E5C5B}" type="sibTrans" cxnId="{702BE841-1BDD-4B85-9DDB-03CD5C030D1B}">
      <dgm:prSet/>
      <dgm:spPr/>
      <dgm:t>
        <a:bodyPr/>
        <a:lstStyle/>
        <a:p>
          <a:endParaRPr lang="ru-RU"/>
        </a:p>
      </dgm:t>
    </dgm:pt>
    <dgm:pt modelId="{678315C1-6404-4FDD-A550-81D788D53408}">
      <dgm:prSet phldrT="[Текст]" custT="1"/>
      <dgm:spPr/>
      <dgm:t>
        <a:bodyPr/>
        <a:lstStyle/>
        <a:p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Повысить качество обслуживания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4FF1192E-4A57-47AF-9239-B3CBA047356D}" type="parTrans" cxnId="{0666DD83-7AC3-445A-BAD5-7A8968CD9AC1}">
      <dgm:prSet/>
      <dgm:spPr/>
      <dgm:t>
        <a:bodyPr/>
        <a:lstStyle/>
        <a:p>
          <a:endParaRPr lang="ru-RU"/>
        </a:p>
      </dgm:t>
    </dgm:pt>
    <dgm:pt modelId="{32573BAC-B855-4210-B2CB-5766C891C283}" type="sibTrans" cxnId="{0666DD83-7AC3-445A-BAD5-7A8968CD9AC1}">
      <dgm:prSet/>
      <dgm:spPr/>
      <dgm:t>
        <a:bodyPr/>
        <a:lstStyle/>
        <a:p>
          <a:endParaRPr lang="ru-RU"/>
        </a:p>
      </dgm:t>
    </dgm:pt>
    <dgm:pt modelId="{8B19E9F4-BC35-4E15-83C9-2CA8A113C27C}">
      <dgm:prSet phldrT="[Текст]" custT="1"/>
      <dgm:spPr/>
      <dgm:t>
        <a:bodyPr/>
        <a:lstStyle/>
        <a:p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Сократить транспортные издержки предприятия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6B945C6C-F8D4-4530-9718-FA8625FA2970}" type="parTrans" cxnId="{6640E585-B59E-47F1-9D6A-5627B4CA580E}">
      <dgm:prSet/>
      <dgm:spPr/>
      <dgm:t>
        <a:bodyPr/>
        <a:lstStyle/>
        <a:p>
          <a:endParaRPr lang="ru-RU"/>
        </a:p>
      </dgm:t>
    </dgm:pt>
    <dgm:pt modelId="{A3CFD6AB-F8AC-460A-A7D2-1013FB2AC471}" type="sibTrans" cxnId="{6640E585-B59E-47F1-9D6A-5627B4CA580E}">
      <dgm:prSet/>
      <dgm:spPr/>
      <dgm:t>
        <a:bodyPr/>
        <a:lstStyle/>
        <a:p>
          <a:endParaRPr lang="ru-RU"/>
        </a:p>
      </dgm:t>
    </dgm:pt>
    <dgm:pt modelId="{7B1DBA36-D798-4529-94B2-0F6E0CE62CB8}" type="pres">
      <dgm:prSet presAssocID="{19A4E361-41A5-4866-97DA-72A7255D550B}" presName="arrowDiagram" presStyleCnt="0">
        <dgm:presLayoutVars>
          <dgm:chMax val="5"/>
          <dgm:dir/>
          <dgm:resizeHandles val="exact"/>
        </dgm:presLayoutVars>
      </dgm:prSet>
      <dgm:spPr/>
    </dgm:pt>
    <dgm:pt modelId="{3B6A9316-0B45-44CB-93A8-40CA403E459A}" type="pres">
      <dgm:prSet presAssocID="{19A4E361-41A5-4866-97DA-72A7255D550B}" presName="arrow" presStyleLbl="bgShp" presStyleIdx="0" presStyleCnt="1" custScaleX="96973" custScaleY="96566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lumMod val="50000"/>
              <a:alpha val="40000"/>
            </a:schemeClr>
          </a:glow>
        </a:effectLst>
      </dgm:spPr>
    </dgm:pt>
    <dgm:pt modelId="{521558F5-AE25-4405-BA00-779DE7213A69}" type="pres">
      <dgm:prSet presAssocID="{19A4E361-41A5-4866-97DA-72A7255D550B}" presName="arrowDiagram3" presStyleCnt="0"/>
      <dgm:spPr/>
    </dgm:pt>
    <dgm:pt modelId="{837EEFC7-02BA-46A1-8A23-3A94E48F9947}" type="pres">
      <dgm:prSet presAssocID="{21F9FCD2-23EC-4193-82D6-938C5E2AD22C}" presName="bullet3a" presStyleLbl="node1" presStyleIdx="0" presStyleCnt="3"/>
      <dgm:spPr/>
    </dgm:pt>
    <dgm:pt modelId="{02E0CD87-8C75-4587-A1FC-5CA76BB37E20}" type="pres">
      <dgm:prSet presAssocID="{21F9FCD2-23EC-4193-82D6-938C5E2AD22C}" presName="textBox3a" presStyleLbl="revTx" presStyleIdx="0" presStyleCnt="3" custScaleX="114726" custLinFactNeighborX="5513" custLinFactNeighborY="-1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D0EF9-8ABB-41B2-88A5-7993A367835B}" type="pres">
      <dgm:prSet presAssocID="{678315C1-6404-4FDD-A550-81D788D53408}" presName="bullet3b" presStyleLbl="node1" presStyleIdx="1" presStyleCnt="3"/>
      <dgm:spPr/>
    </dgm:pt>
    <dgm:pt modelId="{C0970295-AB10-4442-839F-63A624655660}" type="pres">
      <dgm:prSet presAssocID="{678315C1-6404-4FDD-A550-81D788D53408}" presName="textBox3b" presStyleLbl="revTx" presStyleIdx="1" presStyleCnt="3" custScaleX="125729" custLinFactNeighborX="13469" custLinFactNeighborY="1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314A80-5A08-45C2-8970-9E76F7342279}" type="pres">
      <dgm:prSet presAssocID="{8B19E9F4-BC35-4E15-83C9-2CA8A113C27C}" presName="bullet3c" presStyleLbl="node1" presStyleIdx="2" presStyleCnt="3"/>
      <dgm:spPr/>
    </dgm:pt>
    <dgm:pt modelId="{BF480512-4552-4900-B53A-F66831523D23}" type="pres">
      <dgm:prSet presAssocID="{8B19E9F4-BC35-4E15-83C9-2CA8A113C27C}" presName="textBox3c" presStyleLbl="revTx" presStyleIdx="2" presStyleCnt="3" custScaleX="130635" custLinFactNeighborX="13903" custLinFactNeighborY="3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4CD536-2B90-4CAB-AF76-25F771D083AD}" type="presOf" srcId="{19A4E361-41A5-4866-97DA-72A7255D550B}" destId="{7B1DBA36-D798-4529-94B2-0F6E0CE62CB8}" srcOrd="0" destOrd="0" presId="urn:microsoft.com/office/officeart/2005/8/layout/arrow2"/>
    <dgm:cxn modelId="{ECA32A7B-D3F2-4D3C-9392-75B4A490628E}" type="presOf" srcId="{21F9FCD2-23EC-4193-82D6-938C5E2AD22C}" destId="{02E0CD87-8C75-4587-A1FC-5CA76BB37E20}" srcOrd="0" destOrd="0" presId="urn:microsoft.com/office/officeart/2005/8/layout/arrow2"/>
    <dgm:cxn modelId="{0666DD83-7AC3-445A-BAD5-7A8968CD9AC1}" srcId="{19A4E361-41A5-4866-97DA-72A7255D550B}" destId="{678315C1-6404-4FDD-A550-81D788D53408}" srcOrd="1" destOrd="0" parTransId="{4FF1192E-4A57-47AF-9239-B3CBA047356D}" sibTransId="{32573BAC-B855-4210-B2CB-5766C891C283}"/>
    <dgm:cxn modelId="{979D0B54-AAC4-42D8-A8FC-88F114FF1BF4}" type="presOf" srcId="{8B19E9F4-BC35-4E15-83C9-2CA8A113C27C}" destId="{BF480512-4552-4900-B53A-F66831523D23}" srcOrd="0" destOrd="0" presId="urn:microsoft.com/office/officeart/2005/8/layout/arrow2"/>
    <dgm:cxn modelId="{702BE841-1BDD-4B85-9DDB-03CD5C030D1B}" srcId="{19A4E361-41A5-4866-97DA-72A7255D550B}" destId="{21F9FCD2-23EC-4193-82D6-938C5E2AD22C}" srcOrd="0" destOrd="0" parTransId="{6850CA1C-A41F-4679-AF8A-B6CB421AB2D1}" sibTransId="{418A199E-4DC6-4397-8636-65A26D2E5C5B}"/>
    <dgm:cxn modelId="{84103969-1D3C-4764-B80C-14A5F5285AA2}" type="presOf" srcId="{678315C1-6404-4FDD-A550-81D788D53408}" destId="{C0970295-AB10-4442-839F-63A624655660}" srcOrd="0" destOrd="0" presId="urn:microsoft.com/office/officeart/2005/8/layout/arrow2"/>
    <dgm:cxn modelId="{6640E585-B59E-47F1-9D6A-5627B4CA580E}" srcId="{19A4E361-41A5-4866-97DA-72A7255D550B}" destId="{8B19E9F4-BC35-4E15-83C9-2CA8A113C27C}" srcOrd="2" destOrd="0" parTransId="{6B945C6C-F8D4-4530-9718-FA8625FA2970}" sibTransId="{A3CFD6AB-F8AC-460A-A7D2-1013FB2AC471}"/>
    <dgm:cxn modelId="{5F06044C-A9E2-4209-B1A6-D026A0E56A49}" type="presParOf" srcId="{7B1DBA36-D798-4529-94B2-0F6E0CE62CB8}" destId="{3B6A9316-0B45-44CB-93A8-40CA403E459A}" srcOrd="0" destOrd="0" presId="urn:microsoft.com/office/officeart/2005/8/layout/arrow2"/>
    <dgm:cxn modelId="{2A876C8C-61FC-4A8F-8C16-E9AF578862E6}" type="presParOf" srcId="{7B1DBA36-D798-4529-94B2-0F6E0CE62CB8}" destId="{521558F5-AE25-4405-BA00-779DE7213A69}" srcOrd="1" destOrd="0" presId="urn:microsoft.com/office/officeart/2005/8/layout/arrow2"/>
    <dgm:cxn modelId="{79CDB335-A873-40B4-80CD-ABCEBE24F3B9}" type="presParOf" srcId="{521558F5-AE25-4405-BA00-779DE7213A69}" destId="{837EEFC7-02BA-46A1-8A23-3A94E48F9947}" srcOrd="0" destOrd="0" presId="urn:microsoft.com/office/officeart/2005/8/layout/arrow2"/>
    <dgm:cxn modelId="{355184B4-31AD-41C0-A866-913FE36F6EEF}" type="presParOf" srcId="{521558F5-AE25-4405-BA00-779DE7213A69}" destId="{02E0CD87-8C75-4587-A1FC-5CA76BB37E20}" srcOrd="1" destOrd="0" presId="urn:microsoft.com/office/officeart/2005/8/layout/arrow2"/>
    <dgm:cxn modelId="{C34091CA-1B64-44EE-A344-BC08160B2F22}" type="presParOf" srcId="{521558F5-AE25-4405-BA00-779DE7213A69}" destId="{AA5D0EF9-8ABB-41B2-88A5-7993A367835B}" srcOrd="2" destOrd="0" presId="urn:microsoft.com/office/officeart/2005/8/layout/arrow2"/>
    <dgm:cxn modelId="{BE88A17A-FE31-4085-AF81-D702904FC7DB}" type="presParOf" srcId="{521558F5-AE25-4405-BA00-779DE7213A69}" destId="{C0970295-AB10-4442-839F-63A624655660}" srcOrd="3" destOrd="0" presId="urn:microsoft.com/office/officeart/2005/8/layout/arrow2"/>
    <dgm:cxn modelId="{A5A34782-B403-4B09-BFC8-A19590FEA975}" type="presParOf" srcId="{521558F5-AE25-4405-BA00-779DE7213A69}" destId="{81314A80-5A08-45C2-8970-9E76F7342279}" srcOrd="4" destOrd="0" presId="urn:microsoft.com/office/officeart/2005/8/layout/arrow2"/>
    <dgm:cxn modelId="{DF389E0B-BE44-4B35-AD49-B1A1FB1CA7DE}" type="presParOf" srcId="{521558F5-AE25-4405-BA00-779DE7213A69}" destId="{BF480512-4552-4900-B53A-F66831523D23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891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4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1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39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26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18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64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97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23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88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303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8A623-4853-4D44-946C-A28A09EA9051}" type="datetimeFigureOut">
              <a:rPr lang="ru-RU" smtClean="0"/>
              <a:t>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9E3CB-7902-477B-ADF6-1989E504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48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100" y="4457701"/>
            <a:ext cx="9144000" cy="1655762"/>
          </a:xfrm>
        </p:spPr>
        <p:txBody>
          <a:bodyPr>
            <a:normAutofit fontScale="92500" lnSpcReduction="20000"/>
          </a:bodyPr>
          <a:lstStyle/>
          <a:p>
            <a:endParaRPr lang="ru-RU" sz="3000" dirty="0" smtClean="0"/>
          </a:p>
          <a:p>
            <a:r>
              <a:rPr lang="ru-RU" sz="3000" u="sng" dirty="0">
                <a:solidFill>
                  <a:schemeClr val="tx2"/>
                </a:solidFill>
              </a:rPr>
              <a:t>ПМ.01 МДК 01.01 Технология перевозочного процесса на автомобильном транспорте</a:t>
            </a:r>
            <a:endParaRPr lang="ru-RU" sz="3000" dirty="0">
              <a:solidFill>
                <a:schemeClr val="tx2"/>
              </a:solidFill>
            </a:endParaRPr>
          </a:p>
          <a:p>
            <a:r>
              <a:rPr lang="ru-RU" sz="3900" b="1" dirty="0" smtClean="0">
                <a:solidFill>
                  <a:srgbClr val="FF0000"/>
                </a:solidFill>
              </a:rPr>
              <a:t>Тема: 1.7 Маршрутизация</a:t>
            </a:r>
            <a:endParaRPr lang="ru-RU" sz="39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pbs.twimg.com/media/D5ACdlUW4AApMIc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88"/>
            <a:ext cx="12414156" cy="40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259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bs.twimg.com/media/EPMTNNfX0AALAq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1235" y="1282700"/>
            <a:ext cx="14012335" cy="55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Рассматриваемые вопросы: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132" y="14319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1.Распределение маршрутов-заданий по АТП.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2.Планирование маятниковых маршрутов с обратным порожним пробегом.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8270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Маршрутизация перевозок позволяет: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131411"/>
              </p:ext>
            </p:extLst>
          </p:nvPr>
        </p:nvGraphicFramePr>
        <p:xfrm>
          <a:off x="838200" y="1231900"/>
          <a:ext cx="10147300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266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classifieds24.ru/images/7011/7010079/thumb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56"/>
            <a:ext cx="12192000" cy="687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2"/>
          <p:cNvSpPr>
            <a:spLocks noGrp="1"/>
          </p:cNvSpPr>
          <p:nvPr/>
        </p:nvSpPr>
        <p:spPr>
          <a:xfrm>
            <a:off x="241300" y="241301"/>
            <a:ext cx="645160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Маршрутизация перевозок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это прогрессивный, высокоэффективный способ организации транспортного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процесса.</a:t>
            </a:r>
          </a:p>
          <a:p>
            <a:pPr marL="0" indent="0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Порожний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пробег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это сумма холостых и нулевых пробегов. Величина порожних пробегов зависит от ряда факторов: от характера и направления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грузопотоков, но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главное влияние оказывает организация транспортного процесса и качество сменно-суточного планирования.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598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Распределение маршрутов-заданий по АТП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Объект 2"/>
          <p:cNvSpPr>
            <a:spLocks noGrp="1"/>
          </p:cNvSpPr>
          <p:nvPr/>
        </p:nvSpPr>
        <p:spPr>
          <a:xfrm>
            <a:off x="2634444" y="1325563"/>
            <a:ext cx="6923112" cy="4641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Факторы, влияющие на величину порожнего пробега: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39456" y="1825624"/>
            <a:ext cx="2915456" cy="1575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ПРОБЕГ БЕЗ ГРУЗА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" y="4166952"/>
            <a:ext cx="3601256" cy="1954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Выбор ближайшего АТП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431918" y="4166952"/>
            <a:ext cx="3553582" cy="1894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Выбор начального пункта движения маршрута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504366" y="3543300"/>
            <a:ext cx="736600" cy="1562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522763" y="3543300"/>
            <a:ext cx="706059" cy="1562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176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esprominform.ru/media/news/zh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8911"/>
            <a:ext cx="6797675" cy="453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3749940"/>
            <a:ext cx="10515600" cy="1325563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Увязка ездок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" y="165100"/>
            <a:ext cx="11506200" cy="212381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Составление рациональных маршрутов перевозок массовых грузов имеет целью достижение максимального коэффициента использования пробега автомобилей.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Увязка ездок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определение порядка следования автомобилей после разгрузки под следующую погрузку с тем, чтобы их общий пробег без груза был наименьший.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87067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0"/>
            <a:ext cx="10744200" cy="69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330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fcrubin.ru/images/stories/pressa/piter-1003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06300" cy="671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распределении маршрутов-заданий необходимо стремиться к сокращению пробега автомобилей без груза на маршруте (холостого пробега), а также к сокращению нулевых пробегов при подаче автомобилей из АТП на первый пункт погрузки и при возврате автомобилей с последнего пункта разгрузки на автотранспортное предприятие.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46742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649" y="0"/>
            <a:ext cx="96487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935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uto.today/media/res/7/1/7/9/9/71799.px3u5o.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9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76" y="372492"/>
            <a:ext cx="10256448" cy="595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851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https://present5.com/presentation/10837650_168728870/image-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144065"/>
            <a:ext cx="8951912" cy="671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Для маятниковых и кольцевых маршрутов в качестве критерия их эффективности можно использовать </a:t>
            </a:r>
            <a:r>
              <a:rPr lang="ru-RU" sz="3200" b="1" i="1" dirty="0" smtClean="0">
                <a:solidFill>
                  <a:srgbClr val="FF0000"/>
                </a:solidFill>
              </a:rPr>
              <a:t>коэффициент использования пробега.</a:t>
            </a:r>
            <a:r>
              <a:rPr lang="ru-RU" sz="3200" b="1" dirty="0" smtClean="0">
                <a:solidFill>
                  <a:srgbClr val="FF0000"/>
                </a:solidFill>
              </a:rPr>
              <a:t> Чем больше будет его значение, тем меньше будет расходоваться ресурсов на перемещение ПС без груза и, естественно, ниже будет себестоимость перевозок.</a:t>
            </a:r>
          </a:p>
          <a:p>
            <a:endParaRPr lang="ru-RU" dirty="0"/>
          </a:p>
        </p:txBody>
      </p:sp>
      <p:sp>
        <p:nvSpPr>
          <p:cNvPr id="4" name="AutoShape 2" descr="https://studfile.net/html/2706/111/html_whYlIpn1YL.XklQ/htmlconvd-9fbg4m20x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186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600" y="3007561"/>
            <a:ext cx="6600804" cy="35329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2000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При выполнении перевозок по </a:t>
            </a:r>
            <a:r>
              <a:rPr lang="ru-RU" dirty="0" err="1" smtClean="0"/>
              <a:t>развозочно</a:t>
            </a:r>
            <a:r>
              <a:rPr lang="ru-RU" dirty="0" smtClean="0"/>
              <a:t>-сборочным маршрутам какое-то количество груза находится в кузове АТС на всем пути следования, поэтому использовать в качестве критерия эффективности коэффициент использования пробега нельзя. Для того чтобы определить такой критерий, рассмотрим простой пример. Пусть из пункта отправления (ГОП</a:t>
            </a:r>
            <a:r>
              <a:rPr lang="ru-RU" baseline="30000" dirty="0" smtClean="0"/>
              <a:t>1</a:t>
            </a:r>
            <a:r>
              <a:rPr lang="ru-RU" dirty="0" smtClean="0"/>
              <a:t>) нужно развезти груз в три пункта. Объемы завоза и расстояния между пунктами приведены на рис.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3735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30597"/>
            <a:ext cx="10256764" cy="682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94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perevozka24.ru/img/ck_upload/planirovanie-gruzoperevozok-foto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0" y="2747169"/>
            <a:ext cx="11317610" cy="399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285354"/>
            <a:ext cx="548640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594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49.stpulscen.ru/images/product/263/448/392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714374"/>
            <a:ext cx="9525000" cy="614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" y="-334964"/>
            <a:ext cx="111633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Планирование маятниковых маршрутов с обратным порожним пробегом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534194"/>
            <a:ext cx="5439064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872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thumbs.dreamstime.com/z/%D1%82%D0%B5%D0%BB%D0%B5%D0%B6%D0%BA%D0%B0-109278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929" y="2765425"/>
            <a:ext cx="7836642" cy="576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76425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365125"/>
            <a:ext cx="6877050" cy="461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09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2826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Picture 8" descr="https://im0-tub-ru.yandex.net/i?id=41aca8f669ac31ead2505c4538311b40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-198449"/>
            <a:ext cx="12182474" cy="808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100" y="3133737"/>
            <a:ext cx="58928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практике при планировании работы автомобилей по маятниковым маршрутам с обратным нулевым пробегом руководствуются единственным правилом: последний пункт разгрузки автомобилей должен быть как можно ближе к автохозяйству. При соблюдении этой рекомендации обеспечивается минимум пробега без груза.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1604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s://static.tildacdn.com/tild3437-3038-4132-b739-336539323964/MTL-Multimodal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801600" cy="784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30300" y="304441"/>
            <a:ext cx="8369300" cy="85602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Практическая работа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900" y="1160463"/>
            <a:ext cx="38735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РАСЧЁТ ПОКАЗАТЕЛЕЙ РАБОТЫ</a:t>
            </a:r>
          </a:p>
          <a:p>
            <a:pPr marL="0" indent="0" algn="ctr">
              <a:buNone/>
            </a:pPr>
            <a:r>
              <a:rPr lang="ru-RU" b="1" dirty="0"/>
              <a:t>ОДНОГО АВТОМОБИЛЯ</a:t>
            </a:r>
          </a:p>
          <a:p>
            <a:pPr marL="0" indent="0" algn="ctr">
              <a:buNone/>
            </a:pPr>
            <a:r>
              <a:rPr lang="ru-RU" b="1" dirty="0"/>
              <a:t>НА </a:t>
            </a:r>
            <a:r>
              <a:rPr lang="ru-RU" b="1" dirty="0" smtClean="0"/>
              <a:t>МАЯТНИКОВЫХ </a:t>
            </a:r>
            <a:r>
              <a:rPr lang="ru-RU" b="1" dirty="0"/>
              <a:t>МАРШРУТАХ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4239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Методика расчета параметров работы автомобиля</a:t>
            </a:r>
            <a:b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на маятниковом маршруте с обратным не гружёным пробегом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1749490"/>
            <a:ext cx="7886700" cy="450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12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571032"/>
              </p:ext>
            </p:extLst>
          </p:nvPr>
        </p:nvGraphicFramePr>
        <p:xfrm>
          <a:off x="254000" y="241300"/>
          <a:ext cx="11811000" cy="6515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500"/>
                <a:gridCol w="5905500"/>
              </a:tblGrid>
              <a:tr h="65151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3200" dirty="0" smtClean="0"/>
                        <a:t>1. Длина маршрута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3200" i="1" dirty="0" smtClean="0"/>
                        <a:t>   </a:t>
                      </a:r>
                      <a:r>
                        <a:rPr lang="en-US" sz="3200" i="1" dirty="0" smtClean="0"/>
                        <a:t>l</a:t>
                      </a:r>
                      <a:r>
                        <a:rPr lang="ru-RU" sz="3200" i="1" dirty="0" smtClean="0"/>
                        <a:t>м = </a:t>
                      </a:r>
                      <a:r>
                        <a:rPr lang="en-US" sz="3200" i="1" dirty="0" smtClean="0"/>
                        <a:t>l</a:t>
                      </a:r>
                      <a:r>
                        <a:rPr lang="ru-RU" sz="3200" i="1" dirty="0" smtClean="0"/>
                        <a:t>г + </a:t>
                      </a:r>
                      <a:r>
                        <a:rPr lang="en-US" sz="3200" i="1" dirty="0" smtClean="0"/>
                        <a:t>l</a:t>
                      </a:r>
                      <a:r>
                        <a:rPr lang="ru-RU" sz="3200" i="1" dirty="0" smtClean="0"/>
                        <a:t>х ,(км)</a:t>
                      </a:r>
                    </a:p>
                    <a:p>
                      <a:r>
                        <a:rPr lang="ru-RU" sz="3200" dirty="0" smtClean="0"/>
                        <a:t>2. Время ездки, оборота</a:t>
                      </a:r>
                    </a:p>
                    <a:p>
                      <a:r>
                        <a:rPr lang="ru-RU" sz="3200" i="1" dirty="0" err="1" smtClean="0"/>
                        <a:t>tе</a:t>
                      </a:r>
                      <a:r>
                        <a:rPr lang="ru-RU" sz="3200" i="1" dirty="0" smtClean="0"/>
                        <a:t>(о) = (</a:t>
                      </a:r>
                      <a:r>
                        <a:rPr lang="ru-RU" sz="3200" i="1" dirty="0" err="1" smtClean="0"/>
                        <a:t>lм</a:t>
                      </a:r>
                      <a:r>
                        <a:rPr lang="ru-RU" sz="3200" i="1" dirty="0" smtClean="0"/>
                        <a:t> / </a:t>
                      </a:r>
                      <a:r>
                        <a:rPr lang="ru-RU" sz="3200" i="1" dirty="0" err="1" smtClean="0"/>
                        <a:t>Vт</a:t>
                      </a:r>
                      <a:r>
                        <a:rPr lang="ru-RU" sz="3200" i="1" dirty="0" smtClean="0"/>
                        <a:t>) + </a:t>
                      </a:r>
                      <a:r>
                        <a:rPr lang="ru-RU" sz="3200" i="1" dirty="0" err="1" smtClean="0"/>
                        <a:t>tпв</a:t>
                      </a:r>
                      <a:r>
                        <a:rPr lang="ru-RU" sz="3200" i="1" dirty="0" smtClean="0"/>
                        <a:t> ,(ч).</a:t>
                      </a:r>
                      <a:endParaRPr lang="ru-RU" sz="3200" dirty="0" smtClean="0"/>
                    </a:p>
                    <a:p>
                      <a:r>
                        <a:rPr lang="ru-RU" sz="3200" dirty="0" smtClean="0"/>
                        <a:t>3. Количество перевезенного груза за ездку</a:t>
                      </a:r>
                    </a:p>
                    <a:p>
                      <a:r>
                        <a:rPr lang="en-US" sz="3200" i="1" dirty="0" smtClean="0"/>
                        <a:t>Q</a:t>
                      </a:r>
                      <a:r>
                        <a:rPr lang="ru-RU" sz="3200" i="1" dirty="0" err="1" smtClean="0"/>
                        <a:t>е,о</a:t>
                      </a:r>
                      <a:r>
                        <a:rPr lang="ru-RU" sz="3200" i="1" dirty="0" smtClean="0"/>
                        <a:t> = </a:t>
                      </a:r>
                      <a:r>
                        <a:rPr lang="en-US" sz="3200" i="1" dirty="0" smtClean="0"/>
                        <a:t>q</a:t>
                      </a:r>
                      <a:r>
                        <a:rPr lang="el-GR" sz="3200" i="1" dirty="0" smtClean="0"/>
                        <a:t>γ ,(</a:t>
                      </a:r>
                      <a:r>
                        <a:rPr lang="ru-RU" sz="3200" i="1" dirty="0" smtClean="0"/>
                        <a:t>т). </a:t>
                      </a:r>
                      <a:endParaRPr lang="ru-RU" sz="3200" dirty="0" smtClean="0"/>
                    </a:p>
                    <a:p>
                      <a:r>
                        <a:rPr lang="ru-RU" sz="3200" dirty="0" smtClean="0"/>
                        <a:t>4. Транспортная работа за ездку</a:t>
                      </a:r>
                    </a:p>
                    <a:p>
                      <a:r>
                        <a:rPr lang="ru-RU" sz="3200" i="1" dirty="0" err="1" smtClean="0"/>
                        <a:t>Ре,о</a:t>
                      </a:r>
                      <a:r>
                        <a:rPr lang="ru-RU" sz="3200" i="1" dirty="0" smtClean="0"/>
                        <a:t> = </a:t>
                      </a:r>
                      <a:r>
                        <a:rPr lang="en-US" sz="3200" i="1" dirty="0" smtClean="0"/>
                        <a:t>q</a:t>
                      </a:r>
                      <a:r>
                        <a:rPr lang="el-GR" sz="3200" i="1" dirty="0" smtClean="0"/>
                        <a:t>γ·</a:t>
                      </a:r>
                      <a:r>
                        <a:rPr lang="en-US" sz="3200" i="1" dirty="0" smtClean="0"/>
                        <a:t>L</a:t>
                      </a:r>
                      <a:r>
                        <a:rPr lang="ru-RU" sz="3200" i="1" dirty="0" smtClean="0"/>
                        <a:t>г ,(</a:t>
                      </a:r>
                      <a:r>
                        <a:rPr lang="ru-RU" sz="3200" i="1" dirty="0" err="1" smtClean="0"/>
                        <a:t>т·км</a:t>
                      </a:r>
                      <a:r>
                        <a:rPr lang="ru-RU" sz="3200" i="1" dirty="0" smtClean="0"/>
                        <a:t>). </a:t>
                      </a:r>
                      <a:endParaRPr lang="ru-RU" sz="3200" dirty="0" smtClean="0"/>
                    </a:p>
                    <a:p>
                      <a:r>
                        <a:rPr lang="ru-RU" sz="3200" dirty="0" smtClean="0"/>
                        <a:t>5. Количество ездок</a:t>
                      </a:r>
                    </a:p>
                    <a:p>
                      <a:r>
                        <a:rPr lang="en-US" sz="3200" i="1" dirty="0" smtClean="0"/>
                        <a:t>Z</a:t>
                      </a:r>
                      <a:r>
                        <a:rPr lang="ru-RU" sz="3200" i="1" dirty="0" smtClean="0"/>
                        <a:t>е = </a:t>
                      </a:r>
                      <a:r>
                        <a:rPr lang="ru-RU" sz="3200" dirty="0" smtClean="0"/>
                        <a:t>[</a:t>
                      </a:r>
                      <a:r>
                        <a:rPr lang="ru-RU" sz="3200" i="1" dirty="0" err="1" smtClean="0"/>
                        <a:t>Тн</a:t>
                      </a:r>
                      <a:r>
                        <a:rPr lang="ru-RU" sz="3200" i="1" dirty="0" smtClean="0"/>
                        <a:t>/</a:t>
                      </a:r>
                      <a:r>
                        <a:rPr lang="en-US" sz="3200" i="1" dirty="0" smtClean="0"/>
                        <a:t>t</a:t>
                      </a:r>
                      <a:r>
                        <a:rPr lang="ru-RU" sz="3200" i="1" dirty="0" smtClean="0"/>
                        <a:t>е</a:t>
                      </a:r>
                      <a:r>
                        <a:rPr lang="ru-RU" sz="3200" dirty="0" smtClean="0"/>
                        <a:t>].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6. Количество перевезенного груза за день</a:t>
                      </a:r>
                    </a:p>
                    <a:p>
                      <a:r>
                        <a:rPr lang="en-US" sz="2800" i="1" dirty="0" smtClean="0"/>
                        <a:t>Q</a:t>
                      </a:r>
                      <a:r>
                        <a:rPr lang="ru-RU" sz="2800" i="1" dirty="0" smtClean="0"/>
                        <a:t>д = </a:t>
                      </a:r>
                      <a:r>
                        <a:rPr lang="en-US" sz="2800" i="1" dirty="0" smtClean="0"/>
                        <a:t>q</a:t>
                      </a:r>
                      <a:r>
                        <a:rPr lang="el-GR" sz="2800" i="1" dirty="0" smtClean="0"/>
                        <a:t>γ· </a:t>
                      </a:r>
                      <a:r>
                        <a:rPr lang="en-US" sz="2800" i="1" dirty="0" smtClean="0"/>
                        <a:t>Z</a:t>
                      </a:r>
                      <a:r>
                        <a:rPr lang="ru-RU" sz="2800" i="1" dirty="0" smtClean="0"/>
                        <a:t>е, (т). </a:t>
                      </a:r>
                      <a:endParaRPr lang="ru-RU" sz="2800" dirty="0" smtClean="0"/>
                    </a:p>
                    <a:p>
                      <a:r>
                        <a:rPr lang="ru-RU" sz="2800" dirty="0" smtClean="0"/>
                        <a:t>7. Пробег автомобиля за смену</a:t>
                      </a:r>
                    </a:p>
                    <a:p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общ = 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н1 + 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м ·</a:t>
                      </a:r>
                      <a:r>
                        <a:rPr lang="en-US" sz="2800" i="1" dirty="0" smtClean="0"/>
                        <a:t>Z</a:t>
                      </a:r>
                      <a:r>
                        <a:rPr lang="ru-RU" sz="2800" i="1" dirty="0" smtClean="0"/>
                        <a:t>е – 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х + 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н2 ,(км).</a:t>
                      </a:r>
                      <a:endParaRPr lang="ru-RU" sz="2800" dirty="0" smtClean="0"/>
                    </a:p>
                    <a:p>
                      <a:r>
                        <a:rPr lang="ru-RU" sz="2800" dirty="0" smtClean="0"/>
                        <a:t>8. Фактическое время работы автомобиля</a:t>
                      </a:r>
                    </a:p>
                    <a:p>
                      <a:r>
                        <a:rPr lang="ru-RU" sz="2800" i="1" dirty="0" err="1" smtClean="0"/>
                        <a:t>Тн</a:t>
                      </a:r>
                      <a:r>
                        <a:rPr lang="ru-RU" sz="2800" i="1" dirty="0" smtClean="0"/>
                        <a:t> факт =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общ/</a:t>
                      </a:r>
                      <a:r>
                        <a:rPr lang="en-US" sz="2800" i="1" dirty="0" smtClean="0"/>
                        <a:t>V</a:t>
                      </a:r>
                      <a:r>
                        <a:rPr lang="ru-RU" sz="2800" i="1" dirty="0" smtClean="0"/>
                        <a:t>т + </a:t>
                      </a:r>
                      <a:r>
                        <a:rPr lang="en-US" sz="2800" i="1" dirty="0" smtClean="0"/>
                        <a:t>t</a:t>
                      </a:r>
                      <a:r>
                        <a:rPr lang="ru-RU" sz="2800" i="1" dirty="0" err="1" smtClean="0"/>
                        <a:t>пв</a:t>
                      </a:r>
                      <a:r>
                        <a:rPr lang="ru-RU" sz="2800" i="1" dirty="0" smtClean="0"/>
                        <a:t> /</a:t>
                      </a:r>
                      <a:r>
                        <a:rPr lang="en-US" sz="2800" i="1" dirty="0" smtClean="0"/>
                        <a:t>Z</a:t>
                      </a:r>
                      <a:r>
                        <a:rPr lang="ru-RU" sz="2800" i="1" dirty="0" smtClean="0"/>
                        <a:t>е,(ч).</a:t>
                      </a:r>
                      <a:endParaRPr lang="ru-RU" sz="2800" dirty="0" smtClean="0"/>
                    </a:p>
                    <a:p>
                      <a:r>
                        <a:rPr lang="ru-RU" sz="2800" dirty="0" smtClean="0"/>
                        <a:t>9. Коэффициент использования пробега за ездку</a:t>
                      </a:r>
                    </a:p>
                    <a:p>
                      <a:r>
                        <a:rPr lang="el-GR" sz="2800" i="1" dirty="0" smtClean="0"/>
                        <a:t>β</a:t>
                      </a:r>
                      <a:r>
                        <a:rPr lang="ru-RU" sz="2800" i="1" dirty="0" smtClean="0"/>
                        <a:t>е = 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г /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м.</a:t>
                      </a:r>
                      <a:endParaRPr lang="ru-RU" sz="2800" dirty="0" smtClean="0"/>
                    </a:p>
                    <a:p>
                      <a:r>
                        <a:rPr lang="ru-RU" sz="2800" dirty="0" smtClean="0"/>
                        <a:t>10. Коэффициент использования пробега за день</a:t>
                      </a:r>
                    </a:p>
                    <a:p>
                      <a:r>
                        <a:rPr lang="el-GR" sz="2800" i="1" dirty="0" smtClean="0"/>
                        <a:t>β</a:t>
                      </a:r>
                      <a:r>
                        <a:rPr lang="ru-RU" sz="2800" i="1" dirty="0" smtClean="0"/>
                        <a:t>д = (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г·</a:t>
                      </a:r>
                      <a:r>
                        <a:rPr lang="en-US" sz="2800" i="1" dirty="0" smtClean="0"/>
                        <a:t>Z</a:t>
                      </a:r>
                      <a:r>
                        <a:rPr lang="ru-RU" sz="2800" i="1" dirty="0" smtClean="0"/>
                        <a:t>е)/ </a:t>
                      </a:r>
                      <a:r>
                        <a:rPr lang="en-US" sz="2800" i="1" dirty="0" smtClean="0"/>
                        <a:t>L</a:t>
                      </a:r>
                      <a:r>
                        <a:rPr lang="ru-RU" sz="2800" i="1" dirty="0" smtClean="0"/>
                        <a:t>общ .</a:t>
                      </a:r>
                      <a:endParaRPr lang="ru-RU" sz="2800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67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Задача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2100" y="1825625"/>
            <a:ext cx="1135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Рассчитать </a:t>
            </a:r>
            <a:r>
              <a:rPr lang="ru-RU" dirty="0"/>
              <a:t>показатели работы автомобиля на маятниковом </a:t>
            </a:r>
            <a:r>
              <a:rPr lang="ru-RU" dirty="0" smtClean="0"/>
              <a:t>маршруте </a:t>
            </a:r>
            <a:r>
              <a:rPr lang="ru-RU" dirty="0"/>
              <a:t>(рис. 1) в следующем порядке:</a:t>
            </a:r>
          </a:p>
          <a:p>
            <a:r>
              <a:rPr lang="ru-RU" dirty="0"/>
              <a:t>1) исходные данные;</a:t>
            </a:r>
          </a:p>
          <a:p>
            <a:r>
              <a:rPr lang="ru-RU" dirty="0"/>
              <a:t>2) формулы необходимые для расчёта;</a:t>
            </a:r>
          </a:p>
          <a:p>
            <a:r>
              <a:rPr lang="ru-RU" dirty="0"/>
              <a:t>3) пример расчёта (определение </a:t>
            </a:r>
            <a:r>
              <a:rPr lang="ru-RU" i="1" dirty="0" err="1"/>
              <a:t>Ze</a:t>
            </a:r>
            <a:r>
              <a:rPr lang="ru-RU" i="1" dirty="0"/>
              <a:t>, Q, Р, </a:t>
            </a:r>
            <a:r>
              <a:rPr lang="ru-RU" i="1" dirty="0" err="1"/>
              <a:t>Lc</a:t>
            </a:r>
            <a:r>
              <a:rPr lang="ru-RU" i="1" dirty="0"/>
              <a:t>, </a:t>
            </a:r>
            <a:r>
              <a:rPr lang="ru-RU" i="1" dirty="0" err="1" smtClean="0"/>
              <a:t>Тфн</a:t>
            </a:r>
            <a:r>
              <a:rPr lang="ru-RU" dirty="0" smtClean="0"/>
              <a:t>);</a:t>
            </a:r>
            <a:endParaRPr lang="ru-RU" dirty="0"/>
          </a:p>
          <a:p>
            <a:r>
              <a:rPr lang="ru-RU" dirty="0"/>
              <a:t>4) </a:t>
            </a:r>
            <a:r>
              <a:rPr lang="ru-RU" dirty="0" smtClean="0"/>
              <a:t>ответ.</a:t>
            </a:r>
          </a:p>
          <a:p>
            <a:pPr marL="0" indent="0">
              <a:buNone/>
            </a:pPr>
            <a:r>
              <a:rPr lang="ru-RU" dirty="0" smtClean="0"/>
              <a:t>Исходные </a:t>
            </a:r>
            <a:r>
              <a:rPr lang="ru-RU" dirty="0"/>
              <a:t>данные для расчёта представлены в табл. </a:t>
            </a:r>
          </a:p>
        </p:txBody>
      </p:sp>
    </p:spTree>
    <p:extLst>
      <p:ext uri="{BB962C8B-B14F-4D97-AF65-F5344CB8AC3E}">
        <p14:creationId xmlns:p14="http://schemas.microsoft.com/office/powerpoint/2010/main" val="3831827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3841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Исходные данные к задаче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22" y="660596"/>
            <a:ext cx="11679378" cy="590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496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Домашнее задание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1. Изучить учебный материал с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. 135-144 </a:t>
            </a:r>
            <a:r>
              <a:rPr lang="ru-RU" i="1" dirty="0" err="1">
                <a:solidFill>
                  <a:schemeClr val="accent1">
                    <a:lumMod val="50000"/>
                  </a:schemeClr>
                </a:solidFill>
              </a:rPr>
              <a:t>Ходош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 М.С., Организация перевозочного процесса на автомобильном транспорте. – М .: «Академия», 2018. 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2. Ответить на контрольные вопросы. </a:t>
            </a:r>
            <a:endParaRPr lang="ru-RU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0266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608</Words>
  <Application>Microsoft Office PowerPoint</Application>
  <PresentationFormat>Широкоэкранный</PresentationFormat>
  <Paragraphs>64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Рассматриваемые вопросы: </vt:lpstr>
      <vt:lpstr>Маршрутизация перевозок позволяет: </vt:lpstr>
      <vt:lpstr>Презентация PowerPoint</vt:lpstr>
      <vt:lpstr>1. Распределение маршрутов-заданий по АТП</vt:lpstr>
      <vt:lpstr>Увязка ездок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Планирование маятниковых маршрутов с обратным порожним пробегом</vt:lpstr>
      <vt:lpstr>Презентация PowerPoint</vt:lpstr>
      <vt:lpstr>Презентация PowerPoint</vt:lpstr>
      <vt:lpstr>Презентация PowerPoint</vt:lpstr>
      <vt:lpstr>Практическая работа</vt:lpstr>
      <vt:lpstr>Методика расчета параметров работы автомобиля на маятниковом маршруте с обратным не гружёным пробегом</vt:lpstr>
      <vt:lpstr>Презентация PowerPoint</vt:lpstr>
      <vt:lpstr>Задача </vt:lpstr>
      <vt:lpstr>Исходные данные к задаче</vt:lpstr>
      <vt:lpstr>Домашнее задание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14</cp:revision>
  <dcterms:created xsi:type="dcterms:W3CDTF">2020-04-09T12:36:00Z</dcterms:created>
  <dcterms:modified xsi:type="dcterms:W3CDTF">2020-04-09T14:48:48Z</dcterms:modified>
</cp:coreProperties>
</file>