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Default Extension="gif" ContentType="image/gif"/>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5" r:id="rId1"/>
  </p:sldMasterIdLst>
  <p:notesMasterIdLst>
    <p:notesMasterId r:id="rId14"/>
  </p:notesMasterIdLst>
  <p:sldIdLst>
    <p:sldId id="256" r:id="rId2"/>
    <p:sldId id="257" r:id="rId3"/>
    <p:sldId id="304" r:id="rId4"/>
    <p:sldId id="302" r:id="rId5"/>
    <p:sldId id="292" r:id="rId6"/>
    <p:sldId id="294" r:id="rId7"/>
    <p:sldId id="308" r:id="rId8"/>
    <p:sldId id="309" r:id="rId9"/>
    <p:sldId id="310" r:id="rId10"/>
    <p:sldId id="311" r:id="rId11"/>
    <p:sldId id="312" r:id="rId12"/>
    <p:sldId id="259" r:id="rId13"/>
  </p:sldIdLst>
  <p:sldSz cx="9144000" cy="6858000" type="screen4x3"/>
  <p:notesSz cx="6858000" cy="9144000"/>
  <p:defaultTextStyle>
    <a:defPPr>
      <a:defRPr lang="en-US"/>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E4451"/>
    <a:srgbClr val="F85867"/>
    <a:srgbClr val="000000"/>
    <a:srgbClr val="5F5F5F"/>
    <a:srgbClr val="FFFFFF"/>
  </p:clrMru>
</p:presentationPr>
</file>

<file path=ppt/tableStyles.xml><?xml version="1.0" encoding="utf-8"?>
<a:tblStyleLst xmlns:a="http://schemas.openxmlformats.org/drawingml/2006/main" def="{5C22544A-7EE6-4342-B048-85BDC9FD1C3A}">
  <a:tblStyle styleId="{616DA210-FB5B-4158-B5E0-FEB733F419BA}" styleName="Светлый стиль 3">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band1H>
      <a:tcStyle>
        <a:tcBdr/>
        <a:fill>
          <a:solidFill>
            <a:schemeClr val="tx1">
              <a:alpha val="20000"/>
            </a:schemeClr>
          </a:solidFill>
        </a:fill>
      </a:tcStyle>
    </a:band1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50800" cmpd="dbl">
              <a:solidFill>
                <a:schemeClr val="tx1"/>
              </a:solidFill>
            </a:ln>
          </a:top>
        </a:tcBdr>
        <a:fill>
          <a:noFill/>
        </a:fill>
      </a:tcStyle>
    </a:lastRow>
    <a:firstRow>
      <a:tcTxStyle b="on"/>
      <a:tcStyle>
        <a:tcBdr>
          <a:bottom>
            <a:ln w="25400" cmpd="sng">
              <a:solidFill>
                <a:schemeClr val="tx1"/>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6618" autoAdjust="0"/>
    <p:restoredTop sz="94622" autoAdjust="0"/>
  </p:normalViewPr>
  <p:slideViewPr>
    <p:cSldViewPr>
      <p:cViewPr>
        <p:scale>
          <a:sx n="73" d="100"/>
          <a:sy n="73" d="100"/>
        </p:scale>
        <p:origin x="-312" y="-60"/>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notesViewPr>
    <p:cSldViewPr>
      <p:cViewPr varScale="1">
        <p:scale>
          <a:sx n="66" d="100"/>
          <a:sy n="66" d="100"/>
        </p:scale>
        <p:origin x="0" y="0"/>
      </p:cViewPr>
      <p:guideLst/>
    </p:cSldViewPr>
  </p:notes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8914"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a:lvl1pPr>
          </a:lstStyle>
          <a:p>
            <a:pPr>
              <a:defRPr/>
            </a:pPr>
            <a:endParaRPr lang="en-US"/>
          </a:p>
        </p:txBody>
      </p:sp>
      <p:sp>
        <p:nvSpPr>
          <p:cNvPr id="38915" name="Rectangle 3"/>
          <p:cNvSpPr>
            <a:spLocks noGrp="1" noChangeArrowheads="1"/>
          </p:cNvSpPr>
          <p:nvPr>
            <p:ph type="dt" idx="1"/>
          </p:nvPr>
        </p:nvSpPr>
        <p:spPr bwMode="auto">
          <a:xfrm>
            <a:off x="3884613"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a:lvl1pPr>
          </a:lstStyle>
          <a:p>
            <a:pPr>
              <a:defRPr/>
            </a:pPr>
            <a:endParaRPr lang="en-US"/>
          </a:p>
        </p:txBody>
      </p:sp>
      <p:sp>
        <p:nvSpPr>
          <p:cNvPr id="15364" name="Rectangle 4"/>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p:spPr>
      </p:sp>
      <p:sp>
        <p:nvSpPr>
          <p:cNvPr id="38917" name="Rectangle 5"/>
          <p:cNvSpPr>
            <a:spLocks noGrp="1" noChangeArrowheads="1"/>
          </p:cNvSpPr>
          <p:nvPr>
            <p:ph type="body" sz="quarter" idx="3"/>
          </p:nvPr>
        </p:nvSpPr>
        <p:spPr bwMode="auto">
          <a:xfrm>
            <a:off x="685800" y="4343400"/>
            <a:ext cx="54864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38918" name="Rectangle 6"/>
          <p:cNvSpPr>
            <a:spLocks noGrp="1" noChangeArrowheads="1"/>
          </p:cNvSpPr>
          <p:nvPr>
            <p:ph type="ftr" sz="quarter" idx="4"/>
          </p:nvPr>
        </p:nvSpPr>
        <p:spPr bwMode="auto">
          <a:xfrm>
            <a:off x="0"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a:lvl1pPr>
          </a:lstStyle>
          <a:p>
            <a:pPr>
              <a:defRPr/>
            </a:pPr>
            <a:endParaRPr lang="en-US"/>
          </a:p>
        </p:txBody>
      </p:sp>
      <p:sp>
        <p:nvSpPr>
          <p:cNvPr id="38919" name="Rectangle 7"/>
          <p:cNvSpPr>
            <a:spLocks noGrp="1" noChangeArrowheads="1"/>
          </p:cNvSpPr>
          <p:nvPr>
            <p:ph type="sldNum" sz="quarter" idx="5"/>
          </p:nvPr>
        </p:nvSpPr>
        <p:spPr bwMode="auto">
          <a:xfrm>
            <a:off x="3884613"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vl1pPr>
          </a:lstStyle>
          <a:p>
            <a:pPr>
              <a:defRPr/>
            </a:pPr>
            <a:fld id="{4C1FD51F-8A59-45C0-9390-F164427C4F28}" type="slidenum">
              <a:rPr lang="en-US"/>
              <a:pPr>
                <a:defRPr/>
              </a:pPr>
              <a:t>‹#›</a:t>
            </a:fld>
            <a:endParaRPr 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Arial" charset="0"/>
      </a:defRPr>
    </a:lvl1pPr>
    <a:lvl2pPr marL="457200" algn="l" rtl="0" eaLnBrk="0" fontAlgn="base" hangingPunct="0">
      <a:spcBef>
        <a:spcPct val="30000"/>
      </a:spcBef>
      <a:spcAft>
        <a:spcPct val="0"/>
      </a:spcAft>
      <a:defRPr sz="1200" kern="1200">
        <a:solidFill>
          <a:schemeClr val="tx1"/>
        </a:solidFill>
        <a:latin typeface="Arial" charset="0"/>
        <a:ea typeface="+mn-ea"/>
        <a:cs typeface="Arial" charset="0"/>
      </a:defRPr>
    </a:lvl2pPr>
    <a:lvl3pPr marL="914400" algn="l" rtl="0" eaLnBrk="0" fontAlgn="base" hangingPunct="0">
      <a:spcBef>
        <a:spcPct val="30000"/>
      </a:spcBef>
      <a:spcAft>
        <a:spcPct val="0"/>
      </a:spcAft>
      <a:defRPr sz="1200" kern="1200">
        <a:solidFill>
          <a:schemeClr val="tx1"/>
        </a:solidFill>
        <a:latin typeface="Arial" charset="0"/>
        <a:ea typeface="+mn-ea"/>
        <a:cs typeface="Arial" charset="0"/>
      </a:defRPr>
    </a:lvl3pPr>
    <a:lvl4pPr marL="1371600" algn="l" rtl="0" eaLnBrk="0" fontAlgn="base" hangingPunct="0">
      <a:spcBef>
        <a:spcPct val="30000"/>
      </a:spcBef>
      <a:spcAft>
        <a:spcPct val="0"/>
      </a:spcAft>
      <a:defRPr sz="1200" kern="1200">
        <a:solidFill>
          <a:schemeClr val="tx1"/>
        </a:solidFill>
        <a:latin typeface="Arial" charset="0"/>
        <a:ea typeface="+mn-ea"/>
        <a:cs typeface="Arial" charset="0"/>
      </a:defRPr>
    </a:lvl4pPr>
    <a:lvl5pPr marL="1828800" algn="l" rtl="0" eaLnBrk="0" fontAlgn="base" hangingPunct="0">
      <a:spcBef>
        <a:spcPct val="30000"/>
      </a:spcBef>
      <a:spcAft>
        <a:spcPct val="0"/>
      </a:spcAft>
      <a:defRPr sz="1200" kern="1200">
        <a:solidFill>
          <a:schemeClr val="tx1"/>
        </a:solidFill>
        <a:latin typeface="Arial" charset="0"/>
        <a:ea typeface="+mn-ea"/>
        <a:cs typeface="Arial" charset="0"/>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685800" y="2130425"/>
            <a:ext cx="7772400" cy="1470025"/>
          </a:xfrm>
        </p:spPr>
        <p:txBody>
          <a:bodyPr/>
          <a:lstStyle/>
          <a:p>
            <a:r>
              <a:rPr lang="ru-RU" smtClean="0"/>
              <a:t>Образец заголовка</a:t>
            </a:r>
            <a:endParaRPr lang="ru-RU"/>
          </a:p>
        </p:txBody>
      </p:sp>
      <p:sp>
        <p:nvSpPr>
          <p:cNvPr id="3" name="Подзаголовок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smtClean="0"/>
              <a:t>Образец подзаголовка</a:t>
            </a:r>
            <a:endParaRPr lang="ru-RU"/>
          </a:p>
        </p:txBody>
      </p:sp>
      <p:sp>
        <p:nvSpPr>
          <p:cNvPr id="4" name="Дата 3"/>
          <p:cNvSpPr>
            <a:spLocks noGrp="1"/>
          </p:cNvSpPr>
          <p:nvPr>
            <p:ph type="dt" sz="half" idx="10"/>
          </p:nvPr>
        </p:nvSpPr>
        <p:spPr/>
        <p:txBody>
          <a:bodyPr/>
          <a:lstStyle/>
          <a:p>
            <a:pPr>
              <a:defRPr/>
            </a:pPr>
            <a:endParaRPr lang="en-US"/>
          </a:p>
        </p:txBody>
      </p:sp>
      <p:sp>
        <p:nvSpPr>
          <p:cNvPr id="5" name="Нижний колонтитул 4"/>
          <p:cNvSpPr>
            <a:spLocks noGrp="1"/>
          </p:cNvSpPr>
          <p:nvPr>
            <p:ph type="ftr" sz="quarter" idx="11"/>
          </p:nvPr>
        </p:nvSpPr>
        <p:spPr/>
        <p:txBody>
          <a:bodyPr/>
          <a:lstStyle/>
          <a:p>
            <a:pPr>
              <a:defRPr/>
            </a:pPr>
            <a:endParaRPr lang="en-US"/>
          </a:p>
        </p:txBody>
      </p:sp>
      <p:sp>
        <p:nvSpPr>
          <p:cNvPr id="6" name="Номер слайда 5"/>
          <p:cNvSpPr>
            <a:spLocks noGrp="1"/>
          </p:cNvSpPr>
          <p:nvPr>
            <p:ph type="sldNum" sz="quarter" idx="12"/>
          </p:nvPr>
        </p:nvSpPr>
        <p:spPr/>
        <p:txBody>
          <a:bodyPr/>
          <a:lstStyle/>
          <a:p>
            <a:pPr>
              <a:defRPr/>
            </a:pPr>
            <a:fld id="{0B6DD9D8-6E9D-4D78-981D-D7A9E29148C4}" type="slidenum">
              <a:rPr lang="en-US" smtClean="0"/>
              <a:pPr>
                <a:defRPr/>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pPr>
              <a:defRPr/>
            </a:pPr>
            <a:endParaRPr lang="en-US"/>
          </a:p>
        </p:txBody>
      </p:sp>
      <p:sp>
        <p:nvSpPr>
          <p:cNvPr id="5" name="Нижний колонтитул 4"/>
          <p:cNvSpPr>
            <a:spLocks noGrp="1"/>
          </p:cNvSpPr>
          <p:nvPr>
            <p:ph type="ftr" sz="quarter" idx="11"/>
          </p:nvPr>
        </p:nvSpPr>
        <p:spPr/>
        <p:txBody>
          <a:bodyPr/>
          <a:lstStyle/>
          <a:p>
            <a:pPr>
              <a:defRPr/>
            </a:pPr>
            <a:endParaRPr lang="en-US"/>
          </a:p>
        </p:txBody>
      </p:sp>
      <p:sp>
        <p:nvSpPr>
          <p:cNvPr id="6" name="Номер слайда 5"/>
          <p:cNvSpPr>
            <a:spLocks noGrp="1"/>
          </p:cNvSpPr>
          <p:nvPr>
            <p:ph type="sldNum" sz="quarter" idx="12"/>
          </p:nvPr>
        </p:nvSpPr>
        <p:spPr/>
        <p:txBody>
          <a:bodyPr/>
          <a:lstStyle/>
          <a:p>
            <a:pPr>
              <a:defRPr/>
            </a:pPr>
            <a:fld id="{18996CD3-9751-4836-90A1-ED10CA3F7965}" type="slidenum">
              <a:rPr lang="en-US" smtClean="0"/>
              <a:pPr>
                <a:defRPr/>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22313" y="4406900"/>
            <a:ext cx="7772400" cy="1362075"/>
          </a:xfrm>
        </p:spPr>
        <p:txBody>
          <a:bodyPr anchor="t"/>
          <a:lstStyle>
            <a:lvl1pPr algn="l">
              <a:defRPr sz="4000" b="1" cap="all"/>
            </a:lvl1pPr>
          </a:lstStyle>
          <a:p>
            <a:r>
              <a:rPr lang="ru-RU" smtClean="0"/>
              <a:t>Образец заголовка</a:t>
            </a:r>
            <a:endParaRPr lang="ru-RU"/>
          </a:p>
        </p:txBody>
      </p:sp>
      <p:sp>
        <p:nvSpPr>
          <p:cNvPr id="3" name="Текст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Дата 3"/>
          <p:cNvSpPr>
            <a:spLocks noGrp="1"/>
          </p:cNvSpPr>
          <p:nvPr>
            <p:ph type="dt" sz="half" idx="10"/>
          </p:nvPr>
        </p:nvSpPr>
        <p:spPr/>
        <p:txBody>
          <a:bodyPr/>
          <a:lstStyle/>
          <a:p>
            <a:pPr>
              <a:defRPr/>
            </a:pPr>
            <a:endParaRPr lang="en-US"/>
          </a:p>
        </p:txBody>
      </p:sp>
      <p:sp>
        <p:nvSpPr>
          <p:cNvPr id="5" name="Нижний колонтитул 4"/>
          <p:cNvSpPr>
            <a:spLocks noGrp="1"/>
          </p:cNvSpPr>
          <p:nvPr>
            <p:ph type="ftr" sz="quarter" idx="11"/>
          </p:nvPr>
        </p:nvSpPr>
        <p:spPr/>
        <p:txBody>
          <a:bodyPr/>
          <a:lstStyle/>
          <a:p>
            <a:pPr>
              <a:defRPr/>
            </a:pPr>
            <a:endParaRPr lang="en-US"/>
          </a:p>
        </p:txBody>
      </p:sp>
      <p:sp>
        <p:nvSpPr>
          <p:cNvPr id="6" name="Номер слайда 5"/>
          <p:cNvSpPr>
            <a:spLocks noGrp="1"/>
          </p:cNvSpPr>
          <p:nvPr>
            <p:ph type="sldNum" sz="quarter" idx="12"/>
          </p:nvPr>
        </p:nvSpPr>
        <p:spPr/>
        <p:txBody>
          <a:bodyPr/>
          <a:lstStyle/>
          <a:p>
            <a:pPr>
              <a:defRPr/>
            </a:pPr>
            <a:fld id="{45070D52-ECC2-4434-9763-2B4332D19C54}" type="slidenum">
              <a:rPr lang="en-US" smtClean="0"/>
              <a:pPr>
                <a:defRPr/>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Содержимое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Дата 4"/>
          <p:cNvSpPr>
            <a:spLocks noGrp="1"/>
          </p:cNvSpPr>
          <p:nvPr>
            <p:ph type="dt" sz="half" idx="10"/>
          </p:nvPr>
        </p:nvSpPr>
        <p:spPr/>
        <p:txBody>
          <a:bodyPr/>
          <a:lstStyle/>
          <a:p>
            <a:pPr>
              <a:defRPr/>
            </a:pPr>
            <a:endParaRPr lang="en-US"/>
          </a:p>
        </p:txBody>
      </p:sp>
      <p:sp>
        <p:nvSpPr>
          <p:cNvPr id="6" name="Нижний колонтитул 5"/>
          <p:cNvSpPr>
            <a:spLocks noGrp="1"/>
          </p:cNvSpPr>
          <p:nvPr>
            <p:ph type="ftr" sz="quarter" idx="11"/>
          </p:nvPr>
        </p:nvSpPr>
        <p:spPr/>
        <p:txBody>
          <a:bodyPr/>
          <a:lstStyle/>
          <a:p>
            <a:pPr>
              <a:defRPr/>
            </a:pPr>
            <a:endParaRPr lang="en-US"/>
          </a:p>
        </p:txBody>
      </p:sp>
      <p:sp>
        <p:nvSpPr>
          <p:cNvPr id="7" name="Номер слайда 6"/>
          <p:cNvSpPr>
            <a:spLocks noGrp="1"/>
          </p:cNvSpPr>
          <p:nvPr>
            <p:ph type="sldNum" sz="quarter" idx="12"/>
          </p:nvPr>
        </p:nvSpPr>
        <p:spPr/>
        <p:txBody>
          <a:bodyPr/>
          <a:lstStyle/>
          <a:p>
            <a:pPr>
              <a:defRPr/>
            </a:pPr>
            <a:fld id="{1F417BAF-4240-4BC2-ADBD-13C3457A5236}" type="slidenum">
              <a:rPr lang="en-US" smtClean="0"/>
              <a:pPr>
                <a:defRPr/>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lvl1pPr>
              <a:defRPr/>
            </a:lvl1pPr>
          </a:lstStyle>
          <a:p>
            <a:r>
              <a:rPr lang="ru-RU" smtClean="0"/>
              <a:t>Образец заголовка</a:t>
            </a:r>
            <a:endParaRPr lang="ru-RU"/>
          </a:p>
        </p:txBody>
      </p:sp>
      <p:sp>
        <p:nvSpPr>
          <p:cNvPr id="3" name="Текст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Содержимое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Текст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Содержимое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7" name="Дата 6"/>
          <p:cNvSpPr>
            <a:spLocks noGrp="1"/>
          </p:cNvSpPr>
          <p:nvPr>
            <p:ph type="dt" sz="half" idx="10"/>
          </p:nvPr>
        </p:nvSpPr>
        <p:spPr/>
        <p:txBody>
          <a:bodyPr/>
          <a:lstStyle/>
          <a:p>
            <a:pPr>
              <a:defRPr/>
            </a:pPr>
            <a:endParaRPr lang="en-US"/>
          </a:p>
        </p:txBody>
      </p:sp>
      <p:sp>
        <p:nvSpPr>
          <p:cNvPr id="8" name="Нижний колонтитул 7"/>
          <p:cNvSpPr>
            <a:spLocks noGrp="1"/>
          </p:cNvSpPr>
          <p:nvPr>
            <p:ph type="ftr" sz="quarter" idx="11"/>
          </p:nvPr>
        </p:nvSpPr>
        <p:spPr/>
        <p:txBody>
          <a:bodyPr/>
          <a:lstStyle/>
          <a:p>
            <a:pPr>
              <a:defRPr/>
            </a:pPr>
            <a:endParaRPr lang="en-US"/>
          </a:p>
        </p:txBody>
      </p:sp>
      <p:sp>
        <p:nvSpPr>
          <p:cNvPr id="9" name="Номер слайда 8"/>
          <p:cNvSpPr>
            <a:spLocks noGrp="1"/>
          </p:cNvSpPr>
          <p:nvPr>
            <p:ph type="sldNum" sz="quarter" idx="12"/>
          </p:nvPr>
        </p:nvSpPr>
        <p:spPr/>
        <p:txBody>
          <a:bodyPr/>
          <a:lstStyle/>
          <a:p>
            <a:pPr>
              <a:defRPr/>
            </a:pPr>
            <a:fld id="{55595C53-564F-47FD-8C81-9B906B172A62}" type="slidenum">
              <a:rPr lang="en-US" smtClean="0"/>
              <a:pPr>
                <a:defRPr/>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Дата 2"/>
          <p:cNvSpPr>
            <a:spLocks noGrp="1"/>
          </p:cNvSpPr>
          <p:nvPr>
            <p:ph type="dt" sz="half" idx="10"/>
          </p:nvPr>
        </p:nvSpPr>
        <p:spPr/>
        <p:txBody>
          <a:bodyPr/>
          <a:lstStyle/>
          <a:p>
            <a:pPr>
              <a:defRPr/>
            </a:pPr>
            <a:endParaRPr lang="en-US"/>
          </a:p>
        </p:txBody>
      </p:sp>
      <p:sp>
        <p:nvSpPr>
          <p:cNvPr id="4" name="Нижний колонтитул 3"/>
          <p:cNvSpPr>
            <a:spLocks noGrp="1"/>
          </p:cNvSpPr>
          <p:nvPr>
            <p:ph type="ftr" sz="quarter" idx="11"/>
          </p:nvPr>
        </p:nvSpPr>
        <p:spPr/>
        <p:txBody>
          <a:bodyPr/>
          <a:lstStyle/>
          <a:p>
            <a:pPr>
              <a:defRPr/>
            </a:pPr>
            <a:endParaRPr lang="en-US"/>
          </a:p>
        </p:txBody>
      </p:sp>
      <p:sp>
        <p:nvSpPr>
          <p:cNvPr id="5" name="Номер слайда 4"/>
          <p:cNvSpPr>
            <a:spLocks noGrp="1"/>
          </p:cNvSpPr>
          <p:nvPr>
            <p:ph type="sldNum" sz="quarter" idx="12"/>
          </p:nvPr>
        </p:nvSpPr>
        <p:spPr/>
        <p:txBody>
          <a:bodyPr/>
          <a:lstStyle/>
          <a:p>
            <a:pPr>
              <a:defRPr/>
            </a:pPr>
            <a:fld id="{E761F33C-751A-41AA-8061-193FF1147735}" type="slidenum">
              <a:rPr lang="en-US" smtClean="0"/>
              <a:pPr>
                <a:defRPr/>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pPr>
              <a:defRPr/>
            </a:pPr>
            <a:endParaRPr lang="en-US"/>
          </a:p>
        </p:txBody>
      </p:sp>
      <p:sp>
        <p:nvSpPr>
          <p:cNvPr id="3" name="Нижний колонтитул 2"/>
          <p:cNvSpPr>
            <a:spLocks noGrp="1"/>
          </p:cNvSpPr>
          <p:nvPr>
            <p:ph type="ftr" sz="quarter" idx="11"/>
          </p:nvPr>
        </p:nvSpPr>
        <p:spPr/>
        <p:txBody>
          <a:bodyPr/>
          <a:lstStyle/>
          <a:p>
            <a:pPr>
              <a:defRPr/>
            </a:pPr>
            <a:endParaRPr lang="en-US"/>
          </a:p>
        </p:txBody>
      </p:sp>
      <p:sp>
        <p:nvSpPr>
          <p:cNvPr id="4" name="Номер слайда 3"/>
          <p:cNvSpPr>
            <a:spLocks noGrp="1"/>
          </p:cNvSpPr>
          <p:nvPr>
            <p:ph type="sldNum" sz="quarter" idx="12"/>
          </p:nvPr>
        </p:nvSpPr>
        <p:spPr/>
        <p:txBody>
          <a:bodyPr/>
          <a:lstStyle/>
          <a:p>
            <a:pPr>
              <a:defRPr/>
            </a:pPr>
            <a:fld id="{3BC3FC60-583D-4731-BE9A-B1E719D1C81A}" type="slidenum">
              <a:rPr lang="en-US" smtClean="0"/>
              <a:pPr>
                <a:defRPr/>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3050"/>
            <a:ext cx="3008313" cy="1162050"/>
          </a:xfrm>
        </p:spPr>
        <p:txBody>
          <a:bodyPr anchor="b"/>
          <a:lstStyle>
            <a:lvl1pPr algn="l">
              <a:defRPr sz="2000" b="1"/>
            </a:lvl1pPr>
          </a:lstStyle>
          <a:p>
            <a:r>
              <a:rPr lang="ru-RU" smtClean="0"/>
              <a:t>Образец заголовка</a:t>
            </a:r>
            <a:endParaRPr lang="ru-RU"/>
          </a:p>
        </p:txBody>
      </p:sp>
      <p:sp>
        <p:nvSpPr>
          <p:cNvPr id="3" name="Содержимое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Текст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p>
            <a:pPr>
              <a:defRPr/>
            </a:pPr>
            <a:endParaRPr lang="en-US"/>
          </a:p>
        </p:txBody>
      </p:sp>
      <p:sp>
        <p:nvSpPr>
          <p:cNvPr id="6" name="Нижний колонтитул 5"/>
          <p:cNvSpPr>
            <a:spLocks noGrp="1"/>
          </p:cNvSpPr>
          <p:nvPr>
            <p:ph type="ftr" sz="quarter" idx="11"/>
          </p:nvPr>
        </p:nvSpPr>
        <p:spPr/>
        <p:txBody>
          <a:bodyPr/>
          <a:lstStyle/>
          <a:p>
            <a:pPr>
              <a:defRPr/>
            </a:pPr>
            <a:endParaRPr lang="en-US"/>
          </a:p>
        </p:txBody>
      </p:sp>
      <p:sp>
        <p:nvSpPr>
          <p:cNvPr id="7" name="Номер слайда 6"/>
          <p:cNvSpPr>
            <a:spLocks noGrp="1"/>
          </p:cNvSpPr>
          <p:nvPr>
            <p:ph type="sldNum" sz="quarter" idx="12"/>
          </p:nvPr>
        </p:nvSpPr>
        <p:spPr/>
        <p:txBody>
          <a:bodyPr/>
          <a:lstStyle/>
          <a:p>
            <a:pPr>
              <a:defRPr/>
            </a:pPr>
            <a:fld id="{49E59DEB-C53E-4340-A8F6-4E41AC6DC845}" type="slidenum">
              <a:rPr lang="en-US" smtClean="0"/>
              <a:pPr>
                <a:defRPr/>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92288" y="4800600"/>
            <a:ext cx="5486400" cy="566738"/>
          </a:xfrm>
        </p:spPr>
        <p:txBody>
          <a:bodyPr anchor="b"/>
          <a:lstStyle>
            <a:lvl1pPr algn="l">
              <a:defRPr sz="2000" b="1"/>
            </a:lvl1pPr>
          </a:lstStyle>
          <a:p>
            <a:r>
              <a:rPr lang="ru-RU" smtClean="0"/>
              <a:t>Образец заголовка</a:t>
            </a:r>
            <a:endParaRPr lang="ru-RU"/>
          </a:p>
        </p:txBody>
      </p:sp>
      <p:sp>
        <p:nvSpPr>
          <p:cNvPr id="3" name="Рисунок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ru-RU"/>
          </a:p>
        </p:txBody>
      </p:sp>
      <p:sp>
        <p:nvSpPr>
          <p:cNvPr id="4" name="Текст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p>
            <a:pPr>
              <a:defRPr/>
            </a:pPr>
            <a:endParaRPr lang="en-US"/>
          </a:p>
        </p:txBody>
      </p:sp>
      <p:sp>
        <p:nvSpPr>
          <p:cNvPr id="6" name="Нижний колонтитул 5"/>
          <p:cNvSpPr>
            <a:spLocks noGrp="1"/>
          </p:cNvSpPr>
          <p:nvPr>
            <p:ph type="ftr" sz="quarter" idx="11"/>
          </p:nvPr>
        </p:nvSpPr>
        <p:spPr/>
        <p:txBody>
          <a:bodyPr/>
          <a:lstStyle/>
          <a:p>
            <a:pPr>
              <a:defRPr/>
            </a:pPr>
            <a:endParaRPr lang="en-US"/>
          </a:p>
        </p:txBody>
      </p:sp>
      <p:sp>
        <p:nvSpPr>
          <p:cNvPr id="7" name="Номер слайда 6"/>
          <p:cNvSpPr>
            <a:spLocks noGrp="1"/>
          </p:cNvSpPr>
          <p:nvPr>
            <p:ph type="sldNum" sz="quarter" idx="12"/>
          </p:nvPr>
        </p:nvSpPr>
        <p:spPr/>
        <p:txBody>
          <a:bodyPr/>
          <a:lstStyle/>
          <a:p>
            <a:pPr>
              <a:defRPr/>
            </a:pPr>
            <a:fld id="{A01C87B0-72CC-47A5-AE70-A23C7BA9A7D8}" type="slidenum">
              <a:rPr lang="en-US" smtClean="0"/>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Вертикальный текст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pPr>
              <a:defRPr/>
            </a:pPr>
            <a:endParaRPr lang="en-US"/>
          </a:p>
        </p:txBody>
      </p:sp>
      <p:sp>
        <p:nvSpPr>
          <p:cNvPr id="5" name="Нижний колонтитул 4"/>
          <p:cNvSpPr>
            <a:spLocks noGrp="1"/>
          </p:cNvSpPr>
          <p:nvPr>
            <p:ph type="ftr" sz="quarter" idx="11"/>
          </p:nvPr>
        </p:nvSpPr>
        <p:spPr/>
        <p:txBody>
          <a:bodyPr/>
          <a:lstStyle/>
          <a:p>
            <a:pPr>
              <a:defRPr/>
            </a:pPr>
            <a:endParaRPr lang="en-US"/>
          </a:p>
        </p:txBody>
      </p:sp>
      <p:sp>
        <p:nvSpPr>
          <p:cNvPr id="6" name="Номер слайда 5"/>
          <p:cNvSpPr>
            <a:spLocks noGrp="1"/>
          </p:cNvSpPr>
          <p:nvPr>
            <p:ph type="sldNum" sz="quarter" idx="12"/>
          </p:nvPr>
        </p:nvSpPr>
        <p:spPr/>
        <p:txBody>
          <a:bodyPr/>
          <a:lstStyle/>
          <a:p>
            <a:pPr>
              <a:defRPr/>
            </a:pPr>
            <a:fld id="{4C293E57-219D-477D-A6FD-0FDB320368DA}" type="slidenum">
              <a:rPr lang="en-US" smtClean="0"/>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274638"/>
            <a:ext cx="2057400" cy="5851525"/>
          </a:xfrm>
        </p:spPr>
        <p:txBody>
          <a:bodyPr vert="eaVert"/>
          <a:lstStyle/>
          <a:p>
            <a:r>
              <a:rPr lang="ru-RU" smtClean="0"/>
              <a:t>Образец заголовка</a:t>
            </a:r>
            <a:endParaRPr lang="ru-RU"/>
          </a:p>
        </p:txBody>
      </p:sp>
      <p:sp>
        <p:nvSpPr>
          <p:cNvPr id="3" name="Вертикальный текст 2"/>
          <p:cNvSpPr>
            <a:spLocks noGrp="1"/>
          </p:cNvSpPr>
          <p:nvPr>
            <p:ph type="body" orient="vert" idx="1"/>
          </p:nvPr>
        </p:nvSpPr>
        <p:spPr>
          <a:xfrm>
            <a:off x="457200" y="274638"/>
            <a:ext cx="6019800" cy="5851525"/>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pPr>
              <a:defRPr/>
            </a:pPr>
            <a:endParaRPr lang="en-US"/>
          </a:p>
        </p:txBody>
      </p:sp>
      <p:sp>
        <p:nvSpPr>
          <p:cNvPr id="5" name="Нижний колонтитул 4"/>
          <p:cNvSpPr>
            <a:spLocks noGrp="1"/>
          </p:cNvSpPr>
          <p:nvPr>
            <p:ph type="ftr" sz="quarter" idx="11"/>
          </p:nvPr>
        </p:nvSpPr>
        <p:spPr/>
        <p:txBody>
          <a:bodyPr/>
          <a:lstStyle/>
          <a:p>
            <a:pPr>
              <a:defRPr/>
            </a:pPr>
            <a:endParaRPr lang="en-US"/>
          </a:p>
        </p:txBody>
      </p:sp>
      <p:sp>
        <p:nvSpPr>
          <p:cNvPr id="6" name="Номер слайда 5"/>
          <p:cNvSpPr>
            <a:spLocks noGrp="1"/>
          </p:cNvSpPr>
          <p:nvPr>
            <p:ph type="sldNum" sz="quarter" idx="12"/>
          </p:nvPr>
        </p:nvSpPr>
        <p:spPr/>
        <p:txBody>
          <a:bodyPr/>
          <a:lstStyle/>
          <a:p>
            <a:pPr>
              <a:defRPr/>
            </a:pPr>
            <a:fld id="{34087D45-18F4-419E-99A1-D1920A4C5E21}" type="slidenum">
              <a:rPr lang="en-US" smtClean="0"/>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ru-RU" smtClean="0"/>
              <a:t>Образец заголовка</a:t>
            </a:r>
            <a:endParaRPr lang="ru-RU"/>
          </a:p>
        </p:txBody>
      </p:sp>
      <p:sp>
        <p:nvSpPr>
          <p:cNvPr id="3" name="Текст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a:defRPr/>
            </a:pPr>
            <a:endParaRPr lang="en-US"/>
          </a:p>
        </p:txBody>
      </p:sp>
      <p:sp>
        <p:nvSpPr>
          <p:cNvPr id="5" name="Нижний колонтитул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a:defRPr/>
            </a:pPr>
            <a:endParaRPr lang="en-US"/>
          </a:p>
        </p:txBody>
      </p:sp>
      <p:sp>
        <p:nvSpPr>
          <p:cNvPr id="6" name="Номер слайда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a:defRPr/>
            </a:pPr>
            <a:fld id="{6EE76195-F865-4386-9ABF-636475008EDF}" type="slidenum">
              <a:rPr lang="en-US" smtClean="0"/>
              <a:pPr>
                <a:defRPr/>
              </a:pPr>
              <a:t>‹#›</a:t>
            </a:fld>
            <a:endParaRPr lang="en-US"/>
          </a:p>
        </p:txBody>
      </p:sp>
    </p:spTree>
  </p:cSld>
  <p:clrMap bg1="lt1" tx1="dk1" bg2="lt2" tx2="dk2" accent1="accent1" accent2="accent2" accent3="accent3" accent4="accent4" accent5="accent5" accent6="accent6" hlink="hlink" folHlink="folHlink"/>
  <p:sldLayoutIdLst>
    <p:sldLayoutId id="2147483676" r:id="rId1"/>
    <p:sldLayoutId id="2147483677" r:id="rId2"/>
    <p:sldLayoutId id="2147483678" r:id="rId3"/>
    <p:sldLayoutId id="2147483679" r:id="rId4"/>
    <p:sldLayoutId id="2147483680" r:id="rId5"/>
    <p:sldLayoutId id="2147483681" r:id="rId6"/>
    <p:sldLayoutId id="2147483682" r:id="rId7"/>
    <p:sldLayoutId id="2147483683" r:id="rId8"/>
    <p:sldLayoutId id="2147483684" r:id="rId9"/>
    <p:sldLayoutId id="2147483685" r:id="rId10"/>
    <p:sldLayoutId id="2147483686"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8.gif"/><Relationship Id="rId2" Type="http://schemas.openxmlformats.org/officeDocument/2006/relationships/image" Target="../media/image7.jpe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050" name="Rectangle 2"/>
          <p:cNvSpPr>
            <a:spLocks noGrp="1" noChangeArrowheads="1"/>
          </p:cNvSpPr>
          <p:nvPr>
            <p:ph type="ctrTitle"/>
          </p:nvPr>
        </p:nvSpPr>
        <p:spPr>
          <a:xfrm>
            <a:off x="3287713" y="1484313"/>
            <a:ext cx="5856287" cy="1800225"/>
          </a:xfrm>
        </p:spPr>
        <p:txBody>
          <a:bodyPr>
            <a:normAutofit fontScale="90000"/>
          </a:bodyPr>
          <a:lstStyle/>
          <a:p>
            <a:pPr algn="ctr" eaLnBrk="1" hangingPunct="1"/>
            <a:r>
              <a:rPr lang="ru-RU" sz="4900" smtClean="0"/>
              <a:t>Методы распределения товара</a:t>
            </a:r>
            <a:endParaRPr lang="en-US" sz="4900" smtClean="0"/>
          </a:p>
        </p:txBody>
      </p:sp>
      <p:pic>
        <p:nvPicPr>
          <p:cNvPr id="16386" name="Picture 9" descr="iлор"/>
          <p:cNvPicPr>
            <a:picLocks noChangeAspect="1" noChangeArrowheads="1"/>
          </p:cNvPicPr>
          <p:nvPr/>
        </p:nvPicPr>
        <p:blipFill>
          <a:blip r:embed="rId2" cstate="print"/>
          <a:srcRect/>
          <a:stretch>
            <a:fillRect/>
          </a:stretch>
        </p:blipFill>
        <p:spPr bwMode="auto">
          <a:xfrm>
            <a:off x="0" y="3429000"/>
            <a:ext cx="3419475" cy="3429000"/>
          </a:xfrm>
          <a:prstGeom prst="rect">
            <a:avLst/>
          </a:prstGeom>
          <a:noFill/>
          <a:ln w="9525">
            <a:noFill/>
            <a:miter lim="800000"/>
            <a:headEnd/>
            <a:tailEnd/>
          </a:ln>
        </p:spPr>
      </p:pic>
      <p:pic>
        <p:nvPicPr>
          <p:cNvPr id="16387" name="Picture 13" descr="iирп"/>
          <p:cNvPicPr>
            <a:picLocks noChangeAspect="1" noChangeArrowheads="1"/>
          </p:cNvPicPr>
          <p:nvPr/>
        </p:nvPicPr>
        <p:blipFill>
          <a:blip r:embed="rId3" cstate="print"/>
          <a:srcRect/>
          <a:stretch>
            <a:fillRect/>
          </a:stretch>
        </p:blipFill>
        <p:spPr bwMode="auto">
          <a:xfrm>
            <a:off x="0" y="0"/>
            <a:ext cx="3419475" cy="3500438"/>
          </a:xfrm>
          <a:prstGeom prst="rect">
            <a:avLst/>
          </a:prstGeom>
          <a:noFill/>
          <a:ln w="9525">
            <a:noFill/>
            <a:miter lim="800000"/>
            <a:headEnd/>
            <a:tailEnd/>
          </a:ln>
        </p:spPr>
      </p:pic>
    </p:spTree>
  </p:cSld>
  <p:clrMapOvr>
    <a:masterClrMapping/>
  </p:clrMapOvr>
  <p:transition>
    <p:push dir="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7" presetClass="entr" presetSubtype="0" fill="hold" grpId="0" nodeType="afterEffect">
                                  <p:stCondLst>
                                    <p:cond delay="0"/>
                                  </p:stCondLst>
                                  <p:iterate type="lt">
                                    <p:tmPct val="50000"/>
                                  </p:iterate>
                                  <p:childTnLst>
                                    <p:set>
                                      <p:cBhvr>
                                        <p:cTn id="6" dur="1" fill="hold">
                                          <p:stCondLst>
                                            <p:cond delay="0"/>
                                          </p:stCondLst>
                                        </p:cTn>
                                        <p:tgtEl>
                                          <p:spTgt spid="2050"/>
                                        </p:tgtEl>
                                        <p:attrNameLst>
                                          <p:attrName>style.visibility</p:attrName>
                                        </p:attrNameLst>
                                      </p:cBhvr>
                                      <p:to>
                                        <p:strVal val="visible"/>
                                      </p:to>
                                    </p:set>
                                    <p:anim calcmode="discrete" valueType="clr">
                                      <p:cBhvr override="childStyle">
                                        <p:cTn id="7" dur="80"/>
                                        <p:tgtEl>
                                          <p:spTgt spid="2050"/>
                                        </p:tgtEl>
                                        <p:attrNameLst>
                                          <p:attrName>style.color</p:attrName>
                                        </p:attrNameLst>
                                      </p:cBhvr>
                                      <p:tavLst>
                                        <p:tav tm="0">
                                          <p:val>
                                            <p:clrVal>
                                              <a:schemeClr val="accent2"/>
                                            </p:clrVal>
                                          </p:val>
                                        </p:tav>
                                        <p:tav tm="50000">
                                          <p:val>
                                            <p:clrVal>
                                              <a:schemeClr val="hlink"/>
                                            </p:clrVal>
                                          </p:val>
                                        </p:tav>
                                      </p:tavLst>
                                    </p:anim>
                                    <p:anim calcmode="discrete" valueType="clr">
                                      <p:cBhvr>
                                        <p:cTn id="8" dur="80"/>
                                        <p:tgtEl>
                                          <p:spTgt spid="2050"/>
                                        </p:tgtEl>
                                        <p:attrNameLst>
                                          <p:attrName>fillcolor</p:attrName>
                                        </p:attrNameLst>
                                      </p:cBhvr>
                                      <p:tavLst>
                                        <p:tav tm="0">
                                          <p:val>
                                            <p:clrVal>
                                              <a:schemeClr val="accent2"/>
                                            </p:clrVal>
                                          </p:val>
                                        </p:tav>
                                        <p:tav tm="50000">
                                          <p:val>
                                            <p:clrVal>
                                              <a:schemeClr val="hlink"/>
                                            </p:clrVal>
                                          </p:val>
                                        </p:tav>
                                      </p:tavLst>
                                    </p:anim>
                                    <p:set>
                                      <p:cBhvr>
                                        <p:cTn id="9" dur="80"/>
                                        <p:tgtEl>
                                          <p:spTgt spid="2050"/>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50"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9" name="Text Box 18"/>
          <p:cNvSpPr txBox="1">
            <a:spLocks noChangeArrowheads="1"/>
          </p:cNvSpPr>
          <p:nvPr/>
        </p:nvSpPr>
        <p:spPr bwMode="gray">
          <a:xfrm>
            <a:off x="1476375" y="1844675"/>
            <a:ext cx="6840538" cy="2227263"/>
          </a:xfrm>
          <a:prstGeom prst="rect">
            <a:avLst/>
          </a:prstGeom>
          <a:noFill/>
          <a:ln w="9525" algn="ctr">
            <a:noFill/>
            <a:miter lim="800000"/>
            <a:headEnd/>
            <a:tailEnd/>
          </a:ln>
        </p:spPr>
        <p:txBody>
          <a:bodyPr>
            <a:spAutoFit/>
          </a:bodyPr>
          <a:lstStyle/>
          <a:p>
            <a:pPr eaLnBrk="0" hangingPunct="0"/>
            <a:r>
              <a:rPr lang="ru-RU" sz="2800" b="1"/>
              <a:t>Каналы распределения – это разнообразные способы реализации товаров потребителям через различные оптово-посреднические организации и розничную сеть.</a:t>
            </a:r>
            <a:endParaRPr lang="en-US" sz="2800"/>
          </a:p>
        </p:txBody>
      </p:sp>
      <p:pic>
        <p:nvPicPr>
          <p:cNvPr id="17415" name="Picture 36" descr="iло"/>
          <p:cNvPicPr>
            <a:picLocks noChangeAspect="1" noChangeArrowheads="1"/>
          </p:cNvPicPr>
          <p:nvPr/>
        </p:nvPicPr>
        <p:blipFill>
          <a:blip r:embed="rId2" cstate="print"/>
          <a:srcRect/>
          <a:stretch>
            <a:fillRect/>
          </a:stretch>
        </p:blipFill>
        <p:spPr bwMode="auto">
          <a:xfrm>
            <a:off x="7164388" y="0"/>
            <a:ext cx="1979612" cy="1484313"/>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pPr algn="ctr"/>
            <a:r>
              <a:rPr lang="ru-RU" sz="3200" dirty="0" smtClean="0"/>
              <a:t>Три способа </a:t>
            </a:r>
            <a:br>
              <a:rPr lang="ru-RU" sz="3200" dirty="0" smtClean="0"/>
            </a:br>
            <a:r>
              <a:rPr lang="ru-RU" sz="3200" dirty="0" smtClean="0"/>
              <a:t>распределения</a:t>
            </a:r>
          </a:p>
        </p:txBody>
      </p:sp>
      <p:pic>
        <p:nvPicPr>
          <p:cNvPr id="18434" name="Picture 2" descr="E:\Шаблоны призентаций\человечки\ьпав.jpg"/>
          <p:cNvPicPr>
            <a:picLocks noGrp="1" noChangeAspect="1" noChangeArrowheads="1"/>
          </p:cNvPicPr>
          <p:nvPr>
            <p:ph idx="1"/>
          </p:nvPr>
        </p:nvPicPr>
        <p:blipFill>
          <a:blip r:embed="rId2" cstate="print"/>
          <a:srcRect/>
          <a:stretch>
            <a:fillRect/>
          </a:stretch>
        </p:blipFill>
        <p:spPr bwMode="auto">
          <a:xfrm>
            <a:off x="7308850" y="0"/>
            <a:ext cx="1835150" cy="1835150"/>
          </a:xfrm>
        </p:spPr>
      </p:pic>
      <p:sp>
        <p:nvSpPr>
          <p:cNvPr id="18435" name="Rectangle 5"/>
          <p:cNvSpPr>
            <a:spLocks noChangeArrowheads="1"/>
          </p:cNvSpPr>
          <p:nvPr/>
        </p:nvSpPr>
        <p:spPr bwMode="auto">
          <a:xfrm>
            <a:off x="539750" y="2060575"/>
            <a:ext cx="2374900" cy="1727200"/>
          </a:xfrm>
          <a:prstGeom prst="rect">
            <a:avLst/>
          </a:prstGeom>
          <a:solidFill>
            <a:schemeClr val="accent1"/>
          </a:solidFill>
          <a:ln w="9525">
            <a:solidFill>
              <a:schemeClr val="tx1"/>
            </a:solidFill>
            <a:miter lim="800000"/>
            <a:headEnd/>
            <a:tailEnd/>
          </a:ln>
        </p:spPr>
        <p:txBody>
          <a:bodyPr wrap="none" anchor="ctr"/>
          <a:lstStyle/>
          <a:p>
            <a:pPr algn="ctr"/>
            <a:r>
              <a:rPr lang="ru-RU"/>
              <a:t>интенсивные </a:t>
            </a:r>
          </a:p>
        </p:txBody>
      </p:sp>
      <p:sp>
        <p:nvSpPr>
          <p:cNvPr id="18436" name="Rectangle 6"/>
          <p:cNvSpPr>
            <a:spLocks noChangeArrowheads="1"/>
          </p:cNvSpPr>
          <p:nvPr/>
        </p:nvSpPr>
        <p:spPr bwMode="auto">
          <a:xfrm>
            <a:off x="3203575" y="2060575"/>
            <a:ext cx="2376488" cy="1800225"/>
          </a:xfrm>
          <a:prstGeom prst="rect">
            <a:avLst/>
          </a:prstGeom>
          <a:solidFill>
            <a:schemeClr val="accent1"/>
          </a:solidFill>
          <a:ln w="9525">
            <a:solidFill>
              <a:schemeClr val="tx1"/>
            </a:solidFill>
            <a:miter lim="800000"/>
            <a:headEnd/>
            <a:tailEnd/>
          </a:ln>
        </p:spPr>
        <p:txBody>
          <a:bodyPr wrap="none" anchor="ctr"/>
          <a:lstStyle/>
          <a:p>
            <a:pPr algn="ctr"/>
            <a:r>
              <a:rPr lang="ru-RU"/>
              <a:t>селективные </a:t>
            </a:r>
          </a:p>
          <a:p>
            <a:pPr algn="ctr"/>
            <a:r>
              <a:rPr lang="ru-RU"/>
              <a:t>(избирательные); </a:t>
            </a:r>
          </a:p>
        </p:txBody>
      </p:sp>
      <p:sp>
        <p:nvSpPr>
          <p:cNvPr id="18437" name="Rectangle 7"/>
          <p:cNvSpPr>
            <a:spLocks noChangeArrowheads="1"/>
          </p:cNvSpPr>
          <p:nvPr/>
        </p:nvSpPr>
        <p:spPr bwMode="auto">
          <a:xfrm>
            <a:off x="5867400" y="2060575"/>
            <a:ext cx="2376488" cy="1800225"/>
          </a:xfrm>
          <a:prstGeom prst="rect">
            <a:avLst/>
          </a:prstGeom>
          <a:solidFill>
            <a:schemeClr val="accent1"/>
          </a:solidFill>
          <a:ln w="9525">
            <a:solidFill>
              <a:schemeClr val="tx1"/>
            </a:solidFill>
            <a:miter lim="800000"/>
            <a:headEnd/>
            <a:tailEnd/>
          </a:ln>
        </p:spPr>
        <p:txBody>
          <a:bodyPr wrap="none" anchor="ctr"/>
          <a:lstStyle/>
          <a:p>
            <a:pPr algn="ctr"/>
            <a:r>
              <a:rPr lang="ru-RU"/>
              <a:t>эксклюзивные. </a:t>
            </a:r>
          </a:p>
        </p:txBody>
      </p:sp>
      <p:sp>
        <p:nvSpPr>
          <p:cNvPr id="18438" name="Line 9"/>
          <p:cNvSpPr>
            <a:spLocks noChangeShapeType="1"/>
          </p:cNvSpPr>
          <p:nvPr/>
        </p:nvSpPr>
        <p:spPr bwMode="auto">
          <a:xfrm flipH="1">
            <a:off x="1835150" y="981075"/>
            <a:ext cx="1223963" cy="935038"/>
          </a:xfrm>
          <a:prstGeom prst="line">
            <a:avLst/>
          </a:prstGeom>
          <a:noFill/>
          <a:ln w="9525">
            <a:solidFill>
              <a:schemeClr val="tx1"/>
            </a:solidFill>
            <a:round/>
            <a:headEnd/>
            <a:tailEnd type="triangle" w="med" len="med"/>
          </a:ln>
        </p:spPr>
        <p:txBody>
          <a:bodyPr/>
          <a:lstStyle/>
          <a:p>
            <a:endParaRPr lang="ru-RU"/>
          </a:p>
        </p:txBody>
      </p:sp>
      <p:sp>
        <p:nvSpPr>
          <p:cNvPr id="18439" name="Line 10"/>
          <p:cNvSpPr>
            <a:spLocks noChangeShapeType="1"/>
          </p:cNvSpPr>
          <p:nvPr/>
        </p:nvSpPr>
        <p:spPr bwMode="auto">
          <a:xfrm>
            <a:off x="4500563" y="908050"/>
            <a:ext cx="0" cy="1081088"/>
          </a:xfrm>
          <a:prstGeom prst="line">
            <a:avLst/>
          </a:prstGeom>
          <a:noFill/>
          <a:ln w="9525">
            <a:solidFill>
              <a:schemeClr val="tx1"/>
            </a:solidFill>
            <a:round/>
            <a:headEnd/>
            <a:tailEnd type="triangle" w="med" len="med"/>
          </a:ln>
        </p:spPr>
        <p:txBody>
          <a:bodyPr/>
          <a:lstStyle/>
          <a:p>
            <a:endParaRPr lang="ru-RU"/>
          </a:p>
        </p:txBody>
      </p:sp>
      <p:sp>
        <p:nvSpPr>
          <p:cNvPr id="18440" name="Line 11"/>
          <p:cNvSpPr>
            <a:spLocks noChangeShapeType="1"/>
          </p:cNvSpPr>
          <p:nvPr/>
        </p:nvSpPr>
        <p:spPr bwMode="auto">
          <a:xfrm>
            <a:off x="5867400" y="981075"/>
            <a:ext cx="1152525" cy="1008063"/>
          </a:xfrm>
          <a:prstGeom prst="line">
            <a:avLst/>
          </a:prstGeom>
          <a:noFill/>
          <a:ln w="9525">
            <a:solidFill>
              <a:schemeClr val="tx1"/>
            </a:solidFill>
            <a:round/>
            <a:headEnd/>
            <a:tailEnd type="triangle" w="med" len="med"/>
          </a:ln>
        </p:spPr>
        <p:txBody>
          <a:bodyPr/>
          <a:lstStyle/>
          <a:p>
            <a:endParaRPr lang="ru-RU"/>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50825" y="188913"/>
            <a:ext cx="6934200" cy="1428750"/>
          </a:xfrm>
        </p:spPr>
        <p:txBody>
          <a:bodyPr>
            <a:normAutofit fontScale="90000"/>
          </a:bodyPr>
          <a:lstStyle/>
          <a:p>
            <a:pPr algn="ctr"/>
            <a:r>
              <a:rPr lang="ru-RU" i="1" smtClean="0"/>
              <a:t>Интенсивное распределение</a:t>
            </a:r>
            <a:r>
              <a:rPr lang="ru-RU" smtClean="0"/>
              <a:t> </a:t>
            </a:r>
          </a:p>
        </p:txBody>
      </p:sp>
      <p:sp>
        <p:nvSpPr>
          <p:cNvPr id="4" name="Заголовок 1"/>
          <p:cNvSpPr txBox="1">
            <a:spLocks/>
          </p:cNvSpPr>
          <p:nvPr/>
        </p:nvSpPr>
        <p:spPr bwMode="gray">
          <a:xfrm>
            <a:off x="684213" y="1268413"/>
            <a:ext cx="8064500" cy="3960812"/>
          </a:xfrm>
          <a:prstGeom prst="rect">
            <a:avLst/>
          </a:prstGeom>
          <a:noFill/>
          <a:ln w="9525">
            <a:noFill/>
            <a:miter lim="800000"/>
            <a:headEnd/>
            <a:tailEnd/>
          </a:ln>
          <a:effectLst>
            <a:outerShdw dist="17961" dir="2700000" algn="ctr" rotWithShape="0">
              <a:schemeClr val="bg2"/>
            </a:outerShdw>
          </a:effectLst>
        </p:spPr>
        <p:txBody>
          <a:bodyPr anchor="ctr"/>
          <a:lstStyle/>
          <a:p>
            <a:pPr eaLnBrk="0" hangingPunct="0"/>
            <a:r>
              <a:rPr lang="ru-RU" sz="2000"/>
              <a:t>(много продавцов на многих рынках) — продается то, что покупают, стремление реализовать свой товар в максимальном числе магазинов. Такие каналы применяются для организации продаж товаров массового спроса: продуктов питания, сигарет и т.п. Выигрыш достигается за счет масштабов реализации, однако подобный подход приводит к увеличению сбытовых издержек, снижению контроля за продажами, а также затрудняет использование привлекательного имиджа.</a:t>
            </a:r>
            <a:r>
              <a:rPr lang="ru-RU"/>
              <a:t> </a:t>
            </a:r>
          </a:p>
        </p:txBody>
      </p:sp>
      <p:pic>
        <p:nvPicPr>
          <p:cNvPr id="19459" name="Picture 6" descr="475130878"/>
          <p:cNvPicPr>
            <a:picLocks noChangeAspect="1" noChangeArrowheads="1"/>
          </p:cNvPicPr>
          <p:nvPr/>
        </p:nvPicPr>
        <p:blipFill>
          <a:blip r:embed="rId2" cstate="print"/>
          <a:srcRect/>
          <a:stretch>
            <a:fillRect/>
          </a:stretch>
        </p:blipFill>
        <p:spPr bwMode="auto">
          <a:xfrm>
            <a:off x="7164388" y="0"/>
            <a:ext cx="1979612" cy="1412875"/>
          </a:xfrm>
          <a:prstGeom prst="rect">
            <a:avLst/>
          </a:prstGeom>
          <a:noFill/>
          <a:ln w="9525">
            <a:noFill/>
            <a:miter lim="800000"/>
            <a:headEnd/>
            <a:tailEnd/>
          </a:ln>
        </p:spPr>
      </p:pic>
      <p:grpSp>
        <p:nvGrpSpPr>
          <p:cNvPr id="19462" name="Group 35"/>
          <p:cNvGrpSpPr>
            <a:grpSpLocks/>
          </p:cNvGrpSpPr>
          <p:nvPr/>
        </p:nvGrpSpPr>
        <p:grpSpPr bwMode="auto">
          <a:xfrm>
            <a:off x="900113" y="404813"/>
            <a:ext cx="520700" cy="479425"/>
            <a:chOff x="158" y="164"/>
            <a:chExt cx="328" cy="302"/>
          </a:xfrm>
        </p:grpSpPr>
        <p:sp>
          <p:nvSpPr>
            <p:cNvPr id="5137" name="Rectangle 17"/>
            <p:cNvSpPr>
              <a:spLocks noChangeArrowheads="1"/>
            </p:cNvSpPr>
            <p:nvPr/>
          </p:nvSpPr>
          <p:spPr bwMode="gray">
            <a:xfrm rot="3419336">
              <a:off x="171" y="151"/>
              <a:ext cx="302" cy="328"/>
            </a:xfrm>
            <a:prstGeom prst="rect">
              <a:avLst/>
            </a:prstGeom>
            <a:gradFill rotWithShape="1">
              <a:gsLst>
                <a:gs pos="0">
                  <a:schemeClr val="accent1"/>
                </a:gs>
                <a:gs pos="100000">
                  <a:srgbClr val="503263"/>
                </a:gs>
              </a:gsLst>
              <a:lin ang="5400000" scaled="1"/>
            </a:gradFill>
            <a:ln w="9525">
              <a:miter lim="800000"/>
              <a:headEnd/>
              <a:tailEnd/>
            </a:ln>
            <a:scene3d>
              <a:camera prst="legacyPerspectiveFront">
                <a:rot lat="0" lon="1500000" rev="0"/>
              </a:camera>
              <a:lightRig rig="legacyFlat4" dir="b"/>
            </a:scene3d>
            <a:sp3d extrusionH="430200" prstMaterial="legacyMatte">
              <a:bevelT w="13500" h="13500" prst="angle"/>
              <a:bevelB w="13500" h="13500" prst="angle"/>
              <a:extrusionClr>
                <a:schemeClr val="accent1"/>
              </a:extrusionClr>
            </a:sp3d>
          </p:spPr>
          <p:txBody>
            <a:bodyPr rot="10800000" vert="eaVert" wrap="none" anchor="ctr">
              <a:flatTx/>
            </a:bodyPr>
            <a:lstStyle/>
            <a:p>
              <a:pPr>
                <a:defRPr/>
              </a:pPr>
              <a:endParaRPr lang="ru-RU"/>
            </a:p>
          </p:txBody>
        </p:sp>
        <p:sp>
          <p:nvSpPr>
            <p:cNvPr id="19464" name="Text Box 19"/>
            <p:cNvSpPr txBox="1">
              <a:spLocks noChangeArrowheads="1"/>
            </p:cNvSpPr>
            <p:nvPr/>
          </p:nvSpPr>
          <p:spPr bwMode="gray">
            <a:xfrm>
              <a:off x="206" y="178"/>
              <a:ext cx="223" cy="288"/>
            </a:xfrm>
            <a:prstGeom prst="rect">
              <a:avLst/>
            </a:prstGeom>
            <a:noFill/>
            <a:ln w="9525" algn="ctr">
              <a:noFill/>
              <a:miter lim="800000"/>
              <a:headEnd/>
              <a:tailEnd/>
            </a:ln>
          </p:spPr>
          <p:txBody>
            <a:bodyPr wrap="none">
              <a:spAutoFit/>
            </a:bodyPr>
            <a:lstStyle/>
            <a:p>
              <a:pPr algn="ctr" eaLnBrk="0" hangingPunct="0"/>
              <a:r>
                <a:rPr lang="en-US" sz="2400" b="1">
                  <a:solidFill>
                    <a:srgbClr val="FFFFFF"/>
                  </a:solidFill>
                </a:rPr>
                <a:t>1</a:t>
              </a:r>
            </a:p>
          </p:txBody>
        </p:sp>
      </p:gr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481" name="Picture 29" descr="agreement-150x150"/>
          <p:cNvPicPr>
            <a:picLocks noChangeAspect="1" noChangeArrowheads="1"/>
          </p:cNvPicPr>
          <p:nvPr/>
        </p:nvPicPr>
        <p:blipFill>
          <a:blip r:embed="rId2" cstate="print"/>
          <a:srcRect/>
          <a:stretch>
            <a:fillRect/>
          </a:stretch>
        </p:blipFill>
        <p:spPr bwMode="auto">
          <a:xfrm>
            <a:off x="7092950" y="0"/>
            <a:ext cx="2051050" cy="1463675"/>
          </a:xfrm>
          <a:prstGeom prst="rect">
            <a:avLst/>
          </a:prstGeom>
          <a:noFill/>
          <a:ln w="9525">
            <a:noFill/>
            <a:miter lim="800000"/>
            <a:headEnd/>
            <a:tailEnd/>
          </a:ln>
        </p:spPr>
      </p:pic>
      <p:sp>
        <p:nvSpPr>
          <p:cNvPr id="57377" name="Rectangle 33"/>
          <p:cNvSpPr>
            <a:spLocks noGrp="1" noChangeArrowheads="1"/>
          </p:cNvSpPr>
          <p:nvPr>
            <p:ph type="title"/>
          </p:nvPr>
        </p:nvSpPr>
        <p:spPr>
          <a:xfrm>
            <a:off x="827088" y="333375"/>
            <a:ext cx="6480175" cy="914400"/>
          </a:xfrm>
        </p:spPr>
        <p:txBody>
          <a:bodyPr>
            <a:normAutofit/>
          </a:bodyPr>
          <a:lstStyle/>
          <a:p>
            <a:pPr algn="ctr" eaLnBrk="1" hangingPunct="1"/>
            <a:r>
              <a:rPr lang="ru-RU" sz="2400" i="1" smtClean="0"/>
              <a:t>Селективное (избирательное) распределение</a:t>
            </a:r>
            <a:r>
              <a:rPr lang="ru-RU" sz="4000" smtClean="0"/>
              <a:t> </a:t>
            </a:r>
            <a:endParaRPr lang="en-US" sz="4000" smtClean="0"/>
          </a:p>
        </p:txBody>
      </p:sp>
      <p:grpSp>
        <p:nvGrpSpPr>
          <p:cNvPr id="20499" name="Group 37"/>
          <p:cNvGrpSpPr>
            <a:grpSpLocks/>
          </p:cNvGrpSpPr>
          <p:nvPr/>
        </p:nvGrpSpPr>
        <p:grpSpPr bwMode="auto">
          <a:xfrm>
            <a:off x="611188" y="404813"/>
            <a:ext cx="520700" cy="479425"/>
            <a:chOff x="1292" y="1661"/>
            <a:chExt cx="328" cy="302"/>
          </a:xfrm>
        </p:grpSpPr>
        <p:sp>
          <p:nvSpPr>
            <p:cNvPr id="5141" name="Rectangle 21"/>
            <p:cNvSpPr>
              <a:spLocks noChangeArrowheads="1"/>
            </p:cNvSpPr>
            <p:nvPr/>
          </p:nvSpPr>
          <p:spPr bwMode="gray">
            <a:xfrm rot="3419336">
              <a:off x="1305" y="1648"/>
              <a:ext cx="302" cy="328"/>
            </a:xfrm>
            <a:prstGeom prst="rect">
              <a:avLst/>
            </a:prstGeom>
            <a:gradFill rotWithShape="1">
              <a:gsLst>
                <a:gs pos="0">
                  <a:schemeClr val="accent2"/>
                </a:gs>
                <a:gs pos="100000">
                  <a:srgbClr val="226413"/>
                </a:gs>
              </a:gsLst>
              <a:lin ang="5400000" scaled="1"/>
            </a:gradFill>
            <a:ln w="9525">
              <a:miter lim="800000"/>
              <a:headEnd/>
              <a:tailEnd/>
            </a:ln>
            <a:scene3d>
              <a:camera prst="legacyPerspectiveFront">
                <a:rot lat="0" lon="1500000" rev="0"/>
              </a:camera>
              <a:lightRig rig="legacyFlat4" dir="b"/>
            </a:scene3d>
            <a:sp3d extrusionH="430200" prstMaterial="legacyMatte">
              <a:bevelT w="13500" h="13500" prst="angle"/>
              <a:bevelB w="13500" h="13500" prst="angle"/>
              <a:extrusionClr>
                <a:schemeClr val="accent2"/>
              </a:extrusionClr>
            </a:sp3d>
          </p:spPr>
          <p:txBody>
            <a:bodyPr rot="10800000" vert="eaVert" wrap="none" anchor="ctr">
              <a:flatTx/>
            </a:bodyPr>
            <a:lstStyle/>
            <a:p>
              <a:pPr>
                <a:defRPr/>
              </a:pPr>
              <a:endParaRPr lang="ru-RU"/>
            </a:p>
          </p:txBody>
        </p:sp>
        <p:sp>
          <p:nvSpPr>
            <p:cNvPr id="20501" name="Text Box 22"/>
            <p:cNvSpPr txBox="1">
              <a:spLocks noChangeArrowheads="1"/>
            </p:cNvSpPr>
            <p:nvPr/>
          </p:nvSpPr>
          <p:spPr bwMode="gray">
            <a:xfrm>
              <a:off x="1344" y="1666"/>
              <a:ext cx="223" cy="288"/>
            </a:xfrm>
            <a:prstGeom prst="rect">
              <a:avLst/>
            </a:prstGeom>
            <a:noFill/>
            <a:ln w="9525" algn="ctr">
              <a:noFill/>
              <a:miter lim="800000"/>
              <a:headEnd/>
              <a:tailEnd/>
            </a:ln>
          </p:spPr>
          <p:txBody>
            <a:bodyPr wrap="none">
              <a:spAutoFit/>
            </a:bodyPr>
            <a:lstStyle/>
            <a:p>
              <a:pPr algn="ctr" eaLnBrk="0" hangingPunct="0"/>
              <a:r>
                <a:rPr lang="ru-RU" sz="2400" b="1">
                  <a:solidFill>
                    <a:srgbClr val="FFFFFF"/>
                  </a:solidFill>
                </a:rPr>
                <a:t>2</a:t>
              </a:r>
              <a:endParaRPr lang="en-US" sz="2400" b="1">
                <a:solidFill>
                  <a:srgbClr val="FFFFFF"/>
                </a:solidFill>
              </a:endParaRPr>
            </a:p>
          </p:txBody>
        </p:sp>
      </p:grpSp>
      <p:sp>
        <p:nvSpPr>
          <p:cNvPr id="20502" name="Rectangle 22"/>
          <p:cNvSpPr>
            <a:spLocks noChangeArrowheads="1"/>
          </p:cNvSpPr>
          <p:nvPr/>
        </p:nvSpPr>
        <p:spPr bwMode="auto">
          <a:xfrm>
            <a:off x="179388" y="1773238"/>
            <a:ext cx="8626475" cy="2647950"/>
          </a:xfrm>
          <a:prstGeom prst="rect">
            <a:avLst/>
          </a:prstGeom>
          <a:noFill/>
          <a:ln w="9525">
            <a:noFill/>
            <a:miter lim="800000"/>
            <a:headEnd/>
            <a:tailEnd/>
          </a:ln>
          <a:effectLst/>
        </p:spPr>
        <p:txBody>
          <a:bodyPr wrap="none" anchor="ctr">
            <a:spAutoFit/>
          </a:bodyPr>
          <a:lstStyle/>
          <a:p>
            <a:r>
              <a:rPr lang="ru-RU" sz="2400"/>
              <a:t>используется для товаров, приобретение которых требует </a:t>
            </a:r>
          </a:p>
          <a:p>
            <a:r>
              <a:rPr lang="ru-RU" sz="2400"/>
              <a:t>предварительного выбора, примерки. </a:t>
            </a:r>
          </a:p>
          <a:p>
            <a:r>
              <a:rPr lang="ru-RU" sz="2400"/>
              <a:t>Преимущества связаны с повышением эффективности </a:t>
            </a:r>
          </a:p>
          <a:p>
            <a:r>
              <a:rPr lang="ru-RU" sz="2400"/>
              <a:t>канала распределения и снижением затрат; недостаток </a:t>
            </a:r>
          </a:p>
          <a:p>
            <a:r>
              <a:rPr lang="ru-RU" sz="2400"/>
              <a:t>заключается в неполном охвате рынка, возможности </a:t>
            </a:r>
          </a:p>
          <a:p>
            <a:r>
              <a:rPr lang="ru-RU" sz="2400"/>
              <a:t>появления конкурентов, потере потенциально </a:t>
            </a:r>
          </a:p>
          <a:p>
            <a:r>
              <a:rPr lang="ru-RU" sz="2400"/>
              <a:t>возможных продаж</a:t>
            </a:r>
            <a:r>
              <a:rPr lang="ru-RU"/>
              <a:t> </a:t>
            </a: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11"/>
          <p:cNvSpPr>
            <a:spLocks noGrp="1" noChangeArrowheads="1"/>
          </p:cNvSpPr>
          <p:nvPr>
            <p:ph type="title"/>
          </p:nvPr>
        </p:nvSpPr>
        <p:spPr>
          <a:xfrm>
            <a:off x="395288" y="260350"/>
            <a:ext cx="6862762" cy="654050"/>
          </a:xfrm>
        </p:spPr>
        <p:txBody>
          <a:bodyPr>
            <a:normAutofit/>
          </a:bodyPr>
          <a:lstStyle/>
          <a:p>
            <a:pPr algn="ctr" eaLnBrk="1" hangingPunct="1"/>
            <a:r>
              <a:rPr lang="ru-RU" sz="3600" i="1" smtClean="0"/>
              <a:t>Эксклюзивное распределение</a:t>
            </a:r>
            <a:endParaRPr lang="en-US" sz="3600" smtClean="0"/>
          </a:p>
        </p:txBody>
      </p:sp>
      <p:pic>
        <p:nvPicPr>
          <p:cNvPr id="23554" name="Picture 2" descr="E:\Шаблоны призентаций\человечки\ьпав.jpg"/>
          <p:cNvPicPr>
            <a:picLocks noChangeAspect="1" noChangeArrowheads="1"/>
          </p:cNvPicPr>
          <p:nvPr/>
        </p:nvPicPr>
        <p:blipFill>
          <a:blip r:embed="rId2" cstate="print"/>
          <a:srcRect/>
          <a:stretch>
            <a:fillRect/>
          </a:stretch>
        </p:blipFill>
        <p:spPr bwMode="auto">
          <a:xfrm>
            <a:off x="7143750" y="0"/>
            <a:ext cx="2000250" cy="1428750"/>
          </a:xfrm>
          <a:prstGeom prst="rect">
            <a:avLst/>
          </a:prstGeom>
          <a:noFill/>
          <a:ln w="9525">
            <a:noFill/>
            <a:miter lim="800000"/>
            <a:headEnd/>
            <a:tailEnd/>
          </a:ln>
        </p:spPr>
      </p:pic>
      <p:sp>
        <p:nvSpPr>
          <p:cNvPr id="23555" name="AutoShape 33"/>
          <p:cNvSpPr>
            <a:spLocks noChangeArrowheads="1"/>
          </p:cNvSpPr>
          <p:nvPr/>
        </p:nvSpPr>
        <p:spPr bwMode="gray">
          <a:xfrm rot="-5400000">
            <a:off x="-2124074" y="4075112"/>
            <a:ext cx="4894262" cy="144463"/>
          </a:xfrm>
          <a:prstGeom prst="roundRect">
            <a:avLst>
              <a:gd name="adj" fmla="val 28356"/>
            </a:avLst>
          </a:prstGeom>
          <a:gradFill rotWithShape="1">
            <a:gsLst>
              <a:gs pos="0">
                <a:srgbClr val="FFFFFF">
                  <a:alpha val="70000"/>
                </a:srgbClr>
              </a:gs>
              <a:gs pos="100000">
                <a:schemeClr val="hlink">
                  <a:alpha val="70000"/>
                </a:schemeClr>
              </a:gs>
            </a:gsLst>
            <a:lin ang="5400000" scaled="1"/>
          </a:gradFill>
          <a:ln w="9525" algn="ctr">
            <a:noFill/>
            <a:round/>
            <a:headEnd/>
            <a:tailEnd/>
          </a:ln>
        </p:spPr>
        <p:txBody>
          <a:bodyPr vert="eaVert" wrap="none" anchor="ctr"/>
          <a:lstStyle/>
          <a:p>
            <a:endParaRPr lang="ru-RU"/>
          </a:p>
        </p:txBody>
      </p:sp>
      <p:sp>
        <p:nvSpPr>
          <p:cNvPr id="23573" name="Rectangle 21"/>
          <p:cNvSpPr>
            <a:spLocks noChangeArrowheads="1"/>
          </p:cNvSpPr>
          <p:nvPr/>
        </p:nvSpPr>
        <p:spPr bwMode="auto">
          <a:xfrm>
            <a:off x="250825" y="1806575"/>
            <a:ext cx="8743950" cy="2647950"/>
          </a:xfrm>
          <a:prstGeom prst="rect">
            <a:avLst/>
          </a:prstGeom>
          <a:noFill/>
          <a:ln w="9525">
            <a:noFill/>
            <a:miter lim="800000"/>
            <a:headEnd/>
            <a:tailEnd/>
          </a:ln>
          <a:effectLst/>
        </p:spPr>
        <p:txBody>
          <a:bodyPr wrap="none" anchor="ctr">
            <a:spAutoFit/>
          </a:bodyPr>
          <a:lstStyle/>
          <a:p>
            <a:pPr algn="just"/>
            <a:r>
              <a:rPr lang="ru-RU" sz="2400"/>
              <a:t>один продавец обслуживает одного потребителя. </a:t>
            </a:r>
          </a:p>
          <a:p>
            <a:pPr algn="just"/>
            <a:r>
              <a:rPr lang="ru-RU" sz="2400"/>
              <a:t>Используется при организации продаж изделий высокого</a:t>
            </a:r>
          </a:p>
          <a:p>
            <a:pPr algn="just"/>
            <a:r>
              <a:rPr lang="ru-RU" sz="2400"/>
              <a:t> качества, модных и престижных. Преимущества </a:t>
            </a:r>
          </a:p>
          <a:p>
            <a:pPr algn="just"/>
            <a:r>
              <a:rPr lang="ru-RU" sz="2400"/>
              <a:t>заключаются в лучшем обслуживании, контроле продаж,</a:t>
            </a:r>
          </a:p>
          <a:p>
            <a:pPr algn="just"/>
            <a:r>
              <a:rPr lang="ru-RU" sz="2400"/>
              <a:t>низком уровне затрат. Недостаток кроется в малом </a:t>
            </a:r>
          </a:p>
          <a:p>
            <a:pPr algn="just"/>
            <a:r>
              <a:rPr lang="ru-RU" sz="2400"/>
              <a:t>охвате рынка и связанности обязательствами</a:t>
            </a:r>
          </a:p>
          <a:p>
            <a:pPr algn="just"/>
            <a:r>
              <a:rPr lang="ru-RU" sz="2400"/>
              <a:t> с покупателями.</a:t>
            </a:r>
          </a:p>
        </p:txBody>
      </p:sp>
      <p:grpSp>
        <p:nvGrpSpPr>
          <p:cNvPr id="23575" name="Group 38"/>
          <p:cNvGrpSpPr>
            <a:grpSpLocks/>
          </p:cNvGrpSpPr>
          <p:nvPr/>
        </p:nvGrpSpPr>
        <p:grpSpPr bwMode="auto">
          <a:xfrm>
            <a:off x="251520" y="476672"/>
            <a:ext cx="520700" cy="479425"/>
            <a:chOff x="1296" y="2180"/>
            <a:chExt cx="328" cy="302"/>
          </a:xfrm>
        </p:grpSpPr>
        <p:sp>
          <p:nvSpPr>
            <p:cNvPr id="23576" name="Rectangle 24"/>
            <p:cNvSpPr>
              <a:spLocks noChangeArrowheads="1"/>
            </p:cNvSpPr>
            <p:nvPr/>
          </p:nvSpPr>
          <p:spPr bwMode="gray">
            <a:xfrm rot="3419336">
              <a:off x="1309" y="2167"/>
              <a:ext cx="302" cy="328"/>
            </a:xfrm>
            <a:prstGeom prst="rect">
              <a:avLst/>
            </a:prstGeom>
            <a:gradFill rotWithShape="1">
              <a:gsLst>
                <a:gs pos="0">
                  <a:schemeClr val="hlink"/>
                </a:gs>
                <a:gs pos="100000">
                  <a:srgbClr val="734E29"/>
                </a:gs>
              </a:gsLst>
              <a:lin ang="5400000" scaled="1"/>
            </a:gradFill>
            <a:ln w="9525">
              <a:miter lim="800000"/>
              <a:headEnd/>
              <a:tailEnd/>
            </a:ln>
            <a:scene3d>
              <a:camera prst="legacyPerspectiveFront">
                <a:rot lat="0" lon="1500000" rev="0"/>
              </a:camera>
              <a:lightRig rig="legacyFlat4" dir="b"/>
            </a:scene3d>
            <a:sp3d extrusionH="430200" prstMaterial="legacyMatte">
              <a:bevelT w="13500" h="13500" prst="angle"/>
              <a:bevelB w="13500" h="13500" prst="angle"/>
              <a:extrusionClr>
                <a:schemeClr val="hlink"/>
              </a:extrusionClr>
            </a:sp3d>
          </p:spPr>
          <p:txBody>
            <a:bodyPr wrap="none" anchor="ctr">
              <a:flatTx/>
            </a:bodyPr>
            <a:lstStyle/>
            <a:p>
              <a:endParaRPr lang="ru-RU"/>
            </a:p>
          </p:txBody>
        </p:sp>
        <p:sp>
          <p:nvSpPr>
            <p:cNvPr id="23577" name="Text Box 25"/>
            <p:cNvSpPr txBox="1">
              <a:spLocks noChangeArrowheads="1"/>
            </p:cNvSpPr>
            <p:nvPr/>
          </p:nvSpPr>
          <p:spPr bwMode="gray">
            <a:xfrm>
              <a:off x="1344" y="2194"/>
              <a:ext cx="223" cy="288"/>
            </a:xfrm>
            <a:prstGeom prst="rect">
              <a:avLst/>
            </a:prstGeom>
            <a:noFill/>
            <a:ln w="9525" algn="ctr">
              <a:noFill/>
              <a:miter lim="800000"/>
              <a:headEnd/>
              <a:tailEnd/>
            </a:ln>
          </p:spPr>
          <p:txBody>
            <a:bodyPr wrap="none">
              <a:spAutoFit/>
            </a:bodyPr>
            <a:lstStyle/>
            <a:p>
              <a:pPr algn="ctr" eaLnBrk="0" hangingPunct="0"/>
              <a:r>
                <a:rPr lang="en-US" sz="2400" b="1">
                  <a:solidFill>
                    <a:srgbClr val="FFFFFF"/>
                  </a:solidFill>
                </a:rPr>
                <a:t>3</a:t>
              </a:r>
            </a:p>
          </p:txBody>
        </p:sp>
      </p:gr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2" name="Rectangle 4"/>
          <p:cNvSpPr>
            <a:spLocks noGrp="1" noChangeArrowheads="1"/>
          </p:cNvSpPr>
          <p:nvPr>
            <p:ph type="title"/>
          </p:nvPr>
        </p:nvSpPr>
        <p:spPr/>
        <p:txBody>
          <a:bodyPr/>
          <a:lstStyle/>
          <a:p>
            <a:pPr>
              <a:defRPr/>
            </a:pPr>
            <a:endParaRPr lang="ru-RU" smtClean="0"/>
          </a:p>
        </p:txBody>
      </p:sp>
      <p:sp>
        <p:nvSpPr>
          <p:cNvPr id="36865" name="Rectangle 3"/>
          <p:cNvSpPr>
            <a:spLocks noGrp="1" noChangeArrowheads="1"/>
          </p:cNvSpPr>
          <p:nvPr>
            <p:ph idx="1"/>
          </p:nvPr>
        </p:nvSpPr>
        <p:spPr>
          <a:xfrm>
            <a:off x="457200" y="188640"/>
            <a:ext cx="8229600" cy="5937523"/>
          </a:xfrm>
        </p:spPr>
        <p:txBody>
          <a:bodyPr>
            <a:noAutofit/>
          </a:bodyPr>
          <a:lstStyle/>
          <a:p>
            <a:pPr algn="just">
              <a:lnSpc>
                <a:spcPct val="80000"/>
              </a:lnSpc>
            </a:pPr>
            <a:r>
              <a:rPr lang="ru-RU" sz="2800" dirty="0" smtClean="0"/>
              <a:t>Критериями выбора типа распределения выступают оценки следующего содержания: характер потребности, настоятельность потребности, желаемый охват рынка.</a:t>
            </a:r>
          </a:p>
          <a:p>
            <a:pPr algn="just">
              <a:lnSpc>
                <a:spcPct val="80000"/>
              </a:lnSpc>
            </a:pPr>
            <a:r>
              <a:rPr lang="ru-RU" sz="2800" dirty="0" smtClean="0"/>
              <a:t>В силу того что экономические интересы участников рыночных отношений (производителей, посредников, конкурентов) не совпадают, в каналах распределения могут возникать конфликты между производителями и посредниками (потеря имиджа, удорожание услуг, слабая реклама). Один из способов устранить конфликты в системе распределения - это более тщательное планирование и контроль. Для этих целей используются </a:t>
            </a:r>
            <a:r>
              <a:rPr lang="ru-RU" sz="2800" dirty="0" smtClean="0">
                <a:solidFill>
                  <a:srgbClr val="FE4451"/>
                </a:solidFill>
              </a:rPr>
              <a:t>вертикальные маркетинговые системы</a:t>
            </a:r>
            <a:r>
              <a:rPr lang="ru-RU" sz="2800" dirty="0" smtClean="0"/>
              <a:t>, в рамках которых участники сообща планируют свою деятельность в области распределения. </a:t>
            </a: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2"/>
          <p:cNvSpPr>
            <a:spLocks noGrp="1" noChangeArrowheads="1"/>
          </p:cNvSpPr>
          <p:nvPr>
            <p:ph type="title"/>
          </p:nvPr>
        </p:nvSpPr>
        <p:spPr/>
        <p:txBody>
          <a:bodyPr/>
          <a:lstStyle/>
          <a:p>
            <a:pPr algn="ctr"/>
            <a:r>
              <a:rPr lang="ru-RU" sz="3200" smtClean="0"/>
              <a:t>Вертикальные </a:t>
            </a:r>
            <a:br>
              <a:rPr lang="ru-RU" sz="3200" smtClean="0"/>
            </a:br>
            <a:r>
              <a:rPr lang="ru-RU" sz="3200" smtClean="0"/>
              <a:t>маркетинговые системы</a:t>
            </a:r>
          </a:p>
        </p:txBody>
      </p:sp>
      <p:sp>
        <p:nvSpPr>
          <p:cNvPr id="37890" name="Rectangle 3"/>
          <p:cNvSpPr>
            <a:spLocks noGrp="1" noChangeArrowheads="1"/>
          </p:cNvSpPr>
          <p:nvPr>
            <p:ph idx="1"/>
          </p:nvPr>
        </p:nvSpPr>
        <p:spPr>
          <a:xfrm>
            <a:off x="914400" y="1268413"/>
            <a:ext cx="8229600" cy="5429250"/>
          </a:xfrm>
        </p:spPr>
        <p:txBody>
          <a:bodyPr/>
          <a:lstStyle/>
          <a:p>
            <a:pPr>
              <a:lnSpc>
                <a:spcPct val="80000"/>
              </a:lnSpc>
            </a:pPr>
            <a:r>
              <a:rPr lang="ru-RU" sz="2000" smtClean="0">
                <a:solidFill>
                  <a:srgbClr val="FE4451"/>
                </a:solidFill>
              </a:rPr>
              <a:t>Корпоративная вертикальная маркетинговая система</a:t>
            </a:r>
            <a:r>
              <a:rPr lang="ru-RU" sz="2000" smtClean="0"/>
              <a:t>, в ней производственные и распределительные функции выполняет одна и та же организация. В некоторых случаях вся цепочка распределения контролируется единственной фирмой, но чаще канал включает в себя несколько независимых организаций, находящихся под корпоративным контролем.</a:t>
            </a:r>
          </a:p>
          <a:p>
            <a:pPr>
              <a:lnSpc>
                <a:spcPct val="80000"/>
              </a:lnSpc>
            </a:pPr>
            <a:r>
              <a:rPr lang="ru-RU" sz="2000" smtClean="0">
                <a:solidFill>
                  <a:srgbClr val="FE4451"/>
                </a:solidFill>
              </a:rPr>
              <a:t>Административная вертикальная маркетинговая система</a:t>
            </a:r>
            <a:r>
              <a:rPr lang="ru-RU" sz="2000" smtClean="0"/>
              <a:t> представляет собой менее формализованную организацию, в которой каждый участник распределительной цепочки обладает достаточной силой, чтобы оказывать влияние на других членов. Наиболее могущественная компания, которую называют "капитаном" канала, выполняет функции, призванные обеспечить выгодные условия работы для всей цепочки. </a:t>
            </a:r>
          </a:p>
          <a:p>
            <a:pPr>
              <a:lnSpc>
                <a:spcPct val="80000"/>
              </a:lnSpc>
            </a:pPr>
            <a:r>
              <a:rPr lang="ru-RU" sz="2000" smtClean="0">
                <a:solidFill>
                  <a:srgbClr val="FE4451"/>
                </a:solidFill>
              </a:rPr>
              <a:t>Договорная вертикальная маркетинговая система представляет</a:t>
            </a:r>
            <a:r>
              <a:rPr lang="ru-RU" sz="2000" smtClean="0"/>
              <a:t> собой переходную форму между корпоративной и административной системами. Здесь участники канала связаны между собой договором, который определяет их взаимные обязательства. Одним из наиболее распространенных видов договорных маркетинговых систем являются франшизы.</a:t>
            </a:r>
          </a:p>
        </p:txBody>
      </p:sp>
      <p:pic>
        <p:nvPicPr>
          <p:cNvPr id="37891" name="Picture 36" descr="iло"/>
          <p:cNvPicPr>
            <a:picLocks noChangeAspect="1" noChangeArrowheads="1"/>
          </p:cNvPicPr>
          <p:nvPr/>
        </p:nvPicPr>
        <p:blipFill>
          <a:blip r:embed="rId2" cstate="print"/>
          <a:srcRect/>
          <a:stretch>
            <a:fillRect/>
          </a:stretch>
        </p:blipFill>
        <p:spPr bwMode="auto">
          <a:xfrm>
            <a:off x="7380288" y="0"/>
            <a:ext cx="1763712" cy="1322388"/>
          </a:xfrm>
          <a:prstGeom prst="rect">
            <a:avLst/>
          </a:prstGeom>
          <a:noFill/>
          <a:ln w="9525">
            <a:noFill/>
            <a:miter lim="800000"/>
            <a:headEnd/>
            <a:tailEnd/>
          </a:ln>
        </p:spPr>
      </p:pic>
      <p:grpSp>
        <p:nvGrpSpPr>
          <p:cNvPr id="37893" name="Group 26"/>
          <p:cNvGrpSpPr>
            <a:grpSpLocks/>
          </p:cNvGrpSpPr>
          <p:nvPr/>
        </p:nvGrpSpPr>
        <p:grpSpPr bwMode="auto">
          <a:xfrm>
            <a:off x="395288" y="1196975"/>
            <a:ext cx="520700" cy="479425"/>
            <a:chOff x="521" y="1752"/>
            <a:chExt cx="328" cy="302"/>
          </a:xfrm>
        </p:grpSpPr>
        <p:sp>
          <p:nvSpPr>
            <p:cNvPr id="51224" name="Rectangle 24"/>
            <p:cNvSpPr>
              <a:spLocks noChangeArrowheads="1"/>
            </p:cNvSpPr>
            <p:nvPr/>
          </p:nvSpPr>
          <p:spPr bwMode="gray">
            <a:xfrm rot="3419336">
              <a:off x="534" y="1739"/>
              <a:ext cx="302" cy="328"/>
            </a:xfrm>
            <a:prstGeom prst="rect">
              <a:avLst/>
            </a:prstGeom>
            <a:gradFill rotWithShape="1">
              <a:gsLst>
                <a:gs pos="0">
                  <a:schemeClr val="accent2"/>
                </a:gs>
                <a:gs pos="100000">
                  <a:srgbClr val="226413"/>
                </a:gs>
              </a:gsLst>
              <a:lin ang="5400000" scaled="1"/>
            </a:gradFill>
            <a:ln w="9525">
              <a:miter lim="800000"/>
              <a:headEnd/>
              <a:tailEnd/>
            </a:ln>
            <a:scene3d>
              <a:camera prst="legacyPerspectiveFront">
                <a:rot lat="0" lon="1500000" rev="0"/>
              </a:camera>
              <a:lightRig rig="legacyFlat4" dir="b"/>
            </a:scene3d>
            <a:sp3d extrusionH="430200" prstMaterial="legacyMatte">
              <a:bevelT w="13500" h="13500" prst="angle"/>
              <a:bevelB w="13500" h="13500" prst="angle"/>
              <a:extrusionClr>
                <a:schemeClr val="accent2"/>
              </a:extrusionClr>
            </a:sp3d>
          </p:spPr>
          <p:txBody>
            <a:bodyPr rot="10800000" vert="eaVert" wrap="none" anchor="ctr">
              <a:flatTx/>
            </a:bodyPr>
            <a:lstStyle/>
            <a:p>
              <a:pPr>
                <a:defRPr/>
              </a:pPr>
              <a:endParaRPr lang="ru-RU"/>
            </a:p>
          </p:txBody>
        </p:sp>
        <p:sp>
          <p:nvSpPr>
            <p:cNvPr id="37895" name="Text Box 25"/>
            <p:cNvSpPr txBox="1">
              <a:spLocks noChangeArrowheads="1"/>
            </p:cNvSpPr>
            <p:nvPr/>
          </p:nvSpPr>
          <p:spPr bwMode="gray">
            <a:xfrm>
              <a:off x="567" y="1752"/>
              <a:ext cx="223" cy="288"/>
            </a:xfrm>
            <a:prstGeom prst="rect">
              <a:avLst/>
            </a:prstGeom>
            <a:noFill/>
            <a:ln w="9525" algn="ctr">
              <a:noFill/>
              <a:miter lim="800000"/>
              <a:headEnd/>
              <a:tailEnd/>
            </a:ln>
          </p:spPr>
          <p:txBody>
            <a:bodyPr wrap="none">
              <a:spAutoFit/>
            </a:bodyPr>
            <a:lstStyle/>
            <a:p>
              <a:pPr algn="ctr" eaLnBrk="0" hangingPunct="0"/>
              <a:r>
                <a:rPr lang="ru-RU" sz="2400" b="1">
                  <a:solidFill>
                    <a:srgbClr val="FFFFFF"/>
                  </a:solidFill>
                </a:rPr>
                <a:t>1</a:t>
              </a:r>
              <a:endParaRPr lang="en-US" sz="2400" b="1">
                <a:solidFill>
                  <a:srgbClr val="FFFFFF"/>
                </a:solidFill>
              </a:endParaRPr>
            </a:p>
          </p:txBody>
        </p:sp>
      </p:grpSp>
      <p:grpSp>
        <p:nvGrpSpPr>
          <p:cNvPr id="37896" name="Group 27"/>
          <p:cNvGrpSpPr>
            <a:grpSpLocks/>
          </p:cNvGrpSpPr>
          <p:nvPr/>
        </p:nvGrpSpPr>
        <p:grpSpPr bwMode="auto">
          <a:xfrm>
            <a:off x="539750" y="2708275"/>
            <a:ext cx="520700" cy="479425"/>
            <a:chOff x="1296" y="2180"/>
            <a:chExt cx="328" cy="302"/>
          </a:xfrm>
        </p:grpSpPr>
        <p:sp>
          <p:nvSpPr>
            <p:cNvPr id="51228" name="Rectangle 28"/>
            <p:cNvSpPr>
              <a:spLocks noChangeArrowheads="1"/>
            </p:cNvSpPr>
            <p:nvPr/>
          </p:nvSpPr>
          <p:spPr bwMode="gray">
            <a:xfrm rot="3419336">
              <a:off x="1309" y="2167"/>
              <a:ext cx="302" cy="328"/>
            </a:xfrm>
            <a:prstGeom prst="rect">
              <a:avLst/>
            </a:prstGeom>
            <a:gradFill rotWithShape="1">
              <a:gsLst>
                <a:gs pos="0">
                  <a:schemeClr val="hlink"/>
                </a:gs>
                <a:gs pos="100000">
                  <a:srgbClr val="734E29"/>
                </a:gs>
              </a:gsLst>
              <a:lin ang="5400000" scaled="1"/>
            </a:gradFill>
            <a:ln w="9525">
              <a:miter lim="800000"/>
              <a:headEnd/>
              <a:tailEnd/>
            </a:ln>
            <a:scene3d>
              <a:camera prst="legacyPerspectiveFront">
                <a:rot lat="0" lon="1500000" rev="0"/>
              </a:camera>
              <a:lightRig rig="legacyFlat4" dir="b"/>
            </a:scene3d>
            <a:sp3d extrusionH="430200" prstMaterial="legacyMatte">
              <a:bevelT w="13500" h="13500" prst="angle"/>
              <a:bevelB w="13500" h="13500" prst="angle"/>
              <a:extrusionClr>
                <a:schemeClr val="hlink"/>
              </a:extrusionClr>
            </a:sp3d>
          </p:spPr>
          <p:txBody>
            <a:bodyPr rot="10800000" vert="eaVert" wrap="none" anchor="ctr">
              <a:flatTx/>
            </a:bodyPr>
            <a:lstStyle/>
            <a:p>
              <a:pPr>
                <a:defRPr/>
              </a:pPr>
              <a:endParaRPr lang="ru-RU"/>
            </a:p>
          </p:txBody>
        </p:sp>
        <p:sp>
          <p:nvSpPr>
            <p:cNvPr id="37898" name="Text Box 29"/>
            <p:cNvSpPr txBox="1">
              <a:spLocks noChangeArrowheads="1"/>
            </p:cNvSpPr>
            <p:nvPr/>
          </p:nvSpPr>
          <p:spPr bwMode="gray">
            <a:xfrm>
              <a:off x="1344" y="2194"/>
              <a:ext cx="223" cy="288"/>
            </a:xfrm>
            <a:prstGeom prst="rect">
              <a:avLst/>
            </a:prstGeom>
            <a:noFill/>
            <a:ln w="9525" algn="ctr">
              <a:noFill/>
              <a:miter lim="800000"/>
              <a:headEnd/>
              <a:tailEnd/>
            </a:ln>
          </p:spPr>
          <p:txBody>
            <a:bodyPr wrap="none">
              <a:spAutoFit/>
            </a:bodyPr>
            <a:lstStyle/>
            <a:p>
              <a:pPr algn="ctr" eaLnBrk="0" hangingPunct="0"/>
              <a:r>
                <a:rPr lang="ru-RU" sz="2400" b="1">
                  <a:solidFill>
                    <a:srgbClr val="FFFFFF"/>
                  </a:solidFill>
                </a:rPr>
                <a:t>2</a:t>
              </a:r>
              <a:endParaRPr lang="en-US" sz="2400" b="1">
                <a:solidFill>
                  <a:srgbClr val="FFFFFF"/>
                </a:solidFill>
              </a:endParaRPr>
            </a:p>
          </p:txBody>
        </p:sp>
      </p:grpSp>
      <p:grpSp>
        <p:nvGrpSpPr>
          <p:cNvPr id="37899" name="Group 30"/>
          <p:cNvGrpSpPr>
            <a:grpSpLocks/>
          </p:cNvGrpSpPr>
          <p:nvPr/>
        </p:nvGrpSpPr>
        <p:grpSpPr bwMode="auto">
          <a:xfrm>
            <a:off x="468313" y="4437063"/>
            <a:ext cx="520700" cy="479425"/>
            <a:chOff x="1296" y="2180"/>
            <a:chExt cx="328" cy="302"/>
          </a:xfrm>
        </p:grpSpPr>
        <p:sp>
          <p:nvSpPr>
            <p:cNvPr id="37900" name="Rectangle 31"/>
            <p:cNvSpPr>
              <a:spLocks noChangeArrowheads="1"/>
            </p:cNvSpPr>
            <p:nvPr/>
          </p:nvSpPr>
          <p:spPr bwMode="gray">
            <a:xfrm rot="3419336">
              <a:off x="1309" y="2167"/>
              <a:ext cx="302" cy="328"/>
            </a:xfrm>
            <a:prstGeom prst="rect">
              <a:avLst/>
            </a:prstGeom>
            <a:solidFill>
              <a:schemeClr val="bg2"/>
            </a:solidFill>
            <a:ln w="9525">
              <a:miter lim="800000"/>
              <a:headEnd/>
              <a:tailEnd/>
            </a:ln>
            <a:scene3d>
              <a:camera prst="legacyPerspectiveFront">
                <a:rot lat="0" lon="1500000" rev="0"/>
              </a:camera>
              <a:lightRig rig="legacyFlat4" dir="b"/>
            </a:scene3d>
            <a:sp3d extrusionH="430200" prstMaterial="legacyMatte">
              <a:bevelT w="13500" h="13500" prst="angle"/>
              <a:bevelB w="13500" h="13500" prst="angle"/>
              <a:extrusionClr>
                <a:schemeClr val="bg2"/>
              </a:extrusionClr>
            </a:sp3d>
          </p:spPr>
          <p:txBody>
            <a:bodyPr rot="10800000" vert="eaVert" wrap="none" anchor="ctr">
              <a:flatTx/>
            </a:bodyPr>
            <a:lstStyle/>
            <a:p>
              <a:endParaRPr lang="ru-RU"/>
            </a:p>
          </p:txBody>
        </p:sp>
        <p:sp>
          <p:nvSpPr>
            <p:cNvPr id="37901" name="Text Box 32"/>
            <p:cNvSpPr txBox="1">
              <a:spLocks noChangeArrowheads="1"/>
            </p:cNvSpPr>
            <p:nvPr/>
          </p:nvSpPr>
          <p:spPr bwMode="gray">
            <a:xfrm>
              <a:off x="1344" y="2194"/>
              <a:ext cx="223" cy="288"/>
            </a:xfrm>
            <a:prstGeom prst="rect">
              <a:avLst/>
            </a:prstGeom>
            <a:noFill/>
            <a:ln w="9525" algn="ctr">
              <a:noFill/>
              <a:miter lim="800000"/>
              <a:headEnd/>
              <a:tailEnd/>
            </a:ln>
          </p:spPr>
          <p:txBody>
            <a:bodyPr wrap="none">
              <a:spAutoFit/>
            </a:bodyPr>
            <a:lstStyle/>
            <a:p>
              <a:pPr algn="ctr" eaLnBrk="0" hangingPunct="0"/>
              <a:r>
                <a:rPr lang="ru-RU" sz="2400" b="1">
                  <a:solidFill>
                    <a:srgbClr val="FFFFFF"/>
                  </a:solidFill>
                </a:rPr>
                <a:t>3</a:t>
              </a:r>
              <a:endParaRPr lang="en-US" sz="2400" b="1">
                <a:solidFill>
                  <a:srgbClr val="FFFFFF"/>
                </a:solidFill>
              </a:endParaRPr>
            </a:p>
          </p:txBody>
        </p:sp>
      </p:gr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2"/>
          <p:cNvSpPr>
            <a:spLocks noGrp="1" noChangeArrowheads="1"/>
          </p:cNvSpPr>
          <p:nvPr>
            <p:ph type="title"/>
          </p:nvPr>
        </p:nvSpPr>
        <p:spPr/>
        <p:txBody>
          <a:bodyPr/>
          <a:lstStyle/>
          <a:p>
            <a:r>
              <a:rPr lang="ru-RU" smtClean="0"/>
              <a:t>Виды распределения</a:t>
            </a:r>
          </a:p>
        </p:txBody>
      </p:sp>
      <p:sp>
        <p:nvSpPr>
          <p:cNvPr id="38914" name="Rectangle 3"/>
          <p:cNvSpPr>
            <a:spLocks noGrp="1" noChangeArrowheads="1"/>
          </p:cNvSpPr>
          <p:nvPr>
            <p:ph idx="1"/>
          </p:nvPr>
        </p:nvSpPr>
        <p:spPr>
          <a:xfrm>
            <a:off x="457200" y="1268413"/>
            <a:ext cx="8229600" cy="5184775"/>
          </a:xfrm>
        </p:spPr>
        <p:txBody>
          <a:bodyPr/>
          <a:lstStyle/>
          <a:p>
            <a:pPr>
              <a:buFontTx/>
              <a:buNone/>
            </a:pPr>
            <a:endParaRPr lang="ru-RU" smtClean="0"/>
          </a:p>
        </p:txBody>
      </p:sp>
      <p:pic>
        <p:nvPicPr>
          <p:cNvPr id="38915" name="Picture 36" descr="iло"/>
          <p:cNvPicPr>
            <a:picLocks noChangeAspect="1" noChangeArrowheads="1"/>
          </p:cNvPicPr>
          <p:nvPr/>
        </p:nvPicPr>
        <p:blipFill>
          <a:blip r:embed="rId2" cstate="print"/>
          <a:srcRect/>
          <a:stretch>
            <a:fillRect/>
          </a:stretch>
        </p:blipFill>
        <p:spPr bwMode="auto">
          <a:xfrm>
            <a:off x="7164388" y="0"/>
            <a:ext cx="1979612" cy="1484313"/>
          </a:xfrm>
          <a:prstGeom prst="rect">
            <a:avLst/>
          </a:prstGeom>
          <a:noFill/>
          <a:ln w="9525">
            <a:noFill/>
            <a:miter lim="800000"/>
            <a:headEnd/>
            <a:tailEnd/>
          </a:ln>
        </p:spPr>
      </p:pic>
      <p:sp>
        <p:nvSpPr>
          <p:cNvPr id="38917" name="AutoShape 5"/>
          <p:cNvSpPr>
            <a:spLocks noChangeArrowheads="1"/>
          </p:cNvSpPr>
          <p:nvPr/>
        </p:nvSpPr>
        <p:spPr bwMode="auto">
          <a:xfrm>
            <a:off x="4932363" y="2349500"/>
            <a:ext cx="2592387" cy="2519363"/>
          </a:xfrm>
          <a:prstGeom prst="octagon">
            <a:avLst>
              <a:gd name="adj" fmla="val 29287"/>
            </a:avLst>
          </a:prstGeom>
          <a:solidFill>
            <a:schemeClr val="accent1"/>
          </a:solidFill>
          <a:ln w="9525">
            <a:solidFill>
              <a:schemeClr val="tx1"/>
            </a:solidFill>
            <a:miter lim="800000"/>
            <a:headEnd/>
            <a:tailEnd/>
          </a:ln>
          <a:effectLst/>
        </p:spPr>
        <p:txBody>
          <a:bodyPr wrap="none" anchor="ctr"/>
          <a:lstStyle/>
          <a:p>
            <a:pPr algn="ctr"/>
            <a:r>
              <a:rPr lang="ru-RU" sz="2400"/>
              <a:t>протягивание</a:t>
            </a:r>
          </a:p>
        </p:txBody>
      </p:sp>
      <p:sp>
        <p:nvSpPr>
          <p:cNvPr id="38919" name="AutoShape 7"/>
          <p:cNvSpPr>
            <a:spLocks noChangeArrowheads="1"/>
          </p:cNvSpPr>
          <p:nvPr/>
        </p:nvSpPr>
        <p:spPr bwMode="auto">
          <a:xfrm>
            <a:off x="1258888" y="2349500"/>
            <a:ext cx="2592387" cy="2592388"/>
          </a:xfrm>
          <a:prstGeom prst="octagon">
            <a:avLst>
              <a:gd name="adj" fmla="val 29287"/>
            </a:avLst>
          </a:prstGeom>
          <a:solidFill>
            <a:schemeClr val="accent1"/>
          </a:solidFill>
          <a:ln w="9525">
            <a:solidFill>
              <a:schemeClr val="tx1"/>
            </a:solidFill>
            <a:miter lim="800000"/>
            <a:headEnd/>
            <a:tailEnd/>
          </a:ln>
          <a:effectLst/>
        </p:spPr>
        <p:txBody>
          <a:bodyPr wrap="none" anchor="ctr"/>
          <a:lstStyle/>
          <a:p>
            <a:pPr algn="ctr"/>
            <a:r>
              <a:rPr lang="ru-RU" sz="2400"/>
              <a:t>проталкивание</a:t>
            </a:r>
          </a:p>
        </p:txBody>
      </p:sp>
      <p:sp>
        <p:nvSpPr>
          <p:cNvPr id="38920" name="Line 8"/>
          <p:cNvSpPr>
            <a:spLocks noChangeShapeType="1"/>
          </p:cNvSpPr>
          <p:nvPr/>
        </p:nvSpPr>
        <p:spPr bwMode="auto">
          <a:xfrm flipH="1">
            <a:off x="2555875" y="981075"/>
            <a:ext cx="503238" cy="1368425"/>
          </a:xfrm>
          <a:prstGeom prst="line">
            <a:avLst/>
          </a:prstGeom>
          <a:noFill/>
          <a:ln w="9525">
            <a:solidFill>
              <a:schemeClr val="tx1"/>
            </a:solidFill>
            <a:round/>
            <a:headEnd/>
            <a:tailEnd/>
          </a:ln>
          <a:effectLst/>
        </p:spPr>
        <p:txBody>
          <a:bodyPr/>
          <a:lstStyle/>
          <a:p>
            <a:endParaRPr lang="ru-RU"/>
          </a:p>
        </p:txBody>
      </p:sp>
      <p:sp>
        <p:nvSpPr>
          <p:cNvPr id="38921" name="Line 9"/>
          <p:cNvSpPr>
            <a:spLocks noChangeShapeType="1"/>
          </p:cNvSpPr>
          <p:nvPr/>
        </p:nvSpPr>
        <p:spPr bwMode="auto">
          <a:xfrm>
            <a:off x="5580063" y="981075"/>
            <a:ext cx="576262" cy="1368425"/>
          </a:xfrm>
          <a:prstGeom prst="line">
            <a:avLst/>
          </a:prstGeom>
          <a:noFill/>
          <a:ln w="9525">
            <a:solidFill>
              <a:schemeClr val="tx1"/>
            </a:solidFill>
            <a:round/>
            <a:headEnd/>
            <a:tailEnd/>
          </a:ln>
          <a:effectLst/>
        </p:spPr>
        <p:txBody>
          <a:bodyPr/>
          <a:lstStyle/>
          <a:p>
            <a:endParaRPr lang="ru-RU"/>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2"/>
          <p:cNvSpPr>
            <a:spLocks noGrp="1" noChangeArrowheads="1"/>
          </p:cNvSpPr>
          <p:nvPr>
            <p:ph type="title"/>
          </p:nvPr>
        </p:nvSpPr>
        <p:spPr/>
        <p:txBody>
          <a:bodyPr/>
          <a:lstStyle/>
          <a:p>
            <a:pPr>
              <a:defRPr/>
            </a:pPr>
            <a:endParaRPr lang="ru-RU" smtClean="0"/>
          </a:p>
        </p:txBody>
      </p:sp>
      <p:sp>
        <p:nvSpPr>
          <p:cNvPr id="39938" name="Rectangle 3"/>
          <p:cNvSpPr>
            <a:spLocks noGrp="1" noChangeArrowheads="1"/>
          </p:cNvSpPr>
          <p:nvPr>
            <p:ph idx="1"/>
          </p:nvPr>
        </p:nvSpPr>
        <p:spPr/>
        <p:txBody>
          <a:bodyPr/>
          <a:lstStyle/>
          <a:p>
            <a:pPr>
              <a:lnSpc>
                <a:spcPct val="80000"/>
              </a:lnSpc>
            </a:pPr>
            <a:r>
              <a:rPr lang="ru-RU" sz="2400" smtClean="0"/>
              <a:t>Когда организация не может обойтись без посредников, она прибегает к распределению в форме </a:t>
            </a:r>
            <a:r>
              <a:rPr lang="ru-RU" sz="2400" i="1" smtClean="0">
                <a:solidFill>
                  <a:srgbClr val="FE4451"/>
                </a:solidFill>
              </a:rPr>
              <a:t>проталкивания,</a:t>
            </a:r>
            <a:r>
              <a:rPr lang="ru-RU" sz="2400" i="1" smtClean="0"/>
              <a:t> </a:t>
            </a:r>
            <a:r>
              <a:rPr lang="ru-RU" sz="2400" smtClean="0"/>
              <a:t>используя торговые скидки, конкурсы по продажам, сотрудничество в рекламе, обучение персонала.</a:t>
            </a:r>
          </a:p>
          <a:p>
            <a:pPr>
              <a:lnSpc>
                <a:spcPct val="80000"/>
              </a:lnSpc>
            </a:pPr>
            <a:r>
              <a:rPr lang="ru-RU" sz="2400" smtClean="0"/>
              <a:t>При </a:t>
            </a:r>
            <a:r>
              <a:rPr lang="ru-RU" sz="2400" i="1" smtClean="0">
                <a:solidFill>
                  <a:srgbClr val="FE4451"/>
                </a:solidFill>
              </a:rPr>
              <a:t>протягивании</a:t>
            </a:r>
            <a:r>
              <a:rPr lang="ru-RU" sz="2400" i="1" smtClean="0"/>
              <a:t> </a:t>
            </a:r>
            <a:r>
              <a:rPr lang="ru-RU" sz="2400" smtClean="0"/>
              <a:t>маркетинговые решения фокусируются на потребителях с использованием активной рекламы, пропаганды торговой марки, выставок и т.п., т.е. путем непосредственного обмена с потенциальными потребителями организация стремится воздействовать на посредников и принудить их к сотрудничеству.</a:t>
            </a:r>
          </a:p>
        </p:txBody>
      </p:sp>
      <p:pic>
        <p:nvPicPr>
          <p:cNvPr id="39939" name="Picture 36" descr="iло"/>
          <p:cNvPicPr>
            <a:picLocks noChangeAspect="1" noChangeArrowheads="1"/>
          </p:cNvPicPr>
          <p:nvPr/>
        </p:nvPicPr>
        <p:blipFill>
          <a:blip r:embed="rId2" cstate="print"/>
          <a:srcRect/>
          <a:stretch>
            <a:fillRect/>
          </a:stretch>
        </p:blipFill>
        <p:spPr bwMode="auto">
          <a:xfrm>
            <a:off x="7164388" y="0"/>
            <a:ext cx="1979612" cy="1484313"/>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2"/>
          <p:cNvSpPr>
            <a:spLocks noGrp="1" noChangeArrowheads="1"/>
          </p:cNvSpPr>
          <p:nvPr>
            <p:ph type="title"/>
          </p:nvPr>
        </p:nvSpPr>
        <p:spPr/>
        <p:txBody>
          <a:bodyPr>
            <a:normAutofit fontScale="90000"/>
          </a:bodyPr>
          <a:lstStyle/>
          <a:p>
            <a:pPr algn="ctr"/>
            <a:r>
              <a:rPr lang="ru-RU" sz="3600" smtClean="0">
                <a:solidFill>
                  <a:srgbClr val="FE4451"/>
                </a:solidFill>
              </a:rPr>
              <a:t/>
            </a:r>
            <a:br>
              <a:rPr lang="ru-RU" sz="3600" smtClean="0">
                <a:solidFill>
                  <a:srgbClr val="FE4451"/>
                </a:solidFill>
              </a:rPr>
            </a:br>
            <a:r>
              <a:rPr lang="ru-RU" sz="3600" smtClean="0">
                <a:solidFill>
                  <a:srgbClr val="FE4451"/>
                </a:solidFill>
              </a:rPr>
              <a:t>Варианты организации каналов сбыта</a:t>
            </a:r>
          </a:p>
        </p:txBody>
      </p:sp>
      <p:sp>
        <p:nvSpPr>
          <p:cNvPr id="40965" name="Rectangle 5"/>
          <p:cNvSpPr>
            <a:spLocks noChangeArrowheads="1"/>
          </p:cNvSpPr>
          <p:nvPr/>
        </p:nvSpPr>
        <p:spPr bwMode="auto">
          <a:xfrm>
            <a:off x="2555875" y="1557338"/>
            <a:ext cx="3887788" cy="504825"/>
          </a:xfrm>
          <a:prstGeom prst="rect">
            <a:avLst/>
          </a:prstGeom>
          <a:solidFill>
            <a:schemeClr val="accent1"/>
          </a:solidFill>
          <a:ln w="9525">
            <a:solidFill>
              <a:schemeClr val="tx1"/>
            </a:solidFill>
            <a:miter lim="800000"/>
            <a:headEnd/>
            <a:tailEnd/>
          </a:ln>
          <a:effectLst/>
        </p:spPr>
        <p:txBody>
          <a:bodyPr wrap="none" anchor="ctr"/>
          <a:lstStyle/>
          <a:p>
            <a:pPr algn="ctr"/>
            <a:r>
              <a:rPr lang="ru-RU"/>
              <a:t>КРИОФУД</a:t>
            </a:r>
          </a:p>
        </p:txBody>
      </p:sp>
      <p:sp>
        <p:nvSpPr>
          <p:cNvPr id="40966" name="Rectangle 6"/>
          <p:cNvSpPr>
            <a:spLocks noChangeArrowheads="1"/>
          </p:cNvSpPr>
          <p:nvPr/>
        </p:nvSpPr>
        <p:spPr bwMode="auto">
          <a:xfrm>
            <a:off x="395288" y="2924175"/>
            <a:ext cx="2736850" cy="865188"/>
          </a:xfrm>
          <a:prstGeom prst="rect">
            <a:avLst/>
          </a:prstGeom>
          <a:solidFill>
            <a:schemeClr val="accent1"/>
          </a:solidFill>
          <a:ln w="9525">
            <a:solidFill>
              <a:schemeClr val="tx1"/>
            </a:solidFill>
            <a:miter lim="800000"/>
            <a:headEnd/>
            <a:tailEnd/>
          </a:ln>
          <a:effectLst/>
        </p:spPr>
        <p:txBody>
          <a:bodyPr wrap="none" anchor="ctr"/>
          <a:lstStyle/>
          <a:p>
            <a:pPr algn="ctr"/>
            <a:r>
              <a:rPr lang="ru-RU"/>
              <a:t>Собственная</a:t>
            </a:r>
          </a:p>
          <a:p>
            <a:pPr algn="ctr"/>
            <a:r>
              <a:rPr lang="ru-RU"/>
              <a:t> розничная сеть 20%</a:t>
            </a:r>
          </a:p>
        </p:txBody>
      </p:sp>
      <p:sp>
        <p:nvSpPr>
          <p:cNvPr id="40967" name="Rectangle 7"/>
          <p:cNvSpPr>
            <a:spLocks noChangeArrowheads="1"/>
          </p:cNvSpPr>
          <p:nvPr/>
        </p:nvSpPr>
        <p:spPr bwMode="auto">
          <a:xfrm>
            <a:off x="6227763" y="2924175"/>
            <a:ext cx="2771775" cy="863600"/>
          </a:xfrm>
          <a:prstGeom prst="rect">
            <a:avLst/>
          </a:prstGeom>
          <a:solidFill>
            <a:schemeClr val="accent1"/>
          </a:solidFill>
          <a:ln w="9525">
            <a:solidFill>
              <a:schemeClr val="tx1"/>
            </a:solidFill>
            <a:miter lim="800000"/>
            <a:headEnd/>
            <a:tailEnd/>
          </a:ln>
          <a:effectLst/>
        </p:spPr>
        <p:txBody>
          <a:bodyPr wrap="none" anchor="ctr"/>
          <a:lstStyle/>
          <a:p>
            <a:pPr algn="ctr"/>
            <a:r>
              <a:rPr lang="ru-RU"/>
              <a:t>Оптовые поср. 10-15%</a:t>
            </a:r>
          </a:p>
        </p:txBody>
      </p:sp>
      <p:sp>
        <p:nvSpPr>
          <p:cNvPr id="40968" name="Rectangle 8"/>
          <p:cNvSpPr>
            <a:spLocks noChangeArrowheads="1"/>
          </p:cNvSpPr>
          <p:nvPr/>
        </p:nvSpPr>
        <p:spPr bwMode="auto">
          <a:xfrm>
            <a:off x="3276600" y="2924175"/>
            <a:ext cx="2736850" cy="865188"/>
          </a:xfrm>
          <a:prstGeom prst="rect">
            <a:avLst/>
          </a:prstGeom>
          <a:solidFill>
            <a:schemeClr val="accent1"/>
          </a:solidFill>
          <a:ln w="9525">
            <a:solidFill>
              <a:schemeClr val="tx1"/>
            </a:solidFill>
            <a:miter lim="800000"/>
            <a:headEnd/>
            <a:tailEnd/>
          </a:ln>
          <a:effectLst/>
        </p:spPr>
        <p:txBody>
          <a:bodyPr wrap="none" anchor="ctr"/>
          <a:lstStyle/>
          <a:p>
            <a:pPr algn="ctr"/>
            <a:r>
              <a:rPr lang="ru-RU"/>
              <a:t>Собственная </a:t>
            </a:r>
          </a:p>
          <a:p>
            <a:pPr algn="ctr"/>
            <a:r>
              <a:rPr lang="ru-RU"/>
              <a:t>агентская сеть</a:t>
            </a:r>
          </a:p>
        </p:txBody>
      </p:sp>
      <p:sp>
        <p:nvSpPr>
          <p:cNvPr id="40969" name="Rectangle 9"/>
          <p:cNvSpPr>
            <a:spLocks noChangeArrowheads="1"/>
          </p:cNvSpPr>
          <p:nvPr/>
        </p:nvSpPr>
        <p:spPr bwMode="auto">
          <a:xfrm>
            <a:off x="4211638" y="4652963"/>
            <a:ext cx="4464050" cy="576262"/>
          </a:xfrm>
          <a:prstGeom prst="rect">
            <a:avLst/>
          </a:prstGeom>
          <a:solidFill>
            <a:schemeClr val="accent1"/>
          </a:solidFill>
          <a:ln w="9525">
            <a:solidFill>
              <a:schemeClr val="tx1"/>
            </a:solidFill>
            <a:miter lim="800000"/>
            <a:headEnd/>
            <a:tailEnd/>
          </a:ln>
          <a:effectLst/>
        </p:spPr>
        <p:txBody>
          <a:bodyPr wrap="none" anchor="ctr"/>
          <a:lstStyle/>
          <a:p>
            <a:pPr algn="ctr"/>
            <a:r>
              <a:rPr lang="ru-RU"/>
              <a:t>Розничная сеть Санкт-Петербурга(25%)</a:t>
            </a:r>
          </a:p>
        </p:txBody>
      </p:sp>
      <p:sp>
        <p:nvSpPr>
          <p:cNvPr id="40970" name="Rectangle 10"/>
          <p:cNvSpPr>
            <a:spLocks noChangeArrowheads="1"/>
          </p:cNvSpPr>
          <p:nvPr/>
        </p:nvSpPr>
        <p:spPr bwMode="auto">
          <a:xfrm>
            <a:off x="1763713" y="5949950"/>
            <a:ext cx="6480175" cy="504825"/>
          </a:xfrm>
          <a:prstGeom prst="rect">
            <a:avLst/>
          </a:prstGeom>
          <a:solidFill>
            <a:schemeClr val="accent1"/>
          </a:solidFill>
          <a:ln w="9525">
            <a:solidFill>
              <a:schemeClr val="tx1"/>
            </a:solidFill>
            <a:miter lim="800000"/>
            <a:headEnd/>
            <a:tailEnd/>
          </a:ln>
          <a:effectLst/>
        </p:spPr>
        <p:txBody>
          <a:bodyPr wrap="none" anchor="ctr"/>
          <a:lstStyle/>
          <a:p>
            <a:pPr algn="ctr"/>
            <a:r>
              <a:rPr lang="ru-RU"/>
              <a:t>Конечный потребитель</a:t>
            </a:r>
          </a:p>
        </p:txBody>
      </p:sp>
      <p:sp>
        <p:nvSpPr>
          <p:cNvPr id="40971" name="Line 11"/>
          <p:cNvSpPr>
            <a:spLocks noChangeShapeType="1"/>
          </p:cNvSpPr>
          <p:nvPr/>
        </p:nvSpPr>
        <p:spPr bwMode="auto">
          <a:xfrm>
            <a:off x="4500563" y="2133600"/>
            <a:ext cx="0" cy="288925"/>
          </a:xfrm>
          <a:prstGeom prst="line">
            <a:avLst/>
          </a:prstGeom>
          <a:noFill/>
          <a:ln w="9525">
            <a:solidFill>
              <a:schemeClr val="tx1"/>
            </a:solidFill>
            <a:round/>
            <a:headEnd/>
            <a:tailEnd/>
          </a:ln>
          <a:effectLst/>
        </p:spPr>
        <p:txBody>
          <a:bodyPr/>
          <a:lstStyle/>
          <a:p>
            <a:endParaRPr lang="ru-RU"/>
          </a:p>
        </p:txBody>
      </p:sp>
      <p:sp>
        <p:nvSpPr>
          <p:cNvPr id="40972" name="Line 12"/>
          <p:cNvSpPr>
            <a:spLocks noChangeShapeType="1"/>
          </p:cNvSpPr>
          <p:nvPr/>
        </p:nvSpPr>
        <p:spPr bwMode="auto">
          <a:xfrm>
            <a:off x="1763713" y="2420938"/>
            <a:ext cx="5761037" cy="0"/>
          </a:xfrm>
          <a:prstGeom prst="line">
            <a:avLst/>
          </a:prstGeom>
          <a:noFill/>
          <a:ln w="9525">
            <a:solidFill>
              <a:schemeClr val="tx1"/>
            </a:solidFill>
            <a:round/>
            <a:headEnd/>
            <a:tailEnd/>
          </a:ln>
          <a:effectLst/>
        </p:spPr>
        <p:txBody>
          <a:bodyPr/>
          <a:lstStyle/>
          <a:p>
            <a:endParaRPr lang="ru-RU"/>
          </a:p>
        </p:txBody>
      </p:sp>
      <p:sp>
        <p:nvSpPr>
          <p:cNvPr id="40973" name="Line 13"/>
          <p:cNvSpPr>
            <a:spLocks noChangeShapeType="1"/>
          </p:cNvSpPr>
          <p:nvPr/>
        </p:nvSpPr>
        <p:spPr bwMode="auto">
          <a:xfrm>
            <a:off x="1763713" y="2420938"/>
            <a:ext cx="0" cy="503237"/>
          </a:xfrm>
          <a:prstGeom prst="line">
            <a:avLst/>
          </a:prstGeom>
          <a:noFill/>
          <a:ln w="9525">
            <a:solidFill>
              <a:schemeClr val="tx1"/>
            </a:solidFill>
            <a:round/>
            <a:headEnd/>
            <a:tailEnd/>
          </a:ln>
          <a:effectLst/>
        </p:spPr>
        <p:txBody>
          <a:bodyPr/>
          <a:lstStyle/>
          <a:p>
            <a:endParaRPr lang="ru-RU"/>
          </a:p>
        </p:txBody>
      </p:sp>
      <p:sp>
        <p:nvSpPr>
          <p:cNvPr id="40974" name="Line 14"/>
          <p:cNvSpPr>
            <a:spLocks noChangeShapeType="1"/>
          </p:cNvSpPr>
          <p:nvPr/>
        </p:nvSpPr>
        <p:spPr bwMode="auto">
          <a:xfrm>
            <a:off x="4500563" y="2420938"/>
            <a:ext cx="0" cy="431800"/>
          </a:xfrm>
          <a:prstGeom prst="line">
            <a:avLst/>
          </a:prstGeom>
          <a:noFill/>
          <a:ln w="9525">
            <a:solidFill>
              <a:schemeClr val="tx1"/>
            </a:solidFill>
            <a:round/>
            <a:headEnd/>
            <a:tailEnd/>
          </a:ln>
          <a:effectLst/>
        </p:spPr>
        <p:txBody>
          <a:bodyPr/>
          <a:lstStyle/>
          <a:p>
            <a:endParaRPr lang="ru-RU"/>
          </a:p>
        </p:txBody>
      </p:sp>
      <p:sp>
        <p:nvSpPr>
          <p:cNvPr id="40975" name="Line 15"/>
          <p:cNvSpPr>
            <a:spLocks noChangeShapeType="1"/>
          </p:cNvSpPr>
          <p:nvPr/>
        </p:nvSpPr>
        <p:spPr bwMode="auto">
          <a:xfrm>
            <a:off x="7524750" y="2420938"/>
            <a:ext cx="0" cy="503237"/>
          </a:xfrm>
          <a:prstGeom prst="line">
            <a:avLst/>
          </a:prstGeom>
          <a:noFill/>
          <a:ln w="9525">
            <a:solidFill>
              <a:schemeClr val="tx1"/>
            </a:solidFill>
            <a:round/>
            <a:headEnd/>
            <a:tailEnd/>
          </a:ln>
          <a:effectLst/>
        </p:spPr>
        <p:txBody>
          <a:bodyPr/>
          <a:lstStyle/>
          <a:p>
            <a:endParaRPr lang="ru-RU"/>
          </a:p>
        </p:txBody>
      </p:sp>
      <p:sp>
        <p:nvSpPr>
          <p:cNvPr id="40976" name="Line 16"/>
          <p:cNvSpPr>
            <a:spLocks noChangeShapeType="1"/>
          </p:cNvSpPr>
          <p:nvPr/>
        </p:nvSpPr>
        <p:spPr bwMode="auto">
          <a:xfrm>
            <a:off x="4787900" y="3860800"/>
            <a:ext cx="0" cy="720725"/>
          </a:xfrm>
          <a:prstGeom prst="line">
            <a:avLst/>
          </a:prstGeom>
          <a:noFill/>
          <a:ln w="9525">
            <a:solidFill>
              <a:schemeClr val="tx1"/>
            </a:solidFill>
            <a:round/>
            <a:headEnd/>
            <a:tailEnd type="triangle" w="med" len="med"/>
          </a:ln>
          <a:effectLst/>
        </p:spPr>
        <p:txBody>
          <a:bodyPr/>
          <a:lstStyle/>
          <a:p>
            <a:endParaRPr lang="ru-RU"/>
          </a:p>
        </p:txBody>
      </p:sp>
      <p:sp>
        <p:nvSpPr>
          <p:cNvPr id="40977" name="Line 17"/>
          <p:cNvSpPr>
            <a:spLocks noChangeShapeType="1"/>
          </p:cNvSpPr>
          <p:nvPr/>
        </p:nvSpPr>
        <p:spPr bwMode="auto">
          <a:xfrm>
            <a:off x="6877050" y="3789363"/>
            <a:ext cx="0" cy="863600"/>
          </a:xfrm>
          <a:prstGeom prst="line">
            <a:avLst/>
          </a:prstGeom>
          <a:noFill/>
          <a:ln w="9525">
            <a:solidFill>
              <a:schemeClr val="tx1"/>
            </a:solidFill>
            <a:round/>
            <a:headEnd/>
            <a:tailEnd type="triangle" w="med" len="med"/>
          </a:ln>
          <a:effectLst/>
        </p:spPr>
        <p:txBody>
          <a:bodyPr/>
          <a:lstStyle/>
          <a:p>
            <a:endParaRPr lang="ru-RU"/>
          </a:p>
        </p:txBody>
      </p:sp>
      <p:sp>
        <p:nvSpPr>
          <p:cNvPr id="40978" name="Line 18"/>
          <p:cNvSpPr>
            <a:spLocks noChangeShapeType="1"/>
          </p:cNvSpPr>
          <p:nvPr/>
        </p:nvSpPr>
        <p:spPr bwMode="auto">
          <a:xfrm>
            <a:off x="7885113" y="3789363"/>
            <a:ext cx="0" cy="863600"/>
          </a:xfrm>
          <a:prstGeom prst="line">
            <a:avLst/>
          </a:prstGeom>
          <a:noFill/>
          <a:ln w="9525">
            <a:solidFill>
              <a:schemeClr val="tx1"/>
            </a:solidFill>
            <a:round/>
            <a:headEnd/>
            <a:tailEnd type="triangle" w="med" len="med"/>
          </a:ln>
          <a:effectLst/>
        </p:spPr>
        <p:txBody>
          <a:bodyPr/>
          <a:lstStyle/>
          <a:p>
            <a:endParaRPr lang="ru-RU"/>
          </a:p>
        </p:txBody>
      </p:sp>
      <p:sp>
        <p:nvSpPr>
          <p:cNvPr id="40979" name="Line 19"/>
          <p:cNvSpPr>
            <a:spLocks noChangeShapeType="1"/>
          </p:cNvSpPr>
          <p:nvPr/>
        </p:nvSpPr>
        <p:spPr bwMode="auto">
          <a:xfrm>
            <a:off x="1835150" y="3789363"/>
            <a:ext cx="0" cy="2160587"/>
          </a:xfrm>
          <a:prstGeom prst="line">
            <a:avLst/>
          </a:prstGeom>
          <a:noFill/>
          <a:ln w="9525">
            <a:solidFill>
              <a:schemeClr val="tx1"/>
            </a:solidFill>
            <a:round/>
            <a:headEnd/>
            <a:tailEnd type="triangle" w="med" len="med"/>
          </a:ln>
          <a:effectLst/>
        </p:spPr>
        <p:txBody>
          <a:bodyPr/>
          <a:lstStyle/>
          <a:p>
            <a:endParaRPr lang="ru-RU"/>
          </a:p>
        </p:txBody>
      </p:sp>
      <p:sp>
        <p:nvSpPr>
          <p:cNvPr id="40980" name="Line 20"/>
          <p:cNvSpPr>
            <a:spLocks noChangeShapeType="1"/>
          </p:cNvSpPr>
          <p:nvPr/>
        </p:nvSpPr>
        <p:spPr bwMode="auto">
          <a:xfrm>
            <a:off x="2124075" y="3789363"/>
            <a:ext cx="0" cy="2160587"/>
          </a:xfrm>
          <a:prstGeom prst="line">
            <a:avLst/>
          </a:prstGeom>
          <a:noFill/>
          <a:ln w="9525">
            <a:solidFill>
              <a:schemeClr val="tx1"/>
            </a:solidFill>
            <a:round/>
            <a:headEnd/>
            <a:tailEnd type="triangle" w="med" len="med"/>
          </a:ln>
          <a:effectLst/>
        </p:spPr>
        <p:txBody>
          <a:bodyPr/>
          <a:lstStyle/>
          <a:p>
            <a:endParaRPr lang="ru-RU"/>
          </a:p>
        </p:txBody>
      </p:sp>
      <p:sp>
        <p:nvSpPr>
          <p:cNvPr id="40981" name="Line 21"/>
          <p:cNvSpPr>
            <a:spLocks noChangeShapeType="1"/>
          </p:cNvSpPr>
          <p:nvPr/>
        </p:nvSpPr>
        <p:spPr bwMode="auto">
          <a:xfrm>
            <a:off x="2411413" y="3789363"/>
            <a:ext cx="0" cy="2160587"/>
          </a:xfrm>
          <a:prstGeom prst="line">
            <a:avLst/>
          </a:prstGeom>
          <a:noFill/>
          <a:ln w="9525">
            <a:solidFill>
              <a:schemeClr val="tx1"/>
            </a:solidFill>
            <a:round/>
            <a:headEnd/>
            <a:tailEnd type="triangle" w="med" len="med"/>
          </a:ln>
          <a:effectLst/>
        </p:spPr>
        <p:txBody>
          <a:bodyPr/>
          <a:lstStyle/>
          <a:p>
            <a:endParaRPr lang="ru-RU"/>
          </a:p>
        </p:txBody>
      </p:sp>
      <p:sp>
        <p:nvSpPr>
          <p:cNvPr id="40982" name="Line 22"/>
          <p:cNvSpPr>
            <a:spLocks noChangeShapeType="1"/>
          </p:cNvSpPr>
          <p:nvPr/>
        </p:nvSpPr>
        <p:spPr bwMode="auto">
          <a:xfrm>
            <a:off x="4643438" y="5229225"/>
            <a:ext cx="0" cy="720725"/>
          </a:xfrm>
          <a:prstGeom prst="line">
            <a:avLst/>
          </a:prstGeom>
          <a:noFill/>
          <a:ln w="9525">
            <a:solidFill>
              <a:schemeClr val="tx1"/>
            </a:solidFill>
            <a:round/>
            <a:headEnd/>
            <a:tailEnd type="triangle" w="med" len="med"/>
          </a:ln>
          <a:effectLst/>
        </p:spPr>
        <p:txBody>
          <a:bodyPr/>
          <a:lstStyle/>
          <a:p>
            <a:endParaRPr lang="ru-RU"/>
          </a:p>
        </p:txBody>
      </p:sp>
      <p:sp>
        <p:nvSpPr>
          <p:cNvPr id="40983" name="Line 23"/>
          <p:cNvSpPr>
            <a:spLocks noChangeShapeType="1"/>
          </p:cNvSpPr>
          <p:nvPr/>
        </p:nvSpPr>
        <p:spPr bwMode="auto">
          <a:xfrm>
            <a:off x="5148263" y="5229225"/>
            <a:ext cx="0" cy="720725"/>
          </a:xfrm>
          <a:prstGeom prst="line">
            <a:avLst/>
          </a:prstGeom>
          <a:noFill/>
          <a:ln w="9525">
            <a:solidFill>
              <a:schemeClr val="tx1"/>
            </a:solidFill>
            <a:round/>
            <a:headEnd/>
            <a:tailEnd type="triangle" w="med" len="med"/>
          </a:ln>
          <a:effectLst/>
        </p:spPr>
        <p:txBody>
          <a:bodyPr/>
          <a:lstStyle/>
          <a:p>
            <a:endParaRPr lang="ru-RU"/>
          </a:p>
        </p:txBody>
      </p:sp>
      <p:sp>
        <p:nvSpPr>
          <p:cNvPr id="40984" name="Line 24"/>
          <p:cNvSpPr>
            <a:spLocks noChangeShapeType="1"/>
          </p:cNvSpPr>
          <p:nvPr/>
        </p:nvSpPr>
        <p:spPr bwMode="auto">
          <a:xfrm>
            <a:off x="5580063" y="5229225"/>
            <a:ext cx="0" cy="720725"/>
          </a:xfrm>
          <a:prstGeom prst="line">
            <a:avLst/>
          </a:prstGeom>
          <a:noFill/>
          <a:ln w="9525">
            <a:solidFill>
              <a:schemeClr val="tx1"/>
            </a:solidFill>
            <a:round/>
            <a:headEnd/>
            <a:tailEnd type="triangle" w="med" len="med"/>
          </a:ln>
          <a:effectLst/>
        </p:spPr>
        <p:txBody>
          <a:bodyPr/>
          <a:lstStyle/>
          <a:p>
            <a:endParaRPr lang="ru-RU"/>
          </a:p>
        </p:txBody>
      </p:sp>
      <p:sp>
        <p:nvSpPr>
          <p:cNvPr id="40985" name="Line 25"/>
          <p:cNvSpPr>
            <a:spLocks noChangeShapeType="1"/>
          </p:cNvSpPr>
          <p:nvPr/>
        </p:nvSpPr>
        <p:spPr bwMode="auto">
          <a:xfrm>
            <a:off x="5940425" y="5229225"/>
            <a:ext cx="0" cy="720725"/>
          </a:xfrm>
          <a:prstGeom prst="line">
            <a:avLst/>
          </a:prstGeom>
          <a:noFill/>
          <a:ln w="9525">
            <a:solidFill>
              <a:schemeClr val="tx1"/>
            </a:solidFill>
            <a:round/>
            <a:headEnd/>
            <a:tailEnd type="triangle" w="med" len="med"/>
          </a:ln>
          <a:effectLst/>
        </p:spPr>
        <p:txBody>
          <a:bodyPr/>
          <a:lstStyle/>
          <a:p>
            <a:endParaRPr lang="ru-RU"/>
          </a:p>
        </p:txBody>
      </p:sp>
      <p:sp>
        <p:nvSpPr>
          <p:cNvPr id="40986" name="Line 26"/>
          <p:cNvSpPr>
            <a:spLocks noChangeShapeType="1"/>
          </p:cNvSpPr>
          <p:nvPr/>
        </p:nvSpPr>
        <p:spPr bwMode="auto">
          <a:xfrm>
            <a:off x="6300788" y="5229225"/>
            <a:ext cx="0" cy="720725"/>
          </a:xfrm>
          <a:prstGeom prst="line">
            <a:avLst/>
          </a:prstGeom>
          <a:noFill/>
          <a:ln w="9525">
            <a:solidFill>
              <a:schemeClr val="tx1"/>
            </a:solidFill>
            <a:round/>
            <a:headEnd/>
            <a:tailEnd type="triangle" w="med" len="med"/>
          </a:ln>
          <a:effectLst/>
        </p:spPr>
        <p:txBody>
          <a:bodyPr/>
          <a:lstStyle/>
          <a:p>
            <a:endParaRPr lang="ru-RU"/>
          </a:p>
        </p:txBody>
      </p:sp>
      <p:sp>
        <p:nvSpPr>
          <p:cNvPr id="40988" name="Rectangle 28"/>
          <p:cNvSpPr>
            <a:spLocks noChangeArrowheads="1"/>
          </p:cNvSpPr>
          <p:nvPr/>
        </p:nvSpPr>
        <p:spPr bwMode="auto">
          <a:xfrm>
            <a:off x="6443663" y="4076700"/>
            <a:ext cx="412750" cy="366713"/>
          </a:xfrm>
          <a:prstGeom prst="rect">
            <a:avLst/>
          </a:prstGeom>
          <a:noFill/>
          <a:ln w="9525">
            <a:noFill/>
            <a:miter lim="800000"/>
            <a:headEnd/>
            <a:tailEnd/>
          </a:ln>
          <a:effectLst/>
        </p:spPr>
        <p:txBody>
          <a:bodyPr wrap="none">
            <a:spAutoFit/>
          </a:bodyPr>
          <a:lstStyle/>
          <a:p>
            <a:r>
              <a:rPr lang="ru-RU"/>
              <a:t>А)</a:t>
            </a:r>
          </a:p>
        </p:txBody>
      </p:sp>
      <p:sp>
        <p:nvSpPr>
          <p:cNvPr id="40989" name="Rectangle 29"/>
          <p:cNvSpPr>
            <a:spLocks noChangeArrowheads="1"/>
          </p:cNvSpPr>
          <p:nvPr/>
        </p:nvSpPr>
        <p:spPr bwMode="auto">
          <a:xfrm>
            <a:off x="7308850" y="4076700"/>
            <a:ext cx="412750" cy="366713"/>
          </a:xfrm>
          <a:prstGeom prst="rect">
            <a:avLst/>
          </a:prstGeom>
          <a:noFill/>
          <a:ln w="9525">
            <a:noFill/>
            <a:miter lim="800000"/>
            <a:headEnd/>
            <a:tailEnd/>
          </a:ln>
          <a:effectLst/>
        </p:spPr>
        <p:txBody>
          <a:bodyPr>
            <a:spAutoFit/>
          </a:bodyPr>
          <a:lstStyle/>
          <a:p>
            <a:r>
              <a:rPr lang="ru-RU"/>
              <a:t>Б)</a:t>
            </a: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2"/>
          <p:cNvSpPr>
            <a:spLocks noGrp="1" noChangeArrowheads="1"/>
          </p:cNvSpPr>
          <p:nvPr>
            <p:ph type="ctrTitle"/>
          </p:nvPr>
        </p:nvSpPr>
        <p:spPr>
          <a:xfrm>
            <a:off x="3505200" y="692150"/>
            <a:ext cx="5638800" cy="2071688"/>
          </a:xfrm>
        </p:spPr>
        <p:txBody>
          <a:bodyPr/>
          <a:lstStyle/>
          <a:p>
            <a:pPr algn="ctr" eaLnBrk="1" hangingPunct="1">
              <a:defRPr/>
            </a:pPr>
            <a:r>
              <a:rPr lang="ru-RU" sz="6000" dirty="0" smtClean="0"/>
              <a:t>Спасибо за внимание</a:t>
            </a:r>
            <a:r>
              <a:rPr lang="en-US" sz="6000" dirty="0" smtClean="0"/>
              <a:t>!</a:t>
            </a:r>
          </a:p>
        </p:txBody>
      </p:sp>
      <p:pic>
        <p:nvPicPr>
          <p:cNvPr id="50178" name="Picture 4" descr="acceptance_agreement_184484"/>
          <p:cNvPicPr>
            <a:picLocks noChangeAspect="1" noChangeArrowheads="1"/>
          </p:cNvPicPr>
          <p:nvPr/>
        </p:nvPicPr>
        <p:blipFill>
          <a:blip r:embed="rId2" cstate="print"/>
          <a:srcRect/>
          <a:stretch>
            <a:fillRect/>
          </a:stretch>
        </p:blipFill>
        <p:spPr bwMode="auto">
          <a:xfrm>
            <a:off x="0" y="0"/>
            <a:ext cx="3563938" cy="6858000"/>
          </a:xfrm>
          <a:prstGeom prst="rect">
            <a:avLst/>
          </a:prstGeom>
          <a:noFill/>
          <a:ln w="9525">
            <a:noFill/>
            <a:miter lim="800000"/>
            <a:headEnd/>
            <a:tailEnd/>
          </a:ln>
        </p:spPr>
      </p:pic>
      <p:pic>
        <p:nvPicPr>
          <p:cNvPr id="50179" name="Picture 5" descr="business_man_woman_high_five_hg_clr"/>
          <p:cNvPicPr>
            <a:picLocks noChangeAspect="1" noChangeArrowheads="1" noCrop="1"/>
          </p:cNvPicPr>
          <p:nvPr/>
        </p:nvPicPr>
        <p:blipFill>
          <a:blip r:embed="rId3" cstate="print"/>
          <a:srcRect/>
          <a:stretch>
            <a:fillRect/>
          </a:stretch>
        </p:blipFill>
        <p:spPr bwMode="auto">
          <a:xfrm>
            <a:off x="5435600" y="2708275"/>
            <a:ext cx="2913063" cy="3529013"/>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theme/theme1.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Тема Offic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1318</TotalTime>
  <Words>525</Words>
  <Application>Microsoft Office PowerPoint</Application>
  <PresentationFormat>Экран (4:3)</PresentationFormat>
  <Paragraphs>54</Paragraphs>
  <Slides>12</Slides>
  <Notes>0</Notes>
  <HiddenSlides>0</HiddenSlides>
  <MMClips>0</MMClips>
  <ScaleCrop>false</ScaleCrop>
  <HeadingPairs>
    <vt:vector size="4" baseType="variant">
      <vt:variant>
        <vt:lpstr>Тема</vt:lpstr>
      </vt:variant>
      <vt:variant>
        <vt:i4>1</vt:i4>
      </vt:variant>
      <vt:variant>
        <vt:lpstr>Заголовки слайдов</vt:lpstr>
      </vt:variant>
      <vt:variant>
        <vt:i4>12</vt:i4>
      </vt:variant>
    </vt:vector>
  </HeadingPairs>
  <TitlesOfParts>
    <vt:vector size="13" baseType="lpstr">
      <vt:lpstr>Тема Office</vt:lpstr>
      <vt:lpstr>Методы распределения товара</vt:lpstr>
      <vt:lpstr>Слайд 2</vt:lpstr>
      <vt:lpstr>Три способа  распределения</vt:lpstr>
      <vt:lpstr>Интенсивное распределение </vt:lpstr>
      <vt:lpstr>Селективное (избирательное) распределение </vt:lpstr>
      <vt:lpstr>Эксклюзивное распределение</vt:lpstr>
      <vt:lpstr>Слайд 7</vt:lpstr>
      <vt:lpstr>Вертикальные  маркетинговые системы</vt:lpstr>
      <vt:lpstr>Виды распределения</vt:lpstr>
      <vt:lpstr>Слайд 10</vt:lpstr>
      <vt:lpstr> Варианты организации каналов сбыта</vt:lpstr>
      <vt:lpstr>Спасибо за внимание!</vt:lpstr>
    </vt:vector>
  </TitlesOfParts>
  <Company>MoBIL GROUP</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Стратегическийменеджмент</dc:title>
  <dc:creator>Admin</dc:creator>
  <cp:lastModifiedBy>Утипути</cp:lastModifiedBy>
  <cp:revision>108</cp:revision>
  <dcterms:created xsi:type="dcterms:W3CDTF">2011-09-25T20:02:05Z</dcterms:created>
  <dcterms:modified xsi:type="dcterms:W3CDTF">2018-12-17T06:48:50Z</dcterms:modified>
</cp:coreProperties>
</file>