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6"/>
  </p:notesMasterIdLst>
  <p:sldIdLst>
    <p:sldId id="256" r:id="rId2"/>
    <p:sldId id="258" r:id="rId3"/>
    <p:sldId id="259" r:id="rId4"/>
    <p:sldId id="261" r:id="rId5"/>
    <p:sldId id="268" r:id="rId6"/>
    <p:sldId id="270" r:id="rId7"/>
    <p:sldId id="279" r:id="rId8"/>
    <p:sldId id="271" r:id="rId9"/>
    <p:sldId id="272" r:id="rId10"/>
    <p:sldId id="273" r:id="rId11"/>
    <p:sldId id="278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E5BA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EA6C89-409B-4E63-A049-336B2BDAAFA0}" type="doc">
      <dgm:prSet loTypeId="urn:microsoft.com/office/officeart/2005/8/layout/radial1" loCatId="relationship" qsTypeId="urn:microsoft.com/office/officeart/2005/8/quickstyle/simple1#1" qsCatId="simple" csTypeId="urn:microsoft.com/office/officeart/2005/8/colors/accent1_2#1" csCatId="accent1"/>
      <dgm:spPr/>
    </dgm:pt>
    <dgm:pt modelId="{7CB6F5E5-7BF0-487E-87B2-AAE8E449EA4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cs typeface="Arial" charset="0"/>
            </a:rPr>
            <a:t>Ключевые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cs typeface="Arial" charset="0"/>
            </a:rPr>
            <a:t> моменты</a:t>
          </a:r>
        </a:p>
      </dgm:t>
    </dgm:pt>
    <dgm:pt modelId="{BDDB4231-E216-4FC7-B150-44B4B82A81BB}" type="parTrans" cxnId="{2979CC27-BC1E-4168-A0B1-DDE76FF9C40A}">
      <dgm:prSet/>
      <dgm:spPr/>
      <dgm:t>
        <a:bodyPr/>
        <a:lstStyle/>
        <a:p>
          <a:endParaRPr lang="ru-RU"/>
        </a:p>
      </dgm:t>
    </dgm:pt>
    <dgm:pt modelId="{C73E8C71-6659-4846-AB36-F5B610A3B2E8}" type="sibTrans" cxnId="{2979CC27-BC1E-4168-A0B1-DDE76FF9C40A}">
      <dgm:prSet/>
      <dgm:spPr/>
      <dgm:t>
        <a:bodyPr/>
        <a:lstStyle/>
        <a:p>
          <a:endParaRPr lang="ru-RU"/>
        </a:p>
      </dgm:t>
    </dgm:pt>
    <dgm:pt modelId="{CE69357A-772E-4172-B71B-5B369403812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charset="0"/>
            </a:rPr>
            <a:t>Организация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charset="0"/>
            </a:rPr>
            <a:t>Инновационного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charset="0"/>
            </a:rPr>
            <a:t> процесса</a:t>
          </a:r>
        </a:p>
      </dgm:t>
    </dgm:pt>
    <dgm:pt modelId="{264A42EE-87DD-4BC4-9E84-8C322E154A5E}" type="parTrans" cxnId="{4641C308-8DC5-4FD9-9CDD-A4BF007E0F62}">
      <dgm:prSet/>
      <dgm:spPr/>
      <dgm:t>
        <a:bodyPr/>
        <a:lstStyle/>
        <a:p>
          <a:endParaRPr lang="ru-RU"/>
        </a:p>
      </dgm:t>
    </dgm:pt>
    <dgm:pt modelId="{3EE63875-9A91-4ECE-9A07-5664CD8B429D}" type="sibTrans" cxnId="{4641C308-8DC5-4FD9-9CDD-A4BF007E0F62}">
      <dgm:prSet/>
      <dgm:spPr/>
      <dgm:t>
        <a:bodyPr/>
        <a:lstStyle/>
        <a:p>
          <a:endParaRPr lang="ru-RU"/>
        </a:p>
      </dgm:t>
    </dgm:pt>
    <dgm:pt modelId="{39F70AB2-6190-42A2-92C6-4503A75C009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ahoma" pitchFamily="34" charset="0"/>
              <a:cs typeface="Arial" charset="0"/>
            </a:rPr>
            <a:t>Поиск идеи =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ahoma" pitchFamily="34" charset="0"/>
              <a:cs typeface="Arial" charset="0"/>
            </a:rPr>
            <a:t>фундамента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ahoma" pitchFamily="34" charset="0"/>
              <a:cs typeface="Arial" charset="0"/>
            </a:rPr>
            <a:t> для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ahoma" pitchFamily="34" charset="0"/>
              <a:cs typeface="Arial" charset="0"/>
            </a:rPr>
            <a:t>инновации</a:t>
          </a:r>
        </a:p>
      </dgm:t>
    </dgm:pt>
    <dgm:pt modelId="{B90909B1-10F1-49E9-9ADE-E6892860DC79}" type="parTrans" cxnId="{17AF2C13-9474-4D11-BD4C-F4DCEDAC3BA0}">
      <dgm:prSet/>
      <dgm:spPr/>
      <dgm:t>
        <a:bodyPr/>
        <a:lstStyle/>
        <a:p>
          <a:endParaRPr lang="ru-RU"/>
        </a:p>
      </dgm:t>
    </dgm:pt>
    <dgm:pt modelId="{4F9166F2-E9A3-475E-BFDD-D5F0353F86DA}" type="sibTrans" cxnId="{17AF2C13-9474-4D11-BD4C-F4DCEDAC3BA0}">
      <dgm:prSet/>
      <dgm:spPr/>
      <dgm:t>
        <a:bodyPr/>
        <a:lstStyle/>
        <a:p>
          <a:endParaRPr lang="ru-RU"/>
        </a:p>
      </dgm:t>
    </dgm:pt>
    <dgm:pt modelId="{68C2EDF3-E625-411F-83DA-E032A098404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charset="0"/>
            </a:rPr>
            <a:t>Процесс движения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charset="0"/>
            </a:rPr>
            <a:t>и организации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charset="0"/>
            </a:rPr>
            <a:t>инновации на рынке</a:t>
          </a:r>
        </a:p>
      </dgm:t>
    </dgm:pt>
    <dgm:pt modelId="{DB16B6F3-C54A-418B-8483-49A8A9D64747}" type="parTrans" cxnId="{F8648F6D-5BC3-4C31-B6C7-AC89DF102795}">
      <dgm:prSet/>
      <dgm:spPr/>
      <dgm:t>
        <a:bodyPr/>
        <a:lstStyle/>
        <a:p>
          <a:endParaRPr lang="ru-RU"/>
        </a:p>
      </dgm:t>
    </dgm:pt>
    <dgm:pt modelId="{268C5774-C685-407F-80F5-1B4630859C4F}" type="sibTrans" cxnId="{F8648F6D-5BC3-4C31-B6C7-AC89DF102795}">
      <dgm:prSet/>
      <dgm:spPr/>
      <dgm:t>
        <a:bodyPr/>
        <a:lstStyle/>
        <a:p>
          <a:endParaRPr lang="ru-RU"/>
        </a:p>
      </dgm:t>
    </dgm:pt>
    <dgm:pt modelId="{FC14ED75-AFF6-4EC4-939C-46F4A774C4A5}" type="pres">
      <dgm:prSet presAssocID="{FCEA6C89-409B-4E63-A049-336B2BDAAFA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DA5F56A-0BF5-4B16-BF70-6E1BAF25889D}" type="pres">
      <dgm:prSet presAssocID="{7CB6F5E5-7BF0-487E-87B2-AAE8E449EA4A}" presName="centerShape" presStyleLbl="node0" presStyleIdx="0" presStyleCnt="1"/>
      <dgm:spPr/>
      <dgm:t>
        <a:bodyPr/>
        <a:lstStyle/>
        <a:p>
          <a:endParaRPr lang="ru-RU"/>
        </a:p>
      </dgm:t>
    </dgm:pt>
    <dgm:pt modelId="{60855CED-6CBF-4163-9057-DC14BEE7D286}" type="pres">
      <dgm:prSet presAssocID="{264A42EE-87DD-4BC4-9E84-8C322E154A5E}" presName="Name9" presStyleLbl="parChTrans1D2" presStyleIdx="0" presStyleCnt="3"/>
      <dgm:spPr/>
      <dgm:t>
        <a:bodyPr/>
        <a:lstStyle/>
        <a:p>
          <a:endParaRPr lang="ru-RU"/>
        </a:p>
      </dgm:t>
    </dgm:pt>
    <dgm:pt modelId="{74A7E19D-0F7B-4554-B1E6-BE010FBC6838}" type="pres">
      <dgm:prSet presAssocID="{264A42EE-87DD-4BC4-9E84-8C322E154A5E}" presName="connTx" presStyleLbl="parChTrans1D2" presStyleIdx="0" presStyleCnt="3"/>
      <dgm:spPr/>
      <dgm:t>
        <a:bodyPr/>
        <a:lstStyle/>
        <a:p>
          <a:endParaRPr lang="ru-RU"/>
        </a:p>
      </dgm:t>
    </dgm:pt>
    <dgm:pt modelId="{77A8F0D9-DC94-445F-B5BC-DD33043DDA48}" type="pres">
      <dgm:prSet presAssocID="{CE69357A-772E-4172-B71B-5B369403812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CE5FD-22C0-4199-8C94-343BD95E652E}" type="pres">
      <dgm:prSet presAssocID="{B90909B1-10F1-49E9-9ADE-E6892860DC79}" presName="Name9" presStyleLbl="parChTrans1D2" presStyleIdx="1" presStyleCnt="3"/>
      <dgm:spPr/>
      <dgm:t>
        <a:bodyPr/>
        <a:lstStyle/>
        <a:p>
          <a:endParaRPr lang="ru-RU"/>
        </a:p>
      </dgm:t>
    </dgm:pt>
    <dgm:pt modelId="{4F69E06A-B0BD-44B5-B123-B902B8387945}" type="pres">
      <dgm:prSet presAssocID="{B90909B1-10F1-49E9-9ADE-E6892860DC79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81907D6-5CCF-4C30-A59B-11616B22D06B}" type="pres">
      <dgm:prSet presAssocID="{39F70AB2-6190-42A2-92C6-4503A75C009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D5663D-8C7D-41C0-B900-8744CFB1843F}" type="pres">
      <dgm:prSet presAssocID="{DB16B6F3-C54A-418B-8483-49A8A9D64747}" presName="Name9" presStyleLbl="parChTrans1D2" presStyleIdx="2" presStyleCnt="3"/>
      <dgm:spPr/>
      <dgm:t>
        <a:bodyPr/>
        <a:lstStyle/>
        <a:p>
          <a:endParaRPr lang="ru-RU"/>
        </a:p>
      </dgm:t>
    </dgm:pt>
    <dgm:pt modelId="{90FCC968-5B08-4267-BA1A-BCB4C19F383F}" type="pres">
      <dgm:prSet presAssocID="{DB16B6F3-C54A-418B-8483-49A8A9D6474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8B46C0C-1B7C-4128-8A38-00521A604E07}" type="pres">
      <dgm:prSet presAssocID="{68C2EDF3-E625-411F-83DA-E032A098404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7CE65A-0A5A-4651-8A65-33ACC68DBA89}" type="presOf" srcId="{FCEA6C89-409B-4E63-A049-336B2BDAAFA0}" destId="{FC14ED75-AFF6-4EC4-939C-46F4A774C4A5}" srcOrd="0" destOrd="0" presId="urn:microsoft.com/office/officeart/2005/8/layout/radial1"/>
    <dgm:cxn modelId="{17AF2C13-9474-4D11-BD4C-F4DCEDAC3BA0}" srcId="{7CB6F5E5-7BF0-487E-87B2-AAE8E449EA4A}" destId="{39F70AB2-6190-42A2-92C6-4503A75C009F}" srcOrd="1" destOrd="0" parTransId="{B90909B1-10F1-49E9-9ADE-E6892860DC79}" sibTransId="{4F9166F2-E9A3-475E-BFDD-D5F0353F86DA}"/>
    <dgm:cxn modelId="{ABD97CEB-2051-464C-9FBD-549FEE7E7E78}" type="presOf" srcId="{CE69357A-772E-4172-B71B-5B3694038125}" destId="{77A8F0D9-DC94-445F-B5BC-DD33043DDA48}" srcOrd="0" destOrd="0" presId="urn:microsoft.com/office/officeart/2005/8/layout/radial1"/>
    <dgm:cxn modelId="{970B7E2F-4F92-4C90-815E-339A5194F161}" type="presOf" srcId="{B90909B1-10F1-49E9-9ADE-E6892860DC79}" destId="{4F69E06A-B0BD-44B5-B123-B902B8387945}" srcOrd="1" destOrd="0" presId="urn:microsoft.com/office/officeart/2005/8/layout/radial1"/>
    <dgm:cxn modelId="{6535A2B1-4BA5-4F50-B2F7-4FAC66B4CD0E}" type="presOf" srcId="{68C2EDF3-E625-411F-83DA-E032A098404B}" destId="{28B46C0C-1B7C-4128-8A38-00521A604E07}" srcOrd="0" destOrd="0" presId="urn:microsoft.com/office/officeart/2005/8/layout/radial1"/>
    <dgm:cxn modelId="{5667B50A-51C8-41D6-B530-06E702913C55}" type="presOf" srcId="{B90909B1-10F1-49E9-9ADE-E6892860DC79}" destId="{5F7CE5FD-22C0-4199-8C94-343BD95E652E}" srcOrd="0" destOrd="0" presId="urn:microsoft.com/office/officeart/2005/8/layout/radial1"/>
    <dgm:cxn modelId="{4641C308-8DC5-4FD9-9CDD-A4BF007E0F62}" srcId="{7CB6F5E5-7BF0-487E-87B2-AAE8E449EA4A}" destId="{CE69357A-772E-4172-B71B-5B3694038125}" srcOrd="0" destOrd="0" parTransId="{264A42EE-87DD-4BC4-9E84-8C322E154A5E}" sibTransId="{3EE63875-9A91-4ECE-9A07-5664CD8B429D}"/>
    <dgm:cxn modelId="{6957E44F-CA6D-4BD5-9FB5-587DB5B2B7E8}" type="presOf" srcId="{DB16B6F3-C54A-418B-8483-49A8A9D64747}" destId="{12D5663D-8C7D-41C0-B900-8744CFB1843F}" srcOrd="0" destOrd="0" presId="urn:microsoft.com/office/officeart/2005/8/layout/radial1"/>
    <dgm:cxn modelId="{362F1785-88CC-4AA7-9CD1-F8533CFCB4C4}" type="presOf" srcId="{264A42EE-87DD-4BC4-9E84-8C322E154A5E}" destId="{60855CED-6CBF-4163-9057-DC14BEE7D286}" srcOrd="0" destOrd="0" presId="urn:microsoft.com/office/officeart/2005/8/layout/radial1"/>
    <dgm:cxn modelId="{90955EB8-A0A8-4F00-89A9-5C95BB01768F}" type="presOf" srcId="{7CB6F5E5-7BF0-487E-87B2-AAE8E449EA4A}" destId="{5DA5F56A-0BF5-4B16-BF70-6E1BAF25889D}" srcOrd="0" destOrd="0" presId="urn:microsoft.com/office/officeart/2005/8/layout/radial1"/>
    <dgm:cxn modelId="{F8648F6D-5BC3-4C31-B6C7-AC89DF102795}" srcId="{7CB6F5E5-7BF0-487E-87B2-AAE8E449EA4A}" destId="{68C2EDF3-E625-411F-83DA-E032A098404B}" srcOrd="2" destOrd="0" parTransId="{DB16B6F3-C54A-418B-8483-49A8A9D64747}" sibTransId="{268C5774-C685-407F-80F5-1B4630859C4F}"/>
    <dgm:cxn modelId="{2979CC27-BC1E-4168-A0B1-DDE76FF9C40A}" srcId="{FCEA6C89-409B-4E63-A049-336B2BDAAFA0}" destId="{7CB6F5E5-7BF0-487E-87B2-AAE8E449EA4A}" srcOrd="0" destOrd="0" parTransId="{BDDB4231-E216-4FC7-B150-44B4B82A81BB}" sibTransId="{C73E8C71-6659-4846-AB36-F5B610A3B2E8}"/>
    <dgm:cxn modelId="{5506C79B-61FE-47F4-B3CF-7DB83D7975AB}" type="presOf" srcId="{264A42EE-87DD-4BC4-9E84-8C322E154A5E}" destId="{74A7E19D-0F7B-4554-B1E6-BE010FBC6838}" srcOrd="1" destOrd="0" presId="urn:microsoft.com/office/officeart/2005/8/layout/radial1"/>
    <dgm:cxn modelId="{75F28FD2-BCDB-4421-B68B-23AE7804E210}" type="presOf" srcId="{DB16B6F3-C54A-418B-8483-49A8A9D64747}" destId="{90FCC968-5B08-4267-BA1A-BCB4C19F383F}" srcOrd="1" destOrd="0" presId="urn:microsoft.com/office/officeart/2005/8/layout/radial1"/>
    <dgm:cxn modelId="{CAE448A4-5685-4488-B273-83B7CE8AFD52}" type="presOf" srcId="{39F70AB2-6190-42A2-92C6-4503A75C009F}" destId="{481907D6-5CCF-4C30-A59B-11616B22D06B}" srcOrd="0" destOrd="0" presId="urn:microsoft.com/office/officeart/2005/8/layout/radial1"/>
    <dgm:cxn modelId="{B15A54EC-E888-4430-8A12-B56C8C84CCD5}" type="presParOf" srcId="{FC14ED75-AFF6-4EC4-939C-46F4A774C4A5}" destId="{5DA5F56A-0BF5-4B16-BF70-6E1BAF25889D}" srcOrd="0" destOrd="0" presId="urn:microsoft.com/office/officeart/2005/8/layout/radial1"/>
    <dgm:cxn modelId="{3400E8F6-6BB8-4CBE-BA1E-140136E0E648}" type="presParOf" srcId="{FC14ED75-AFF6-4EC4-939C-46F4A774C4A5}" destId="{60855CED-6CBF-4163-9057-DC14BEE7D286}" srcOrd="1" destOrd="0" presId="urn:microsoft.com/office/officeart/2005/8/layout/radial1"/>
    <dgm:cxn modelId="{44912D62-4766-4FC2-A165-707C1E3077B2}" type="presParOf" srcId="{60855CED-6CBF-4163-9057-DC14BEE7D286}" destId="{74A7E19D-0F7B-4554-B1E6-BE010FBC6838}" srcOrd="0" destOrd="0" presId="urn:microsoft.com/office/officeart/2005/8/layout/radial1"/>
    <dgm:cxn modelId="{D43D2ABD-FF3B-4CDC-8193-B6DDC10AC97F}" type="presParOf" srcId="{FC14ED75-AFF6-4EC4-939C-46F4A774C4A5}" destId="{77A8F0D9-DC94-445F-B5BC-DD33043DDA48}" srcOrd="2" destOrd="0" presId="urn:microsoft.com/office/officeart/2005/8/layout/radial1"/>
    <dgm:cxn modelId="{9D64E620-5420-4604-AB29-E6127FCC7E38}" type="presParOf" srcId="{FC14ED75-AFF6-4EC4-939C-46F4A774C4A5}" destId="{5F7CE5FD-22C0-4199-8C94-343BD95E652E}" srcOrd="3" destOrd="0" presId="urn:microsoft.com/office/officeart/2005/8/layout/radial1"/>
    <dgm:cxn modelId="{35CE7326-0B3C-4766-9B4C-D1F2CAFABE32}" type="presParOf" srcId="{5F7CE5FD-22C0-4199-8C94-343BD95E652E}" destId="{4F69E06A-B0BD-44B5-B123-B902B8387945}" srcOrd="0" destOrd="0" presId="urn:microsoft.com/office/officeart/2005/8/layout/radial1"/>
    <dgm:cxn modelId="{04795B4C-39EA-489A-B526-4ED4A2F92C3E}" type="presParOf" srcId="{FC14ED75-AFF6-4EC4-939C-46F4A774C4A5}" destId="{481907D6-5CCF-4C30-A59B-11616B22D06B}" srcOrd="4" destOrd="0" presId="urn:microsoft.com/office/officeart/2005/8/layout/radial1"/>
    <dgm:cxn modelId="{030930C8-E3CF-4664-81FB-B0DF1D6770EF}" type="presParOf" srcId="{FC14ED75-AFF6-4EC4-939C-46F4A774C4A5}" destId="{12D5663D-8C7D-41C0-B900-8744CFB1843F}" srcOrd="5" destOrd="0" presId="urn:microsoft.com/office/officeart/2005/8/layout/radial1"/>
    <dgm:cxn modelId="{30C8900F-0ECF-426C-BDB0-C5FAF5CD3BEC}" type="presParOf" srcId="{12D5663D-8C7D-41C0-B900-8744CFB1843F}" destId="{90FCC968-5B08-4267-BA1A-BCB4C19F383F}" srcOrd="0" destOrd="0" presId="urn:microsoft.com/office/officeart/2005/8/layout/radial1"/>
    <dgm:cxn modelId="{5CE96C9C-7CCD-4456-997F-935F606B98F5}" type="presParOf" srcId="{FC14ED75-AFF6-4EC4-939C-46F4A774C4A5}" destId="{28B46C0C-1B7C-4128-8A38-00521A604E07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5FECADE-0A86-4902-9B7D-537C8C26D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1DAE24-68FA-43CF-8D66-915B48713327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638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1FD0C4-F686-4CD2-B4D3-A2E2A330FEAA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1843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673615-07FB-4BFD-8E7F-FDF8D817D337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048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4350BB-F2A7-4551-B1E1-88FE6654BF81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253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630FB5-40BF-46F3-B702-7CFA8744DBAB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457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175C4-2A9E-4011-9E30-27A2CDFDE878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662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27C4C6-97F1-4688-BA1C-C157708DDD4C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867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3E841C-12C9-48F8-BFCE-F11E313079FC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072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F49E0-B0A8-40D1-AFEF-78F54841550D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277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842148-A555-4407-BA63-976C4368B8DD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481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AF984-1752-4705-9047-E6DC7E89388F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686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EFE935-E81A-44B0-AC35-C8EC00658889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891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FD9B46-BF58-4D6F-886A-AFEAB369AB8A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096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579E7F-ADD6-477E-8637-C5EA6DD03A9C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301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61925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92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857232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D0DC214-8A91-486D-AD63-8DDF9897C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6DEFC-F7C9-4B12-917E-01B9A6A710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D9084-1833-4C4C-AA49-5C386E5B8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950DB-4238-4208-99AF-FAB00A98B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04C60-2511-4E3D-9812-7C6BD44B2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2D0F6-6FC1-4C4A-B8DA-EA92C2C26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D5780-4BBD-4A81-B62E-2B10E7FD40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1D806-754D-4BA5-96F2-446429400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C6529-F2E5-48AE-BFB9-798926583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C67BF-B8EF-47BE-84E7-EA102C0B9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11505-2C1D-4E3B-8095-4CE563167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4FCB2-A02D-44B9-A2EF-333535054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9670358-0AEB-437D-9DF7-2915BD23D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857250"/>
            <a:ext cx="7772400" cy="1462088"/>
          </a:xfrm>
        </p:spPr>
        <p:txBody>
          <a:bodyPr/>
          <a:lstStyle/>
          <a:p>
            <a:pPr algn="ctr" eaLnBrk="1" hangingPunct="1"/>
            <a:r>
              <a:rPr lang="ru-RU" sz="6600" b="1" smtClean="0"/>
              <a:t>Инновационный менеджмент</a:t>
            </a:r>
          </a:p>
        </p:txBody>
      </p:sp>
      <p:pic>
        <p:nvPicPr>
          <p:cNvPr id="15362" name="Picture 5" descr="ПК_лекц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714625"/>
            <a:ext cx="35210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793037" cy="1462088"/>
          </a:xfrm>
        </p:spPr>
        <p:txBody>
          <a:bodyPr/>
          <a:lstStyle/>
          <a:p>
            <a:pPr algn="ctr" eaLnBrk="1" hangingPunct="1"/>
            <a:r>
              <a:rPr lang="ru-RU" sz="6000" b="1" smtClean="0"/>
              <a:t>Инновация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916113"/>
            <a:ext cx="7772400" cy="4114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800" smtClean="0"/>
              <a:t>В мировой экономической литературе </a:t>
            </a:r>
            <a:r>
              <a:rPr lang="ru-RU" sz="2800" b="1" i="1" smtClean="0">
                <a:solidFill>
                  <a:schemeClr val="tx2"/>
                </a:solidFill>
              </a:rPr>
              <a:t>"инновация"</a:t>
            </a:r>
            <a:r>
              <a:rPr lang="ru-RU" sz="2800" smtClean="0"/>
              <a:t> интерпретируется как превращение потенциального научно-технического прогресса в реальный, воплощающийся в новых продуктах и технологиях.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5400" b="1" smtClean="0">
                <a:solidFill>
                  <a:schemeClr val="hlink"/>
                </a:solidFill>
              </a:rPr>
              <a:t>Инновационный процесс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700213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Термины </a:t>
            </a:r>
            <a:r>
              <a:rPr lang="ru-RU" sz="2800" b="1" i="1" smtClean="0">
                <a:solidFill>
                  <a:srgbClr val="3333CC"/>
                </a:solidFill>
              </a:rPr>
              <a:t>"инновация"</a:t>
            </a:r>
            <a:r>
              <a:rPr lang="ru-RU" sz="2800" smtClean="0"/>
              <a:t> и </a:t>
            </a:r>
            <a:r>
              <a:rPr lang="ru-RU" sz="2800" b="1" i="1" smtClean="0">
                <a:solidFill>
                  <a:srgbClr val="3333CC"/>
                </a:solidFill>
              </a:rPr>
              <a:t>"инновационный</a:t>
            </a:r>
            <a:r>
              <a:rPr lang="ru-RU" sz="2800" smtClean="0">
                <a:solidFill>
                  <a:srgbClr val="3333CC"/>
                </a:solidFill>
              </a:rPr>
              <a:t> </a:t>
            </a:r>
            <a:r>
              <a:rPr lang="ru-RU" sz="2800" b="1" i="1" smtClean="0">
                <a:solidFill>
                  <a:srgbClr val="3333CC"/>
                </a:solidFill>
              </a:rPr>
              <a:t>процесс"</a:t>
            </a:r>
            <a:r>
              <a:rPr lang="ru-RU" sz="2800" smtClean="0"/>
              <a:t> не однозначны, хотя и близки.</a:t>
            </a:r>
          </a:p>
          <a:p>
            <a:pPr eaLnBrk="1" hangingPunct="1"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</a:t>
            </a:r>
            <a:r>
              <a:rPr lang="ru-RU" sz="2800" b="1" u="sng" smtClean="0">
                <a:solidFill>
                  <a:srgbClr val="3333CC"/>
                </a:solidFill>
              </a:rPr>
              <a:t>Инновационный процесс связан с созданием, освоением и распространением инноваций</a:t>
            </a:r>
            <a:r>
              <a:rPr lang="ru-RU" sz="2800" u="sng" smtClean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19459" name="AutoShape 4"/>
          <p:cNvSpPr>
            <a:spLocks noChangeArrowheads="1"/>
          </p:cNvSpPr>
          <p:nvPr/>
        </p:nvSpPr>
        <p:spPr bwMode="auto">
          <a:xfrm>
            <a:off x="468313" y="3573463"/>
            <a:ext cx="7704137" cy="1778000"/>
          </a:xfrm>
          <a:prstGeom prst="bracePair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00000000011111111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187450" y="4508500"/>
            <a:ext cx="66960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Свойства инновации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420938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tx2"/>
                </a:solidFill>
              </a:rPr>
              <a:t>научно-техническая новизна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tx2"/>
                </a:solidFill>
              </a:rPr>
              <a:t>производственная применимость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tx2"/>
                </a:solidFill>
              </a:rPr>
              <a:t>коммерческая реализуемость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i="1" smtClean="0"/>
              <a:t>Отсутствие любого из них отрицательно сказывается на инновационном процессе</a:t>
            </a:r>
            <a:r>
              <a:rPr lang="ru-RU" sz="2800" i="1" smtClean="0"/>
              <a:t>.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395288" y="2492375"/>
            <a:ext cx="576262" cy="504825"/>
          </a:xfrm>
          <a:prstGeom prst="star4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395288" y="3141663"/>
            <a:ext cx="576262" cy="503237"/>
          </a:xfrm>
          <a:prstGeom prst="star4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395288" y="3789363"/>
            <a:ext cx="576262" cy="503237"/>
          </a:xfrm>
          <a:prstGeom prst="star4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9"/>
          <p:cNvSpPr>
            <a:spLocks noChangeArrowheads="1"/>
          </p:cNvSpPr>
          <p:nvPr/>
        </p:nvSpPr>
        <p:spPr bwMode="auto">
          <a:xfrm>
            <a:off x="7596188" y="1125538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4" name="Rectangle 11"/>
          <p:cNvSpPr>
            <a:spLocks noChangeArrowheads="1"/>
          </p:cNvSpPr>
          <p:nvPr/>
        </p:nvSpPr>
        <p:spPr bwMode="auto">
          <a:xfrm>
            <a:off x="6877050" y="1125538"/>
            <a:ext cx="4318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5" name="Rectangle 10"/>
          <p:cNvSpPr>
            <a:spLocks noChangeArrowheads="1"/>
          </p:cNvSpPr>
          <p:nvPr/>
        </p:nvSpPr>
        <p:spPr bwMode="auto">
          <a:xfrm>
            <a:off x="6011863" y="1125538"/>
            <a:ext cx="576262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5148263" y="1125538"/>
            <a:ext cx="576262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7" name="Rectangle 12"/>
          <p:cNvSpPr>
            <a:spLocks noChangeArrowheads="1"/>
          </p:cNvSpPr>
          <p:nvPr/>
        </p:nvSpPr>
        <p:spPr bwMode="auto">
          <a:xfrm>
            <a:off x="4500563" y="1125538"/>
            <a:ext cx="4318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3635375" y="1125538"/>
            <a:ext cx="649288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2987675" y="1125538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0" name="Rectangle 6"/>
          <p:cNvSpPr>
            <a:spLocks noChangeArrowheads="1"/>
          </p:cNvSpPr>
          <p:nvPr/>
        </p:nvSpPr>
        <p:spPr bwMode="auto">
          <a:xfrm>
            <a:off x="2195513" y="1125538"/>
            <a:ext cx="576262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1" name="Rectangle 4"/>
          <p:cNvSpPr>
            <a:spLocks noChangeArrowheads="1"/>
          </p:cNvSpPr>
          <p:nvPr/>
        </p:nvSpPr>
        <p:spPr bwMode="auto">
          <a:xfrm>
            <a:off x="1116013" y="1125538"/>
            <a:ext cx="792162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793037" cy="1462087"/>
          </a:xfrm>
        </p:spPr>
        <p:txBody>
          <a:bodyPr/>
          <a:lstStyle/>
          <a:p>
            <a:pPr eaLnBrk="1" hangingPunct="1"/>
            <a:r>
              <a:rPr lang="ru-RU" sz="3200" smtClean="0"/>
              <a:t>В общем виде ИП можно представить в развернутом виде так:</a:t>
            </a:r>
            <a:br>
              <a:rPr lang="ru-RU" sz="3200" smtClean="0"/>
            </a:br>
            <a:r>
              <a:rPr lang="ru-RU" sz="2800" b="1" smtClean="0">
                <a:solidFill>
                  <a:schemeClr val="hlink"/>
                </a:solidFill>
              </a:rPr>
              <a:t>ФИ  - ПИ - Р - Пр - С - ОС - ПП - М - Сб</a:t>
            </a:r>
            <a:r>
              <a:rPr lang="ru-RU" sz="4000" smtClean="0"/>
              <a:t> </a:t>
            </a:r>
          </a:p>
        </p:txBody>
      </p:sp>
      <p:sp>
        <p:nvSpPr>
          <p:cNvPr id="23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05038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ФИ</a:t>
            </a:r>
            <a:r>
              <a:rPr lang="ru-RU" sz="2400" smtClean="0"/>
              <a:t> – фундаментальное (теоретическое) исследование;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ПИ</a:t>
            </a:r>
            <a:r>
              <a:rPr lang="ru-RU" sz="2400" smtClean="0"/>
              <a:t> – прикладные исследования;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Р</a:t>
            </a:r>
            <a:r>
              <a:rPr lang="ru-RU" sz="2400" smtClean="0"/>
              <a:t> – разработка;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Пр</a:t>
            </a:r>
            <a:r>
              <a:rPr lang="ru-RU" sz="2400" smtClean="0"/>
              <a:t> – проектирование;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С</a:t>
            </a:r>
            <a:r>
              <a:rPr lang="ru-RU" sz="2400" smtClean="0"/>
              <a:t> – строительство;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ОС</a:t>
            </a:r>
            <a:r>
              <a:rPr lang="ru-RU" sz="2400" smtClean="0"/>
              <a:t> – освоение;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ПП </a:t>
            </a:r>
            <a:r>
              <a:rPr lang="ru-RU" sz="2400" smtClean="0"/>
              <a:t>– промышленное производство;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М</a:t>
            </a:r>
            <a:r>
              <a:rPr lang="ru-RU" sz="2400" smtClean="0">
                <a:solidFill>
                  <a:schemeClr val="hlink"/>
                </a:solidFill>
              </a:rPr>
              <a:t> </a:t>
            </a:r>
            <a:r>
              <a:rPr lang="ru-RU" sz="2400" smtClean="0"/>
              <a:t>– маркетинг;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chemeClr val="hlink"/>
                </a:solidFill>
              </a:rPr>
              <a:t>Сб</a:t>
            </a:r>
            <a:r>
              <a:rPr lang="ru-RU" sz="2400" smtClean="0"/>
              <a:t> – сбыт.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4"/>
          <p:cNvSpPr>
            <a:spLocks noChangeArrowheads="1"/>
          </p:cNvSpPr>
          <p:nvPr/>
        </p:nvSpPr>
        <p:spPr bwMode="auto">
          <a:xfrm>
            <a:off x="0" y="1052513"/>
            <a:ext cx="9144000" cy="5616575"/>
          </a:xfrm>
          <a:prstGeom prst="diamond">
            <a:avLst/>
          </a:prstGeom>
          <a:solidFill>
            <a:srgbClr val="3333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93037" cy="958850"/>
          </a:xfrm>
        </p:spPr>
        <p:txBody>
          <a:bodyPr/>
          <a:lstStyle/>
          <a:p>
            <a:pPr eaLnBrk="1" hangingPunct="1"/>
            <a:r>
              <a:rPr lang="ru-RU" sz="4000" b="1" smtClean="0"/>
              <a:t>Инновационный менеджмент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060575"/>
            <a:ext cx="7772400" cy="4114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i="1" smtClean="0"/>
              <a:t> </a:t>
            </a:r>
            <a:r>
              <a:rPr lang="ru-RU" sz="2800" b="1" smtClean="0">
                <a:solidFill>
                  <a:srgbClr val="E5BA1B"/>
                </a:solidFill>
              </a:rPr>
              <a:t>взаимосвязанный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E5BA1B"/>
                </a:solidFill>
              </a:rPr>
              <a:t>комплекс действий,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E5BA1B"/>
                </a:solidFill>
              </a:rPr>
              <a:t> нацеленный на достижение или поддержание необходимого уровня жизнеспособности и конкурентоспособности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E5BA1B"/>
                </a:solidFill>
              </a:rPr>
              <a:t>предприятия с помощью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E5BA1B"/>
                </a:solidFill>
              </a:rPr>
              <a:t>механизмов управления инновационными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E5BA1B"/>
                </a:solidFill>
              </a:rPr>
              <a:t> процессами.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78486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объекты инновационного менеджмента</a:t>
            </a:r>
          </a:p>
        </p:txBody>
      </p:sp>
      <p:sp>
        <p:nvSpPr>
          <p:cNvPr id="27650" name="AutoShape 5"/>
          <p:cNvSpPr>
            <a:spLocks noChangeArrowheads="1"/>
          </p:cNvSpPr>
          <p:nvPr/>
        </p:nvSpPr>
        <p:spPr bwMode="auto">
          <a:xfrm rot="-8195745">
            <a:off x="3635375" y="1700213"/>
            <a:ext cx="1768475" cy="1409700"/>
          </a:xfrm>
          <a:custGeom>
            <a:avLst/>
            <a:gdLst>
              <a:gd name="T0" fmla="*/ 103425580 w 21600"/>
              <a:gd name="T1" fmla="*/ 0 h 21600"/>
              <a:gd name="T2" fmla="*/ 62052675 w 21600"/>
              <a:gd name="T3" fmla="*/ 26284573 h 21600"/>
              <a:gd name="T4" fmla="*/ 41366181 w 21600"/>
              <a:gd name="T5" fmla="*/ 39429050 h 21600"/>
              <a:gd name="T6" fmla="*/ 0 w 21600"/>
              <a:gd name="T7" fmla="*/ 65717857 h 21600"/>
              <a:gd name="T8" fmla="*/ 41366181 w 21600"/>
              <a:gd name="T9" fmla="*/ 92002504 h 21600"/>
              <a:gd name="T10" fmla="*/ 82739158 w 21600"/>
              <a:gd name="T11" fmla="*/ 78858100 h 21600"/>
              <a:gd name="T12" fmla="*/ 124105349 w 21600"/>
              <a:gd name="T13" fmla="*/ 52573454 h 21600"/>
              <a:gd name="T14" fmla="*/ 144791832 w 21600"/>
              <a:gd name="T15" fmla="*/ 26284573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rgbClr val="3333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1692275" y="2924175"/>
            <a:ext cx="2039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Инновация</a:t>
            </a:r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4695825" y="2921000"/>
            <a:ext cx="4000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инновационный процесс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Для инновационного менеджмента характерны: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2276475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постановка цели и выбор стратегии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четыре цикла(планирование, определение условий организации, исполнение, руководство) </a:t>
            </a:r>
          </a:p>
        </p:txBody>
      </p:sp>
      <p:sp>
        <p:nvSpPr>
          <p:cNvPr id="29699" name="AutoShape 4"/>
          <p:cNvSpPr>
            <a:spLocks noChangeArrowheads="1"/>
          </p:cNvSpPr>
          <p:nvPr/>
        </p:nvSpPr>
        <p:spPr bwMode="auto">
          <a:xfrm>
            <a:off x="468313" y="2492375"/>
            <a:ext cx="647700" cy="287338"/>
          </a:xfrm>
          <a:prstGeom prst="notchedRightArrow">
            <a:avLst>
              <a:gd name="adj1" fmla="val 50000"/>
              <a:gd name="adj2" fmla="val 5635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00" name="AutoShape 5"/>
          <p:cNvSpPr>
            <a:spLocks noChangeArrowheads="1"/>
          </p:cNvSpPr>
          <p:nvPr/>
        </p:nvSpPr>
        <p:spPr bwMode="auto">
          <a:xfrm>
            <a:off x="468313" y="3068638"/>
            <a:ext cx="647700" cy="287337"/>
          </a:xfrm>
          <a:prstGeom prst="notchedRightArrow">
            <a:avLst>
              <a:gd name="adj1" fmla="val 50000"/>
              <a:gd name="adj2" fmla="val 5635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AutoShape 7"/>
          <p:cNvSpPr>
            <a:spLocks noChangeArrowheads="1"/>
          </p:cNvSpPr>
          <p:nvPr/>
        </p:nvSpPr>
        <p:spPr bwMode="auto">
          <a:xfrm>
            <a:off x="3563938" y="1268413"/>
            <a:ext cx="2305050" cy="86518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</a:t>
            </a:r>
          </a:p>
          <a:p>
            <a:pPr algn="ctr"/>
            <a:r>
              <a:rPr lang="ru-RU" sz="2400" b="1"/>
              <a:t>планирование</a:t>
            </a:r>
          </a:p>
        </p:txBody>
      </p:sp>
      <p:sp>
        <p:nvSpPr>
          <p:cNvPr id="31746" name="AutoShape 8"/>
          <p:cNvSpPr>
            <a:spLocks noChangeArrowheads="1"/>
          </p:cNvSpPr>
          <p:nvPr/>
        </p:nvSpPr>
        <p:spPr bwMode="auto">
          <a:xfrm>
            <a:off x="6696075" y="2636838"/>
            <a:ext cx="2447925" cy="151288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 </a:t>
            </a:r>
          </a:p>
          <a:p>
            <a:pPr algn="ctr"/>
            <a:r>
              <a:rPr lang="ru-RU" sz="2400" b="1"/>
              <a:t>Определение</a:t>
            </a:r>
          </a:p>
          <a:p>
            <a:pPr algn="ctr"/>
            <a:r>
              <a:rPr lang="ru-RU" sz="2400" b="1"/>
              <a:t> условий</a:t>
            </a:r>
          </a:p>
          <a:p>
            <a:pPr algn="ctr"/>
            <a:r>
              <a:rPr lang="ru-RU" sz="2400" b="1"/>
              <a:t> организации</a:t>
            </a:r>
          </a:p>
        </p:txBody>
      </p:sp>
      <p:sp>
        <p:nvSpPr>
          <p:cNvPr id="31747" name="AutoShape 10"/>
          <p:cNvSpPr>
            <a:spLocks noChangeArrowheads="1"/>
          </p:cNvSpPr>
          <p:nvPr/>
        </p:nvSpPr>
        <p:spPr bwMode="auto">
          <a:xfrm>
            <a:off x="3492500" y="5300663"/>
            <a:ext cx="2087563" cy="79216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3</a:t>
            </a:r>
          </a:p>
          <a:p>
            <a:pPr algn="ctr"/>
            <a:r>
              <a:rPr lang="ru-RU" sz="2400" b="1"/>
              <a:t>исполнение</a:t>
            </a:r>
          </a:p>
        </p:txBody>
      </p:sp>
      <p:sp>
        <p:nvSpPr>
          <p:cNvPr id="31748" name="AutoShape 11"/>
          <p:cNvSpPr>
            <a:spLocks noChangeArrowheads="1"/>
          </p:cNvSpPr>
          <p:nvPr/>
        </p:nvSpPr>
        <p:spPr bwMode="auto">
          <a:xfrm>
            <a:off x="0" y="2420938"/>
            <a:ext cx="2952750" cy="9366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Постановка цели </a:t>
            </a:r>
          </a:p>
          <a:p>
            <a:pPr algn="ctr"/>
            <a:r>
              <a:rPr lang="ru-RU" sz="2400" b="1"/>
              <a:t>и выбор стратегии</a:t>
            </a:r>
          </a:p>
        </p:txBody>
      </p:sp>
      <p:sp>
        <p:nvSpPr>
          <p:cNvPr id="31749" name="AutoShape 12"/>
          <p:cNvSpPr>
            <a:spLocks noChangeArrowheads="1"/>
          </p:cNvSpPr>
          <p:nvPr/>
        </p:nvSpPr>
        <p:spPr bwMode="auto">
          <a:xfrm>
            <a:off x="0" y="4221163"/>
            <a:ext cx="2089150" cy="863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4</a:t>
            </a:r>
          </a:p>
          <a:p>
            <a:pPr algn="ctr"/>
            <a:r>
              <a:rPr lang="ru-RU" sz="2400" b="1"/>
              <a:t>руководство</a:t>
            </a:r>
          </a:p>
        </p:txBody>
      </p:sp>
      <p:sp>
        <p:nvSpPr>
          <p:cNvPr id="31750" name="Line 13"/>
          <p:cNvSpPr>
            <a:spLocks noChangeShapeType="1"/>
          </p:cNvSpPr>
          <p:nvPr/>
        </p:nvSpPr>
        <p:spPr bwMode="auto">
          <a:xfrm>
            <a:off x="5867400" y="1700213"/>
            <a:ext cx="2160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1" name="Line 14"/>
          <p:cNvSpPr>
            <a:spLocks noChangeShapeType="1"/>
          </p:cNvSpPr>
          <p:nvPr/>
        </p:nvSpPr>
        <p:spPr bwMode="auto">
          <a:xfrm flipH="1">
            <a:off x="5580063" y="4149725"/>
            <a:ext cx="2592387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2" name="Line 15"/>
          <p:cNvSpPr>
            <a:spLocks noChangeShapeType="1"/>
          </p:cNvSpPr>
          <p:nvPr/>
        </p:nvSpPr>
        <p:spPr bwMode="auto">
          <a:xfrm flipH="1" flipV="1">
            <a:off x="1979613" y="5013325"/>
            <a:ext cx="15843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3" name="Line 16"/>
          <p:cNvSpPr>
            <a:spLocks noChangeShapeType="1"/>
          </p:cNvSpPr>
          <p:nvPr/>
        </p:nvSpPr>
        <p:spPr bwMode="auto">
          <a:xfrm flipH="1" flipV="1">
            <a:off x="827088" y="3284538"/>
            <a:ext cx="57626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4" name="Line 18"/>
          <p:cNvSpPr>
            <a:spLocks noChangeShapeType="1"/>
          </p:cNvSpPr>
          <p:nvPr/>
        </p:nvSpPr>
        <p:spPr bwMode="auto">
          <a:xfrm flipV="1">
            <a:off x="1042988" y="1700213"/>
            <a:ext cx="25193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Описание схемы: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chemeClr val="tx2"/>
                </a:solidFill>
              </a:rPr>
              <a:t>1. </a:t>
            </a:r>
            <a:r>
              <a:rPr lang="ru-RU" sz="2000" b="1" u="sng" smtClean="0">
                <a:solidFill>
                  <a:schemeClr val="tx2"/>
                </a:solidFill>
              </a:rPr>
              <a:t>Планирование</a:t>
            </a:r>
            <a:r>
              <a:rPr lang="ru-RU" sz="2000" smtClean="0"/>
              <a:t>: составление плана реализации стратегии.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chemeClr val="tx2"/>
                </a:solidFill>
              </a:rPr>
              <a:t>2. </a:t>
            </a:r>
            <a:r>
              <a:rPr lang="ru-RU" sz="2000" b="1" u="sng" smtClean="0">
                <a:solidFill>
                  <a:schemeClr val="tx2"/>
                </a:solidFill>
              </a:rPr>
              <a:t>Определение условий и организация</a:t>
            </a:r>
            <a:r>
              <a:rPr lang="ru-RU" sz="2000" smtClean="0"/>
              <a:t>: определение потребности 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ресурсах для реализации различных фаз инновационного цикла,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постановка задач перед сотрудниками, организация работы.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chemeClr val="tx2"/>
                </a:solidFill>
              </a:rPr>
              <a:t>3. </a:t>
            </a:r>
            <a:r>
              <a:rPr lang="ru-RU" sz="2000" b="1" u="sng" smtClean="0">
                <a:solidFill>
                  <a:schemeClr val="tx2"/>
                </a:solidFill>
              </a:rPr>
              <a:t>Исполнение</a:t>
            </a:r>
            <a:r>
              <a:rPr lang="ru-RU" sz="2000" smtClean="0"/>
              <a:t>: осуществление исследований и разработок,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реализация плана.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chemeClr val="tx2"/>
                </a:solidFill>
              </a:rPr>
              <a:t>4. </a:t>
            </a:r>
            <a:r>
              <a:rPr lang="ru-RU" sz="2000" b="1" u="sng" smtClean="0">
                <a:solidFill>
                  <a:schemeClr val="tx2"/>
                </a:solidFill>
              </a:rPr>
              <a:t>Руководство</a:t>
            </a:r>
            <a:r>
              <a:rPr lang="ru-RU" sz="2000" smtClean="0"/>
              <a:t>: контроль и анализ, корректировка действий,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накопление опыта. Оценка эффективности инновационных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проектов; инновационных управленческих решений; применения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новшеств.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hlink"/>
                </a:solidFill>
              </a:rPr>
              <a:t> </a:t>
            </a:r>
            <a:r>
              <a:rPr lang="ru-RU" b="1" smtClean="0"/>
              <a:t>Этапы инновационного процесса</a:t>
            </a:r>
            <a:endParaRPr lang="ru-RU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772400" cy="4302125"/>
          </a:xfrm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b="1" dirty="0" smtClean="0">
                <a:solidFill>
                  <a:schemeClr val="hlink"/>
                </a:solidFill>
              </a:rPr>
              <a:t>1</a:t>
            </a:r>
            <a:r>
              <a:rPr lang="ru-RU" sz="1800" b="1" dirty="0" smtClean="0">
                <a:solidFill>
                  <a:schemeClr val="hlink"/>
                </a:solidFill>
              </a:rPr>
              <a:t>)  Фундаментальные исследования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/>
              <a:t>сбор и систематизация информации по соответствующей проблеме о потребностях и тенденциях развития. Целью этого этапа является  осознание потребности и возможности изменений, генерирование перспективных идей, их отбор и разработка, определение возможности реализации.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hlink"/>
                </a:solidFill>
              </a:rPr>
              <a:t>2)  Прикладные исследования</a:t>
            </a:r>
            <a:r>
              <a:rPr lang="ru-RU" sz="1800" dirty="0" smtClean="0"/>
              <a:t>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/>
              <a:t>направленные на определение способов применения результатов предыдущего этапа и их уточнение. Конечным результатом этого этапа является техническое задание, рекомендация, образец.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hlink"/>
                </a:solidFill>
              </a:rPr>
              <a:t>3)  Опытно- конструкторские разработки</a:t>
            </a:r>
            <a:r>
              <a:rPr lang="ru-RU" sz="1800" dirty="0" smtClean="0"/>
              <a:t>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/>
              <a:t>направлены на создание новых образцов, прошедших испытание и пригодных для производственного и коммерческого использования.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hlink"/>
                </a:solidFill>
              </a:rPr>
              <a:t>4)  Освоение производства нового изделия.</a:t>
            </a:r>
            <a:r>
              <a:rPr lang="ru-RU" sz="1800" dirty="0" smtClean="0"/>
              <a:t>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/>
              <a:t>инновационный процесс охватывает цикл от разработки идеи до ее реализации на коммерческой основе.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hlink"/>
                </a:solidFill>
              </a:rPr>
              <a:t>5)  Понятие, виды и результат инновационной деятельности.</a:t>
            </a: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AutoShape 4"/>
          <p:cNvSpPr>
            <a:spLocks noChangeArrowheads="1"/>
          </p:cNvSpPr>
          <p:nvPr/>
        </p:nvSpPr>
        <p:spPr bwMode="auto">
          <a:xfrm>
            <a:off x="1116013" y="1916113"/>
            <a:ext cx="7416800" cy="2808287"/>
          </a:xfrm>
          <a:prstGeom prst="wedgeRectCallout">
            <a:avLst>
              <a:gd name="adj1" fmla="val -39532"/>
              <a:gd name="adj2" fmla="val 11455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89138"/>
            <a:ext cx="7772400" cy="4114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b="1" i="1" smtClean="0">
                <a:solidFill>
                  <a:schemeClr val="tx2"/>
                </a:solidFill>
              </a:rPr>
              <a:t>Главная цель  инновационного менеджера – снизить риск в жизнедеятельности фирмы и создать комфортные условия работы для сотрудников.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793037" cy="1462087"/>
          </a:xfrm>
        </p:spPr>
        <p:txBody>
          <a:bodyPr/>
          <a:lstStyle/>
          <a:p>
            <a:pPr eaLnBrk="1" hangingPunct="1"/>
            <a:r>
              <a:rPr lang="ru-RU" b="1" smtClean="0"/>
              <a:t>Ключевые моменты: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1071538" y="1928802"/>
          <a:ext cx="7102498" cy="4513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WordArt 4"/>
          <p:cNvSpPr>
            <a:spLocks noChangeArrowheads="1" noChangeShapeType="1" noTextEdit="1"/>
          </p:cNvSpPr>
          <p:nvPr/>
        </p:nvSpPr>
        <p:spPr bwMode="auto">
          <a:xfrm>
            <a:off x="1979613" y="1916113"/>
            <a:ext cx="5040312" cy="374491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конец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172</TotalTime>
  <Words>347</Words>
  <Application>Microsoft Office PowerPoint</Application>
  <PresentationFormat>Экран (4:3)</PresentationFormat>
  <Paragraphs>86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Tahoma</vt:lpstr>
      <vt:lpstr>Arial</vt:lpstr>
      <vt:lpstr>Wingdings</vt:lpstr>
      <vt:lpstr>Палитра</vt:lpstr>
      <vt:lpstr>Палитра</vt:lpstr>
      <vt:lpstr>Инновационный менеджмент</vt:lpstr>
      <vt:lpstr>Инновация</vt:lpstr>
      <vt:lpstr>Инновационный процесс</vt:lpstr>
      <vt:lpstr>Свойства инновации</vt:lpstr>
      <vt:lpstr>В общем виде ИП можно представить в развернутом виде так: ФИ  - ПИ - Р - Пр - С - ОС - ПП - М - Сб </vt:lpstr>
      <vt:lpstr>Инновационный менеджмент</vt:lpstr>
      <vt:lpstr>Слайд 7</vt:lpstr>
      <vt:lpstr>Для инновационного менеджмента характерны:</vt:lpstr>
      <vt:lpstr>Слайд 9</vt:lpstr>
      <vt:lpstr>Описание схемы:</vt:lpstr>
      <vt:lpstr> Этапы инновационного процесса</vt:lpstr>
      <vt:lpstr>Слайд 12</vt:lpstr>
      <vt:lpstr>Ключевые моменты:</vt:lpstr>
      <vt:lpstr>Слайд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</dc:title>
  <dc:creator>123</dc:creator>
  <cp:lastModifiedBy>User</cp:lastModifiedBy>
  <cp:revision>12</cp:revision>
  <dcterms:created xsi:type="dcterms:W3CDTF">2009-04-26T07:52:30Z</dcterms:created>
  <dcterms:modified xsi:type="dcterms:W3CDTF">2014-12-10T17:04:50Z</dcterms:modified>
</cp:coreProperties>
</file>