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6600"/>
    <a:srgbClr val="008000"/>
    <a:srgbClr val="33CC33"/>
    <a:srgbClr val="FF3399"/>
    <a:srgbClr val="FFCCFF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04856-FF5D-4340-A02E-3195103DA0FE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37F0B-546B-43EF-805E-8153FF0B5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AA6AE-5B8B-4474-A012-1871D1D66010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8D3B2-C8A9-4B46-9AEC-FEAF50136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BE7E1-C775-4C62-AF89-254F0555F516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131AE-100A-46EC-8209-1DF64A340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48BEE-FEBD-4B3B-BDA1-5E0A1F8B658C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350D3-E683-428C-8E15-48AB61BBA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A023B-8E43-41AE-A03F-CC2F46305E03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A46E1-D219-4CD7-A6F8-A2CB35868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2B4AF-00AB-416F-9FBC-D2368D70EDC3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15DC-2C06-4491-A249-3086FDCEA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6CC9E-22EB-4B3B-B6C3-3525BB101755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B20E2-289C-451D-B621-9200E238A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EDA32-F73A-4697-A6D8-3C890E92529E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B8201-C7F2-4E24-97C2-A6F20F5D6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AED4B-1CEE-4353-86FA-6A5685E9E1B6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CF3ED-E72A-4DF5-A538-71BC67719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66959-8CC1-432B-AC65-5C8500050537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6BFA6-ECEC-4093-9237-F27AABAF5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911D0-5460-462E-B0AE-33EAE7985F8D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BAB26-FD48-4787-B8A5-42B4E4793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A91E13-609B-47E3-93C8-45544B6600BD}" type="datetimeFigureOut">
              <a:rPr lang="ru-RU"/>
              <a:pPr>
                <a:defRPr/>
              </a:pPr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9F9D09-9BB0-402A-B6D1-B7D94D797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2357438"/>
            <a:ext cx="6786563" cy="2500312"/>
          </a:xfrm>
        </p:spPr>
        <p:txBody>
          <a:bodyPr/>
          <a:lstStyle/>
          <a:p>
            <a:r>
              <a:rPr lang="ru-RU" sz="10000" b="1" smtClean="0">
                <a:solidFill>
                  <a:srgbClr val="FF0000"/>
                </a:solidFill>
              </a:rPr>
              <a:t>Концепция маркетинга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88" y="1071563"/>
            <a:ext cx="2500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60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6000" b="1" smtClean="0">
              <a:solidFill>
                <a:srgbClr val="0099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3400" b="1" smtClean="0"/>
              <a:t>Термин </a:t>
            </a:r>
            <a:r>
              <a:rPr lang="ru-RU" sz="3400" b="1" u="sng" smtClean="0"/>
              <a:t>«маркетинг» </a:t>
            </a:r>
            <a:r>
              <a:rPr lang="ru-RU" sz="3400" b="1" smtClean="0"/>
              <a:t>(от англ. </a:t>
            </a:r>
            <a:r>
              <a:rPr lang="en-US" sz="3400" b="1" smtClean="0"/>
              <a:t>“market”</a:t>
            </a:r>
            <a:r>
              <a:rPr lang="ru-RU" sz="3400" b="1" smtClean="0"/>
              <a:t>) обозначает рыночную деятельность. Появился в литературе США на рубеже 19-20вв.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3643313"/>
            <a:ext cx="3905250" cy="2933700"/>
          </a:xfrm>
          <a:prstGeom prst="rect">
            <a:avLst/>
          </a:prstGeom>
          <a:noFill/>
          <a:ln w="50800">
            <a:solidFill>
              <a:srgbClr val="0099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286000" y="428625"/>
            <a:ext cx="4000500" cy="128587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009900"/>
                </a:solidFill>
              </a:rPr>
              <a:t>МАРКЕТИНГ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4286250"/>
            <a:ext cx="3714750" cy="21431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Комплексная стратегия в отношении потребителя, товара, рынка, конкурентов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00750" y="2286000"/>
            <a:ext cx="2928938" cy="12858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«Управленческая концепция» (</a:t>
            </a:r>
            <a:r>
              <a:rPr lang="ru-RU" sz="2800" b="1" dirty="0" err="1"/>
              <a:t>Ф.Котлер</a:t>
            </a:r>
            <a:r>
              <a:rPr lang="ru-RU" sz="2800" b="1" dirty="0"/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313" y="2143125"/>
            <a:ext cx="2214562" cy="17145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Комплекс действий, связанных с рынком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313" y="4429125"/>
            <a:ext cx="3571875" cy="20002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«Взгляд на всю сферу экономики» (т.е. образ мышления </a:t>
            </a:r>
            <a:r>
              <a:rPr lang="ru-RU" sz="2800" b="1" dirty="0" err="1"/>
              <a:t>П.Друкер</a:t>
            </a:r>
            <a:r>
              <a:rPr lang="ru-RU" sz="2800" b="1" dirty="0"/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43250" y="3143250"/>
            <a:ext cx="2286000" cy="7143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Методология</a:t>
            </a:r>
          </a:p>
        </p:txBody>
      </p:sp>
      <p:cxnSp>
        <p:nvCxnSpPr>
          <p:cNvPr id="12" name="Прямая со стрелкой 11"/>
          <p:cNvCxnSpPr>
            <a:stCxn id="5" idx="2"/>
            <a:endCxn id="8" idx="0"/>
          </p:cNvCxnSpPr>
          <p:nvPr/>
        </p:nvCxnSpPr>
        <p:spPr>
          <a:xfrm rot="5400000">
            <a:off x="2589212" y="446088"/>
            <a:ext cx="428625" cy="2965450"/>
          </a:xfrm>
          <a:prstGeom prst="straightConnector1">
            <a:avLst/>
          </a:prstGeom>
          <a:ln w="2540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7" idx="0"/>
          </p:cNvCxnSpPr>
          <p:nvPr/>
        </p:nvCxnSpPr>
        <p:spPr>
          <a:xfrm rot="16200000" flipH="1">
            <a:off x="5590382" y="410368"/>
            <a:ext cx="571500" cy="3179763"/>
          </a:xfrm>
          <a:prstGeom prst="straightConnector1">
            <a:avLst/>
          </a:prstGeom>
          <a:ln w="2540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2"/>
            <a:endCxn id="10" idx="0"/>
          </p:cNvCxnSpPr>
          <p:nvPr/>
        </p:nvCxnSpPr>
        <p:spPr>
          <a:xfrm rot="5400000">
            <a:off x="3571082" y="2428081"/>
            <a:ext cx="1428750" cy="1587"/>
          </a:xfrm>
          <a:prstGeom prst="straightConnector1">
            <a:avLst/>
          </a:prstGeom>
          <a:ln w="2540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  <a:endCxn id="9" idx="0"/>
          </p:cNvCxnSpPr>
          <p:nvPr/>
        </p:nvCxnSpPr>
        <p:spPr>
          <a:xfrm rot="5400000">
            <a:off x="1785937" y="1928813"/>
            <a:ext cx="2714625" cy="2286000"/>
          </a:xfrm>
          <a:prstGeom prst="straightConnector1">
            <a:avLst/>
          </a:prstGeom>
          <a:ln w="2540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6" idx="0"/>
          </p:cNvCxnSpPr>
          <p:nvPr/>
        </p:nvCxnSpPr>
        <p:spPr>
          <a:xfrm rot="16200000" flipH="1">
            <a:off x="4107657" y="1893093"/>
            <a:ext cx="2571750" cy="2214563"/>
          </a:xfrm>
          <a:prstGeom prst="straightConnector1">
            <a:avLst/>
          </a:prstGeom>
          <a:ln w="2540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428625"/>
            <a:ext cx="8229600" cy="30003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b="1" u="sng" smtClean="0"/>
              <a:t>Концепция маркетинга направлена на </a:t>
            </a:r>
            <a:r>
              <a:rPr lang="ru-RU" sz="3600" b="1" smtClean="0"/>
              <a:t>разработку и продвижение продукции к потребителю, создание благоприятных условий для продвижения товаров.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3500438"/>
            <a:ext cx="2014538" cy="3024187"/>
          </a:xfrm>
          <a:prstGeom prst="rect">
            <a:avLst/>
          </a:prstGeom>
          <a:noFill/>
          <a:ln w="50800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3500438"/>
            <a:ext cx="2044700" cy="3033712"/>
          </a:xfrm>
          <a:prstGeom prst="rect">
            <a:avLst/>
          </a:prstGeom>
          <a:noFill/>
          <a:ln w="50800">
            <a:solidFill>
              <a:srgbClr val="0099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285750"/>
            <a:ext cx="8643938" cy="63579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4000" b="1" smtClean="0">
                <a:solidFill>
                  <a:srgbClr val="009900"/>
                </a:solidFill>
              </a:rPr>
              <a:t>Маркетинг</a:t>
            </a:r>
            <a:r>
              <a:rPr lang="ru-RU" sz="3600" b="1" smtClean="0"/>
              <a:t> – одна из систем управления и организации деятельности по разработке, производству и сбыту товаров (услуг) с целью получения прибыли через удовлетворение потребителя на основе учета комплексных процессов, происходящих на рынке.</a:t>
            </a:r>
          </a:p>
          <a:p>
            <a:pPr>
              <a:buFont typeface="Arial" charset="0"/>
              <a:buNone/>
            </a:pPr>
            <a:r>
              <a:rPr lang="ru-RU" sz="3600" b="1" smtClean="0">
                <a:solidFill>
                  <a:srgbClr val="009900"/>
                </a:solidFill>
              </a:rPr>
              <a:t>Маркетинг</a:t>
            </a:r>
            <a:r>
              <a:rPr lang="ru-RU" sz="3600" b="1" smtClean="0"/>
              <a:t> </a:t>
            </a:r>
            <a:r>
              <a:rPr lang="ru-RU" b="1" smtClean="0"/>
              <a:t>– рыночная философия, стратегия, тактика мышления и действий всех субъектов рыночных отношений.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6000" b="1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3600" b="1" smtClean="0"/>
              <a:t>Идея человеческих нужд:</a:t>
            </a:r>
          </a:p>
          <a:p>
            <a:r>
              <a:rPr lang="ru-RU" b="1" u="sng" smtClean="0"/>
              <a:t>Нужда</a:t>
            </a:r>
            <a:r>
              <a:rPr lang="ru-RU" b="1" smtClean="0"/>
              <a:t> определяется как ощущение человеком нехватки чего-либо. </a:t>
            </a:r>
          </a:p>
          <a:p>
            <a:r>
              <a:rPr lang="ru-RU" b="1" smtClean="0"/>
              <a:t>Нужда, принявшая специфическую форму, в зависимости от уровня культуры и особенностей личности человека определяет </a:t>
            </a:r>
            <a:r>
              <a:rPr lang="ru-RU" b="1" u="sng" smtClean="0"/>
              <a:t>потребность</a:t>
            </a:r>
            <a:r>
              <a:rPr lang="ru-RU" b="1" smtClean="0"/>
              <a:t>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500063"/>
            <a:ext cx="8229600" cy="6072187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900" b="1" dirty="0">
                <a:solidFill>
                  <a:srgbClr val="FF0000"/>
                </a:solidFill>
              </a:rPr>
              <a:t>Товары</a:t>
            </a:r>
            <a:r>
              <a:rPr lang="ru-RU" b="1" i="1" dirty="0"/>
              <a:t> </a:t>
            </a:r>
            <a:r>
              <a:rPr lang="ru-RU" sz="3500" b="1" dirty="0"/>
              <a:t>- это продукция в виде физических объектов, услуги или идеи, предложенная рынку для продажи или </a:t>
            </a:r>
            <a:r>
              <a:rPr lang="ru-RU" sz="3500" b="1" dirty="0" smtClean="0"/>
              <a:t>обмена.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u="sng" dirty="0" smtClean="0"/>
              <a:t>Основными </a:t>
            </a:r>
            <a:r>
              <a:rPr lang="ru-RU" b="1" u="sng" dirty="0"/>
              <a:t>составляющими товара </a:t>
            </a:r>
            <a:r>
              <a:rPr lang="ru-RU" b="1" dirty="0" smtClean="0"/>
              <a:t>являются: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Набор физических и потребительских свойств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Сопутствующие товары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Марочное название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Качественная упаковка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Сопутствующие услуги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3"/>
              </a:buBlip>
              <a:defRPr/>
            </a:pPr>
            <a:r>
              <a:rPr lang="ru-RU" b="1" dirty="0" smtClean="0"/>
              <a:t>Гарантия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4"/>
              </a:buBlip>
              <a:defRPr/>
            </a:pPr>
            <a:endParaRPr lang="ru-RU" b="1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48577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b="1" smtClean="0">
                <a:solidFill>
                  <a:srgbClr val="FF0000"/>
                </a:solidFill>
              </a:rPr>
              <a:t>Рынок</a:t>
            </a:r>
            <a:r>
              <a:rPr lang="ru-RU" b="1" smtClean="0"/>
              <a:t> - сфера потенциальных обменов, совершаемых в соответствии с объективно обусловленными законами развития общества.</a:t>
            </a:r>
          </a:p>
          <a:p>
            <a:pPr>
              <a:buFont typeface="Arial" charset="0"/>
              <a:buNone/>
            </a:pPr>
            <a:r>
              <a:rPr lang="ru-RU" sz="3600" b="1" smtClean="0">
                <a:solidFill>
                  <a:srgbClr val="FF0000"/>
                </a:solidFill>
              </a:rPr>
              <a:t>Рынок</a:t>
            </a:r>
            <a:r>
              <a:rPr lang="ru-RU" b="1" smtClean="0"/>
              <a:t> – совокупность существующих или потенциальных покупателей, объединенных либо географическим положением, либо потребностями, породившими соответствующий спрос.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357188"/>
            <a:ext cx="7515225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u="sng" smtClean="0"/>
              <a:t>Основные виды рынка:</a:t>
            </a:r>
          </a:p>
          <a:p>
            <a:r>
              <a:rPr lang="ru-RU" b="1" smtClean="0"/>
              <a:t>потребительский рынок;</a:t>
            </a:r>
          </a:p>
          <a:p>
            <a:r>
              <a:rPr lang="ru-RU" b="1" smtClean="0"/>
              <a:t>рынок производителей;</a:t>
            </a:r>
          </a:p>
          <a:p>
            <a:r>
              <a:rPr lang="ru-RU" b="1" smtClean="0"/>
              <a:t>посреднический рынок;</a:t>
            </a:r>
          </a:p>
          <a:p>
            <a:r>
              <a:rPr lang="ru-RU" b="1" smtClean="0"/>
              <a:t>рынок государственных учреждений;</a:t>
            </a:r>
          </a:p>
          <a:p>
            <a:r>
              <a:rPr lang="ru-RU" b="1" smtClean="0"/>
              <a:t>международный рынок.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929063"/>
            <a:ext cx="4448175" cy="27717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62865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b="1" dirty="0">
                <a:solidFill>
                  <a:srgbClr val="FF0000"/>
                </a:solidFill>
              </a:rPr>
              <a:t>Потребительский рынок </a:t>
            </a:r>
            <a:r>
              <a:rPr lang="ru-RU" b="1" dirty="0"/>
              <a:t>(или рынок товаров народного потребления) определяют отдельные лица, которые приобретают товары и услуги для личного потребления.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b="1" dirty="0">
                <a:solidFill>
                  <a:srgbClr val="FF0000"/>
                </a:solidFill>
              </a:rPr>
              <a:t>Рынок производителей </a:t>
            </a:r>
            <a:r>
              <a:rPr lang="ru-RU" b="1" dirty="0"/>
              <a:t>(рынок товаров производственного назначения) составляют организации и предприятия, приобретающие товары и услуги для дальнейшего их использования в процессе производства.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b="1" dirty="0">
                <a:solidFill>
                  <a:srgbClr val="FF0000"/>
                </a:solidFill>
              </a:rPr>
              <a:t>Посреднический рынок </a:t>
            </a:r>
            <a:r>
              <a:rPr lang="ru-RU" b="1" dirty="0"/>
              <a:t>- это предприятия, организации и физические лица, приобретающие товары и услуги для дальнейшей перепродажи их с целью получения определенной прибыли.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428625"/>
            <a:ext cx="8229600" cy="45259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b="1" dirty="0">
                <a:solidFill>
                  <a:srgbClr val="FF0000"/>
                </a:solidFill>
              </a:rPr>
              <a:t>Рынок государственных учреждений </a:t>
            </a:r>
            <a:r>
              <a:rPr lang="ru-RU" b="1" dirty="0"/>
              <a:t>составляют государственные организации, которые приобретают товары и услуги для осуществления своих функций.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500" b="1" dirty="0">
                <a:solidFill>
                  <a:srgbClr val="FF0000"/>
                </a:solidFill>
              </a:rPr>
              <a:t>Международный рынок </a:t>
            </a:r>
            <a:r>
              <a:rPr lang="ru-RU" b="1" dirty="0"/>
              <a:t>состоит из всех покупателей товаров и услуг, находящихся за пределами данного государства, включая отдельных физических лиц, производителей, промежуточных продавцов и государственные учреждения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357188"/>
            <a:ext cx="6215062" cy="62150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/>
              <a:t>Исходя из </a:t>
            </a:r>
            <a:r>
              <a:rPr lang="ru-RU" b="1" u="sng" dirty="0"/>
              <a:t>географического </a:t>
            </a:r>
            <a:r>
              <a:rPr lang="ru-RU" b="1" u="sng" dirty="0" smtClean="0"/>
              <a:t>положения</a:t>
            </a:r>
            <a:r>
              <a:rPr lang="ru-RU" b="1" dirty="0" smtClean="0"/>
              <a:t>, можно </a:t>
            </a:r>
            <a:r>
              <a:rPr lang="ru-RU" b="1" dirty="0"/>
              <a:t>выделить: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FF0000"/>
                </a:solidFill>
              </a:rPr>
              <a:t>мировой рынок </a:t>
            </a:r>
            <a:r>
              <a:rPr lang="ru-RU" b="1" dirty="0"/>
              <a:t>- </a:t>
            </a:r>
            <a:r>
              <a:rPr lang="ru-RU" b="1" dirty="0" err="1"/>
              <a:t>рынок</a:t>
            </a:r>
            <a:r>
              <a:rPr lang="ru-RU" b="1" dirty="0"/>
              <a:t>, включающий страны всего мира;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FF0000"/>
                </a:solidFill>
              </a:rPr>
              <a:t>региональный рынок </a:t>
            </a:r>
            <a:r>
              <a:rPr lang="ru-RU" b="1" dirty="0"/>
              <a:t>- </a:t>
            </a:r>
            <a:r>
              <a:rPr lang="ru-RU" b="1" dirty="0" err="1"/>
              <a:t>рынок</a:t>
            </a:r>
            <a:r>
              <a:rPr lang="ru-RU" b="1" dirty="0"/>
              <a:t>, охватывающий всю территорию данного государства;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FF0000"/>
                </a:solidFill>
              </a:rPr>
              <a:t>местный рынок </a:t>
            </a:r>
            <a:r>
              <a:rPr lang="ru-RU" b="1" dirty="0" smtClean="0"/>
              <a:t>– </a:t>
            </a:r>
            <a:r>
              <a:rPr lang="ru-RU" b="1" dirty="0" err="1" smtClean="0"/>
              <a:t>рынок</a:t>
            </a:r>
            <a:r>
              <a:rPr lang="ru-RU" b="1" dirty="0" smtClean="0"/>
              <a:t>,</a:t>
            </a:r>
            <a:r>
              <a:rPr lang="en-US" b="1" dirty="0" smtClean="0"/>
              <a:t> </a:t>
            </a:r>
            <a:r>
              <a:rPr lang="ru-RU" b="1" dirty="0" smtClean="0"/>
              <a:t>включающий </a:t>
            </a:r>
            <a:r>
              <a:rPr lang="ru-RU" b="1" dirty="0"/>
              <a:t>один </a:t>
            </a:r>
            <a:r>
              <a:rPr lang="ru-RU" b="1" dirty="0" smtClean="0"/>
              <a:t>или</a:t>
            </a:r>
            <a:r>
              <a:rPr lang="en-US" b="1" dirty="0" smtClean="0"/>
              <a:t> </a:t>
            </a:r>
            <a:r>
              <a:rPr lang="ru-RU" b="1" dirty="0" smtClean="0"/>
              <a:t>несколько районов</a:t>
            </a:r>
            <a:r>
              <a:rPr lang="en-US" b="1" dirty="0" smtClean="0"/>
              <a:t> </a:t>
            </a:r>
            <a:r>
              <a:rPr lang="ru-RU" b="1" dirty="0" smtClean="0"/>
              <a:t>страны</a:t>
            </a:r>
            <a:r>
              <a:rPr lang="ru-RU" b="1" dirty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3500438"/>
            <a:ext cx="3143250" cy="235743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57150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dirty="0" smtClean="0"/>
              <a:t>Различают: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Рынок продавца</a:t>
            </a:r>
            <a:r>
              <a:rPr lang="ru-RU" b="1" dirty="0" smtClean="0"/>
              <a:t>, на котором свои условия диктует продавец (существует, когда спрос больше имеющегося предложения)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Рынок покупателя</a:t>
            </a:r>
            <a:r>
              <a:rPr lang="ru-RU" b="1" dirty="0" smtClean="0"/>
              <a:t>, на котором свои условия диктует покупатель (продавец вынужден </a:t>
            </a:r>
            <a:r>
              <a:rPr lang="ru-RU" b="1" dirty="0" smtClean="0"/>
              <a:t>прилагать </a:t>
            </a:r>
            <a:r>
              <a:rPr lang="ru-RU" b="1" dirty="0" smtClean="0"/>
              <a:t>дополнительные усилия на реализацию товара)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60007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u="sng" smtClean="0"/>
              <a:t>Параметры, характеризующие рынок:</a:t>
            </a:r>
          </a:p>
          <a:p>
            <a:pPr>
              <a:buFont typeface="Arial" charset="0"/>
              <a:buBlip>
                <a:blip r:embed="rId3"/>
              </a:buBlip>
            </a:pPr>
            <a:r>
              <a:rPr lang="ru-RU" b="1" smtClean="0"/>
              <a:t>Месторасположение</a:t>
            </a:r>
          </a:p>
          <a:p>
            <a:pPr>
              <a:buFont typeface="Arial" charset="0"/>
              <a:buBlip>
                <a:blip r:embed="rId3"/>
              </a:buBlip>
            </a:pPr>
            <a:r>
              <a:rPr lang="ru-RU" b="1" smtClean="0"/>
              <a:t>Размер</a:t>
            </a:r>
          </a:p>
          <a:p>
            <a:pPr>
              <a:buFont typeface="Arial" charset="0"/>
              <a:buBlip>
                <a:blip r:embed="rId3"/>
              </a:buBlip>
            </a:pPr>
            <a:r>
              <a:rPr lang="ru-RU" b="1" smtClean="0"/>
              <a:t>Емкость</a:t>
            </a:r>
          </a:p>
          <a:p>
            <a:pPr>
              <a:buFont typeface="Arial" charset="0"/>
              <a:buNone/>
            </a:pPr>
            <a:endParaRPr lang="ru-RU" b="1" smtClean="0"/>
          </a:p>
          <a:p>
            <a:pPr>
              <a:buFont typeface="Arial" charset="0"/>
              <a:buNone/>
            </a:pPr>
            <a:r>
              <a:rPr lang="ru-RU" sz="3600" b="1" smtClean="0">
                <a:solidFill>
                  <a:srgbClr val="FF0000"/>
                </a:solidFill>
              </a:rPr>
              <a:t>Емкость рынка </a:t>
            </a:r>
            <a:r>
              <a:rPr lang="ru-RU" b="1" smtClean="0"/>
              <a:t>определяется как объем товара (в стоимостном выражении или в физических единицах), который может быть реализован на данном рынке обычно за год.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261461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Наряду с емкостью рынка часто рассматривают так называемый </a:t>
            </a:r>
            <a:r>
              <a:rPr lang="ru-RU" sz="3600" b="1" smtClean="0">
                <a:solidFill>
                  <a:srgbClr val="FF0000"/>
                </a:solidFill>
              </a:rPr>
              <a:t>рыночный потенциал</a:t>
            </a:r>
            <a:r>
              <a:rPr lang="ru-RU" b="1" i="1" smtClean="0"/>
              <a:t>, </a:t>
            </a:r>
            <a:r>
              <a:rPr lang="ru-RU" b="1" smtClean="0"/>
              <a:t>а также позиции отдельных фирм на рынке.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50" y="2786063"/>
            <a:ext cx="5929313" cy="3571875"/>
          </a:xfrm>
          <a:prstGeom prst="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28750" y="3857625"/>
            <a:ext cx="5357813" cy="2500313"/>
          </a:xfrm>
          <a:prstGeom prst="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28750" y="4857750"/>
            <a:ext cx="4786313" cy="1500188"/>
          </a:xfrm>
          <a:prstGeom prst="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86000" y="3000375"/>
            <a:ext cx="40005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latin typeface="Calibri" pitchFamily="34" charset="0"/>
              </a:rPr>
              <a:t>Рыночный потенциал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86000" y="4071938"/>
            <a:ext cx="3643313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latin typeface="Calibri" pitchFamily="34" charset="0"/>
              </a:rPr>
              <a:t>Емкость рынка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0" y="5143500"/>
            <a:ext cx="3500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latin typeface="Calibri" pitchFamily="34" charset="0"/>
              </a:rPr>
              <a:t>Рыночное позиционирование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313"/>
            <a:ext cx="4329113" cy="1143000"/>
          </a:xfrm>
        </p:spPr>
        <p:txBody>
          <a:bodyPr/>
          <a:lstStyle/>
          <a:p>
            <a:endParaRPr lang="ru-RU" sz="6000" b="1" smtClean="0">
              <a:solidFill>
                <a:srgbClr val="0099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62575" y="214313"/>
            <a:ext cx="1951038" cy="928687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ФИРМА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7750" y="1643063"/>
            <a:ext cx="2960688" cy="9286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Определение реальных нужд и потребностей потребителя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57750" y="4357688"/>
            <a:ext cx="2960688" cy="7858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Оценка результатов реализации маркетинга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7750" y="3000375"/>
            <a:ext cx="2960688" cy="9286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Разработка и реализация стратегий маркетинга</a:t>
            </a:r>
          </a:p>
        </p:txBody>
      </p:sp>
      <p:sp>
        <p:nvSpPr>
          <p:cNvPr id="8" name="Овал 7"/>
          <p:cNvSpPr/>
          <p:nvPr/>
        </p:nvSpPr>
        <p:spPr>
          <a:xfrm>
            <a:off x="214313" y="2857500"/>
            <a:ext cx="2744787" cy="1214438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1"/>
                </a:solidFill>
              </a:rPr>
              <a:t>ПОТРЕБИТЕЛЬ</a:t>
            </a:r>
          </a:p>
        </p:txBody>
      </p:sp>
      <p:cxnSp>
        <p:nvCxnSpPr>
          <p:cNvPr id="14" name="Прямая со стрелкой 13"/>
          <p:cNvCxnSpPr>
            <a:stCxn id="4" idx="4"/>
            <a:endCxn id="5" idx="0"/>
          </p:cNvCxnSpPr>
          <p:nvPr/>
        </p:nvCxnSpPr>
        <p:spPr>
          <a:xfrm rot="16200000" flipH="1">
            <a:off x="6088856" y="1393032"/>
            <a:ext cx="500063" cy="0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7" idx="0"/>
          </p:cNvCxnSpPr>
          <p:nvPr/>
        </p:nvCxnSpPr>
        <p:spPr>
          <a:xfrm rot="5400000">
            <a:off x="6123781" y="2785269"/>
            <a:ext cx="428625" cy="1588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7" idx="2"/>
            <a:endCxn id="6" idx="0"/>
          </p:cNvCxnSpPr>
          <p:nvPr/>
        </p:nvCxnSpPr>
        <p:spPr>
          <a:xfrm rot="5400000">
            <a:off x="6123781" y="4144169"/>
            <a:ext cx="428625" cy="1588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1"/>
            <a:endCxn id="8" idx="6"/>
          </p:cNvCxnSpPr>
          <p:nvPr/>
        </p:nvCxnSpPr>
        <p:spPr>
          <a:xfrm rot="10800000">
            <a:off x="2959100" y="3465513"/>
            <a:ext cx="1898650" cy="1587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8" idx="0"/>
            <a:endCxn id="5" idx="1"/>
          </p:cNvCxnSpPr>
          <p:nvPr/>
        </p:nvCxnSpPr>
        <p:spPr>
          <a:xfrm rot="5400000" flipH="1" flipV="1">
            <a:off x="2846388" y="846138"/>
            <a:ext cx="750887" cy="3271837"/>
          </a:xfrm>
          <a:prstGeom prst="curvedConnector2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hape 28"/>
          <p:cNvCxnSpPr>
            <a:stCxn id="8" idx="4"/>
            <a:endCxn id="6" idx="1"/>
          </p:cNvCxnSpPr>
          <p:nvPr/>
        </p:nvCxnSpPr>
        <p:spPr>
          <a:xfrm rot="16200000" flipH="1">
            <a:off x="2882107" y="2775744"/>
            <a:ext cx="679450" cy="3271837"/>
          </a:xfrm>
          <a:prstGeom prst="curvedConnector2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>
            <a:stCxn id="6" idx="3"/>
            <a:endCxn id="5" idx="3"/>
          </p:cNvCxnSpPr>
          <p:nvPr/>
        </p:nvCxnSpPr>
        <p:spPr>
          <a:xfrm flipV="1">
            <a:off x="7818438" y="2106613"/>
            <a:ext cx="1587" cy="2644775"/>
          </a:xfrm>
          <a:prstGeom prst="curvedConnector3">
            <a:avLst>
              <a:gd name="adj1" fmla="val 33007819"/>
            </a:avLst>
          </a:prstGeom>
          <a:ln w="25400">
            <a:solidFill>
              <a:srgbClr val="0066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214688" y="2786063"/>
            <a:ext cx="1357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Стратегия маркетинга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857500" y="1428750"/>
            <a:ext cx="1714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Информация о потребителях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576513" y="4786313"/>
            <a:ext cx="1571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Информация о реализации маркетинга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57188" y="5857875"/>
            <a:ext cx="8358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latin typeface="Calibri" pitchFamily="34" charset="0"/>
              </a:rPr>
              <a:t>Процесс реализации маркетинга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34" grpId="0"/>
      <p:bldP spid="41" grpId="0"/>
      <p:bldP spid="42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rot="5400000">
            <a:off x="-1178719" y="2750344"/>
            <a:ext cx="4929188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285875" y="5214938"/>
            <a:ext cx="7358063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571625" y="4286250"/>
            <a:ext cx="442912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Совершенствование производства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57563" y="1285875"/>
            <a:ext cx="442912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Маркетинг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43188" y="2286000"/>
            <a:ext cx="442912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Интенсификация коммерческих усилий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00250" y="3286125"/>
            <a:ext cx="442912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Совершенствование товара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00500" y="285750"/>
            <a:ext cx="442912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Социально-этичный маркетинг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858125" y="5429250"/>
            <a:ext cx="1071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Время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-5400000">
            <a:off x="-673894" y="1602582"/>
            <a:ext cx="27924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Концепции предпринимательской деятельности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42875" y="5429250"/>
            <a:ext cx="8858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Calibri" pitchFamily="34" charset="0"/>
              </a:rPr>
              <a:t>Иерархия концепций предпринимательской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547</Words>
  <Application>Microsoft Office PowerPoint</Application>
  <PresentationFormat>Экран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Концепция маркетинга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маркетинга</dc:title>
  <dc:creator>Lenos</dc:creator>
  <cp:lastModifiedBy>Утипути</cp:lastModifiedBy>
  <cp:revision>19</cp:revision>
  <dcterms:created xsi:type="dcterms:W3CDTF">2010-10-14T17:44:34Z</dcterms:created>
  <dcterms:modified xsi:type="dcterms:W3CDTF">2017-12-27T10:09:14Z</dcterms:modified>
</cp:coreProperties>
</file>