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14" r:id="rId1"/>
  </p:sldMasterIdLst>
  <p:sldIdLst>
    <p:sldId id="256" r:id="rId2"/>
    <p:sldId id="264" r:id="rId3"/>
    <p:sldId id="259" r:id="rId4"/>
    <p:sldId id="260" r:id="rId5"/>
    <p:sldId id="262" r:id="rId6"/>
    <p:sldId id="263" r:id="rId7"/>
    <p:sldId id="265" r:id="rId8"/>
    <p:sldId id="266" r:id="rId9"/>
    <p:sldId id="267" r:id="rId10"/>
    <p:sldId id="268" r:id="rId11"/>
    <p:sldId id="257" r:id="rId12"/>
    <p:sldId id="269" r:id="rId13"/>
  </p:sldIdLst>
  <p:sldSz cx="9144000" cy="6858000" type="screen4x3"/>
  <p:notesSz cx="6858000" cy="9144000"/>
  <p:embeddedFontLs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Tahoma" pitchFamily="34" charset="0"/>
      <p:regular r:id="rId18"/>
      <p:bold r:id="rId19"/>
    </p:embeddedFont>
    <p:embeddedFont>
      <p:font typeface="Constantia" pitchFamily="18" charset="0"/>
      <p:regular r:id="rId20"/>
      <p:bold r:id="rId21"/>
      <p:italic r:id="rId22"/>
      <p:boldItalic r:id="rId23"/>
    </p:embeddedFont>
    <p:embeddedFont>
      <p:font typeface="Wingdings 2" pitchFamily="18" charset="2"/>
      <p:regular r:id="rId24"/>
    </p:embeddedFont>
    <p:embeddedFont>
      <p:font typeface="Arial CYR" charset="0"/>
      <p:regular r:id="rId25"/>
      <p:bold r:id="rId26"/>
      <p:italic r:id="rId27"/>
      <p:boldItalic r:id="rId28"/>
    </p:embeddedFont>
    <p:embeddedFont>
      <p:font typeface="Franklin Gothic Book" charset="0"/>
      <p:regular r:id="rId29"/>
      <p:italic r:id="rId30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515" autoAdjust="0"/>
    <p:restoredTop sz="94660"/>
  </p:normalViewPr>
  <p:slideViewPr>
    <p:cSldViewPr>
      <p:cViewPr>
        <p:scale>
          <a:sx n="70" d="100"/>
          <a:sy n="70" d="100"/>
        </p:scale>
        <p:origin x="-1308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176BF-AEE4-48D3-AE05-2BB60A998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ACF1-8AC3-40B3-AA9F-551356F61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CB906-B93E-4A41-8797-B7A3C7C991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5BA2D-1310-4805-88BB-8B1DB8FD1E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5EC7B-1905-4FAA-9C66-73E3B5C22D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804E4-C246-4DF4-8EE5-D520852DA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4B1B-67EF-46EF-A34C-A8300B789B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D402C-4D57-4BD0-80E2-8604DC866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5470168-7364-440E-A577-B4B3E2B28A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2E0E-DE08-4637-AD92-A6752B4196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F5705-F5C7-4FDB-91A7-CEF6C97638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46EE85A-D8F0-43B7-B4B2-22FA249E51C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4986FB6-2486-4A27-A523-CEAC3642D25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2976" y="1071546"/>
            <a:ext cx="7772400" cy="3289320"/>
          </a:xfrm>
        </p:spPr>
        <p:txBody>
          <a:bodyPr/>
          <a:lstStyle/>
          <a:p>
            <a:pPr algn="ctr"/>
            <a:r>
              <a:rPr lang="ru-RU" sz="7200" dirty="0" smtClean="0"/>
              <a:t>Моторные масла: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классификация, состав,</a:t>
            </a:r>
            <a:br>
              <a:rPr lang="ru-RU" dirty="0" smtClean="0"/>
            </a:br>
            <a:r>
              <a:rPr lang="ru-RU" dirty="0" smtClean="0"/>
              <a:t>свойства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-171450"/>
            <a:ext cx="6121400" cy="1039813"/>
          </a:xfrm>
        </p:spPr>
        <p:txBody>
          <a:bodyPr/>
          <a:lstStyle/>
          <a:p>
            <a:pPr>
              <a:lnSpc>
                <a:spcPct val="60000"/>
              </a:lnSpc>
            </a:pPr>
            <a:r>
              <a:rPr lang="ru-RU" sz="2800" b="1" dirty="0">
                <a:latin typeface="Tahoma" pitchFamily="34" charset="0"/>
              </a:rPr>
              <a:t>Обозначение моторных масел  </a:t>
            </a:r>
            <a:r>
              <a:rPr lang="en-US" sz="2800" b="1" dirty="0">
                <a:latin typeface="Tahoma" pitchFamily="34" charset="0"/>
              </a:rPr>
              <a:t/>
            </a:r>
            <a:br>
              <a:rPr lang="en-US" sz="2800" b="1" dirty="0">
                <a:latin typeface="Tahoma" pitchFamily="34" charset="0"/>
              </a:rPr>
            </a:br>
            <a:r>
              <a:rPr lang="ru-RU" sz="2800" b="1" dirty="0">
                <a:latin typeface="Tahoma" pitchFamily="34" charset="0"/>
              </a:rPr>
              <a:t>по классификациям</a:t>
            </a:r>
            <a:r>
              <a:rPr lang="ru-RU" sz="4000" dirty="0"/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0" y="908050"/>
            <a:ext cx="9144000" cy="5949950"/>
          </a:xfrm>
        </p:spPr>
        <p:txBody>
          <a:bodyPr>
            <a:normAutofit/>
          </a:bodyPr>
          <a:lstStyle/>
          <a:p>
            <a:r>
              <a:rPr lang="ru-RU" sz="1600" b="1">
                <a:solidFill>
                  <a:schemeClr val="hlink"/>
                </a:solidFill>
                <a:latin typeface="Tahoma" pitchFamily="34" charset="0"/>
              </a:rPr>
              <a:t>Классификация API</a:t>
            </a:r>
            <a:r>
              <a:rPr lang="ru-RU" sz="1600" b="1">
                <a:latin typeface="Tahoma" pitchFamily="34" charset="0"/>
              </a:rPr>
              <a:t> (American Petroleum Institute)- Американского Нефтяного Института.</a:t>
            </a:r>
          </a:p>
          <a:p>
            <a:pPr>
              <a:buFont typeface="Wingdings" pitchFamily="2" charset="2"/>
              <a:buNone/>
            </a:pPr>
            <a:r>
              <a:rPr lang="ru-RU" sz="1600" b="1">
                <a:latin typeface="Tahoma" pitchFamily="34" charset="0"/>
              </a:rPr>
              <a:t>                   </a:t>
            </a:r>
            <a:r>
              <a:rPr lang="ru-RU" sz="1600" b="1">
                <a:solidFill>
                  <a:schemeClr val="tx2"/>
                </a:solidFill>
                <a:latin typeface="Tahoma" pitchFamily="34" charset="0"/>
              </a:rPr>
              <a:t>S (Servise)</a:t>
            </a:r>
            <a:r>
              <a:rPr lang="ru-RU" sz="1600">
                <a:latin typeface="Tahoma" pitchFamily="34" charset="0"/>
              </a:rPr>
              <a:t> </a:t>
            </a:r>
            <a:r>
              <a:rPr lang="ru-RU" sz="1600" b="1">
                <a:latin typeface="Tahoma" pitchFamily="34" charset="0"/>
              </a:rPr>
              <a:t>–</a:t>
            </a:r>
            <a:r>
              <a:rPr lang="ru-RU" sz="1600">
                <a:latin typeface="Tahoma" pitchFamily="34" charset="0"/>
              </a:rPr>
              <a:t> для карбюраторных двигателей,</a:t>
            </a:r>
          </a:p>
          <a:p>
            <a:pPr>
              <a:buFont typeface="Wingdings" pitchFamily="2" charset="2"/>
              <a:buNone/>
            </a:pPr>
            <a:r>
              <a:rPr lang="ru-RU" sz="1600" b="1">
                <a:latin typeface="Tahoma" pitchFamily="34" charset="0"/>
              </a:rPr>
              <a:t>                   </a:t>
            </a:r>
            <a:r>
              <a:rPr lang="ru-RU" sz="1600" b="1">
                <a:solidFill>
                  <a:schemeClr val="tx2"/>
                </a:solidFill>
                <a:latin typeface="Tahoma" pitchFamily="34" charset="0"/>
              </a:rPr>
              <a:t>С (Commersial)</a:t>
            </a:r>
            <a:r>
              <a:rPr lang="ru-RU" sz="1600">
                <a:latin typeface="Tahoma" pitchFamily="34" charset="0"/>
              </a:rPr>
              <a:t> </a:t>
            </a:r>
            <a:r>
              <a:rPr lang="ru-RU" sz="1600" b="1">
                <a:latin typeface="Tahoma" pitchFamily="34" charset="0"/>
              </a:rPr>
              <a:t>–</a:t>
            </a:r>
            <a:r>
              <a:rPr lang="ru-RU" sz="1600">
                <a:latin typeface="Tahoma" pitchFamily="34" charset="0"/>
              </a:rPr>
              <a:t> для дизельных двигателей.</a:t>
            </a:r>
          </a:p>
          <a:p>
            <a:r>
              <a:rPr lang="ru-RU" sz="1600" b="1">
                <a:solidFill>
                  <a:schemeClr val="hlink"/>
                </a:solidFill>
                <a:latin typeface="Tahoma" pitchFamily="34" charset="0"/>
              </a:rPr>
              <a:t>Классификация ССМС</a:t>
            </a:r>
            <a:r>
              <a:rPr lang="ru-RU" sz="1600" b="1">
                <a:latin typeface="Tahoma" pitchFamily="34" charset="0"/>
              </a:rPr>
              <a:t> (Commitee of Common Market Automobile Constructors) - Комитета Производителей автомобилей Общего Рынка.</a:t>
            </a:r>
            <a:r>
              <a:rPr lang="ru-RU" sz="1600">
                <a:latin typeface="Tahoma" pitchFamily="34" charset="0"/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ru-RU" sz="1600" b="1">
                <a:latin typeface="Tahoma" pitchFamily="34" charset="0"/>
              </a:rPr>
              <a:t>             CCMC разделяет моторные масла на три категории: </a:t>
            </a:r>
            <a:br>
              <a:rPr lang="ru-RU" sz="1600" b="1">
                <a:latin typeface="Tahoma" pitchFamily="34" charset="0"/>
              </a:rPr>
            </a:br>
            <a:r>
              <a:rPr lang="ru-RU" sz="1600" b="1">
                <a:latin typeface="Tahoma" pitchFamily="34" charset="0"/>
              </a:rPr>
              <a:t>             </a:t>
            </a:r>
            <a:r>
              <a:rPr lang="ru-RU" sz="1600" b="1">
                <a:solidFill>
                  <a:schemeClr val="tx2"/>
                </a:solidFill>
                <a:latin typeface="Tahoma" pitchFamily="34" charset="0"/>
              </a:rPr>
              <a:t>G (Gasoline - Бензин)</a:t>
            </a:r>
            <a:r>
              <a:rPr lang="ru-RU" sz="1600">
                <a:latin typeface="Tahoma" pitchFamily="34" charset="0"/>
              </a:rPr>
              <a:t> - для бензиновых двигателей, </a:t>
            </a:r>
            <a:br>
              <a:rPr lang="ru-RU" sz="1600">
                <a:latin typeface="Tahoma" pitchFamily="34" charset="0"/>
              </a:rPr>
            </a:br>
            <a:r>
              <a:rPr lang="ru-RU" sz="1600">
                <a:latin typeface="Tahoma" pitchFamily="34" charset="0"/>
              </a:rPr>
              <a:t>            </a:t>
            </a:r>
            <a:r>
              <a:rPr lang="ru-RU" sz="1600" b="1">
                <a:solidFill>
                  <a:schemeClr val="tx2"/>
                </a:solidFill>
                <a:latin typeface="Tahoma" pitchFamily="34" charset="0"/>
              </a:rPr>
              <a:t>D (Diesel)</a:t>
            </a:r>
            <a:r>
              <a:rPr lang="ru-RU" sz="1600">
                <a:latin typeface="Tahoma" pitchFamily="34" charset="0"/>
              </a:rPr>
              <a:t> - для дизельных двигателей грузовиков,</a:t>
            </a:r>
            <a:br>
              <a:rPr lang="ru-RU" sz="1600">
                <a:latin typeface="Tahoma" pitchFamily="34" charset="0"/>
              </a:rPr>
            </a:br>
            <a:r>
              <a:rPr lang="ru-RU" sz="1600">
                <a:latin typeface="Tahoma" pitchFamily="34" charset="0"/>
              </a:rPr>
              <a:t>           </a:t>
            </a:r>
            <a:r>
              <a:rPr lang="ru-RU" sz="160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ru-RU" sz="1600" b="1">
                <a:solidFill>
                  <a:schemeClr val="tx2"/>
                </a:solidFill>
                <a:latin typeface="Tahoma" pitchFamily="34" charset="0"/>
              </a:rPr>
              <a:t>PD</a:t>
            </a:r>
            <a:r>
              <a:rPr lang="ru-RU" sz="1600" b="1">
                <a:latin typeface="Tahoma" pitchFamily="34" charset="0"/>
              </a:rPr>
              <a:t> </a:t>
            </a:r>
            <a:r>
              <a:rPr lang="ru-RU" sz="1600">
                <a:latin typeface="Tahoma" pitchFamily="34" charset="0"/>
              </a:rPr>
              <a:t>- для дизельных двигателей легковых автомобилей. </a:t>
            </a:r>
          </a:p>
          <a:p>
            <a:r>
              <a:rPr lang="ru-RU" sz="1600" b="1">
                <a:solidFill>
                  <a:schemeClr val="hlink"/>
                </a:solidFill>
                <a:latin typeface="Tahoma" pitchFamily="34" charset="0"/>
              </a:rPr>
              <a:t>Классификация АСЕА</a:t>
            </a:r>
            <a:r>
              <a:rPr lang="ru-RU" sz="1600" b="1">
                <a:latin typeface="Tahoma" pitchFamily="34" charset="0"/>
              </a:rPr>
              <a:t> (</a:t>
            </a:r>
            <a:r>
              <a:rPr lang="en-US" sz="1600" b="1">
                <a:latin typeface="Tahoma" pitchFamily="34" charset="0"/>
              </a:rPr>
              <a:t>Association des Constructeurs Europeens de L</a:t>
            </a:r>
            <a:r>
              <a:rPr lang="ru-RU" sz="1600" b="1">
                <a:latin typeface="Tahoma" pitchFamily="34" charset="0"/>
              </a:rPr>
              <a:t>'</a:t>
            </a:r>
            <a:r>
              <a:rPr lang="en-US" sz="1600" b="1">
                <a:latin typeface="Tahoma" pitchFamily="34" charset="0"/>
              </a:rPr>
              <a:t>Automobile</a:t>
            </a:r>
            <a:r>
              <a:rPr lang="ru-RU" sz="1600" b="1">
                <a:latin typeface="Tahoma" pitchFamily="34" charset="0"/>
              </a:rPr>
              <a:t>) – Ассоциация Европейских Производителей Автомобилей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600">
                <a:latin typeface="Tahoma" pitchFamily="34" charset="0"/>
              </a:rPr>
              <a:t>                 </a:t>
            </a:r>
            <a:r>
              <a:rPr lang="ru-RU" sz="160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ru-RU" sz="1600" b="1">
                <a:solidFill>
                  <a:schemeClr val="tx2"/>
                </a:solidFill>
                <a:latin typeface="Tahoma" pitchFamily="34" charset="0"/>
              </a:rPr>
              <a:t>A</a:t>
            </a:r>
            <a:r>
              <a:rPr lang="ru-RU" sz="160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ru-RU" sz="1600">
                <a:latin typeface="Tahoma" pitchFamily="34" charset="0"/>
              </a:rPr>
              <a:t>- бензиновые двигатели;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600">
                <a:latin typeface="Tahoma" pitchFamily="34" charset="0"/>
              </a:rPr>
              <a:t>                  </a:t>
            </a:r>
            <a:r>
              <a:rPr lang="ru-RU" sz="1600" b="1">
                <a:solidFill>
                  <a:schemeClr val="tx2"/>
                </a:solidFill>
                <a:latin typeface="Tahoma" pitchFamily="34" charset="0"/>
              </a:rPr>
              <a:t>B</a:t>
            </a:r>
            <a:r>
              <a:rPr lang="ru-RU" sz="1600">
                <a:latin typeface="Tahoma" pitchFamily="34" charset="0"/>
              </a:rPr>
              <a:t> - дизельные двигатели легковых автомобилей, комби- и легких грузовых 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600">
                <a:latin typeface="Tahoma" pitchFamily="34" charset="0"/>
              </a:rPr>
              <a:t>                       автомобилей;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600">
                <a:latin typeface="Tahoma" pitchFamily="34" charset="0"/>
              </a:rPr>
              <a:t>                  </a:t>
            </a:r>
            <a:r>
              <a:rPr lang="ru-RU" sz="1600" b="1">
                <a:solidFill>
                  <a:schemeClr val="tx2"/>
                </a:solidFill>
                <a:latin typeface="Tahoma" pitchFamily="34" charset="0"/>
              </a:rPr>
              <a:t>E</a:t>
            </a:r>
            <a:r>
              <a:rPr lang="ru-RU" sz="160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ru-RU" sz="1600">
                <a:latin typeface="Tahoma" pitchFamily="34" charset="0"/>
              </a:rPr>
              <a:t>- дизельные двигатели тяжелых грузовых автомобилей ; </a:t>
            </a:r>
          </a:p>
          <a:p>
            <a:r>
              <a:rPr lang="ru-RU" sz="1600" b="1">
                <a:solidFill>
                  <a:schemeClr val="hlink"/>
                </a:solidFill>
                <a:latin typeface="Tahoma" pitchFamily="34" charset="0"/>
              </a:rPr>
              <a:t>Классификация</a:t>
            </a:r>
            <a:r>
              <a:rPr lang="ru-RU" sz="1600">
                <a:solidFill>
                  <a:schemeClr val="hlink"/>
                </a:solidFill>
                <a:latin typeface="Tahoma" pitchFamily="34" charset="0"/>
              </a:rPr>
              <a:t> </a:t>
            </a:r>
            <a:r>
              <a:rPr lang="ru-RU" sz="1600" b="1">
                <a:solidFill>
                  <a:schemeClr val="hlink"/>
                </a:solidFill>
                <a:latin typeface="Tahoma" pitchFamily="34" charset="0"/>
              </a:rPr>
              <a:t>SAE  J300</a:t>
            </a:r>
            <a:r>
              <a:rPr lang="ru-RU" sz="1600" b="1">
                <a:latin typeface="Tahoma" pitchFamily="34" charset="0"/>
              </a:rPr>
              <a:t> (Society of Automotive Engineers) – Американской Ассоциации Автомобильных Инженеров).</a:t>
            </a:r>
          </a:p>
          <a:p>
            <a:pPr>
              <a:buFont typeface="Wingdings" pitchFamily="2" charset="2"/>
              <a:buNone/>
            </a:pPr>
            <a:r>
              <a:rPr lang="ru-RU" sz="1600">
                <a:latin typeface="Tahoma" pitchFamily="34" charset="0"/>
              </a:rPr>
              <a:t>                </a:t>
            </a:r>
            <a:r>
              <a:rPr lang="ru-RU" sz="1600" b="1">
                <a:solidFill>
                  <a:schemeClr val="tx2"/>
                </a:solidFill>
                <a:latin typeface="Tahoma" pitchFamily="34" charset="0"/>
              </a:rPr>
              <a:t>SAE 20, 30, 40, 50, 60</a:t>
            </a:r>
            <a:r>
              <a:rPr lang="ru-RU" sz="1600">
                <a:latin typeface="Tahoma" pitchFamily="34" charset="0"/>
              </a:rPr>
              <a:t> - относятся к летним классам масел </a:t>
            </a:r>
          </a:p>
          <a:p>
            <a:pPr>
              <a:buFont typeface="Wingdings" pitchFamily="2" charset="2"/>
              <a:buNone/>
            </a:pPr>
            <a:r>
              <a:rPr lang="ru-RU" sz="1600">
                <a:latin typeface="Tahoma" pitchFamily="34" charset="0"/>
              </a:rPr>
              <a:t>                </a:t>
            </a:r>
            <a:r>
              <a:rPr lang="ru-RU" sz="1600" b="1">
                <a:solidFill>
                  <a:schemeClr val="tx2"/>
                </a:solidFill>
                <a:latin typeface="Tahoma" pitchFamily="34" charset="0"/>
              </a:rPr>
              <a:t>SAE 0W, 5W, 10W, 15W, 20W, 25W</a:t>
            </a:r>
            <a:r>
              <a:rPr lang="ru-RU" sz="1600" b="1">
                <a:latin typeface="Tahoma" pitchFamily="34" charset="0"/>
              </a:rPr>
              <a:t> -</a:t>
            </a:r>
            <a:r>
              <a:rPr lang="ru-RU" sz="1600">
                <a:latin typeface="Tahoma" pitchFamily="34" charset="0"/>
              </a:rPr>
              <a:t> относятся к зимним классам масел    </a:t>
            </a:r>
          </a:p>
          <a:p>
            <a:pPr>
              <a:buFont typeface="Wingdings" pitchFamily="2" charset="2"/>
              <a:buNone/>
            </a:pPr>
            <a:r>
              <a:rPr lang="ru-RU" sz="1600" b="1">
                <a:latin typeface="Tahoma" pitchFamily="34" charset="0"/>
              </a:rPr>
              <a:t>                 </a:t>
            </a:r>
            <a:r>
              <a:rPr lang="ru-RU" sz="1600" b="1">
                <a:solidFill>
                  <a:schemeClr val="tx2"/>
                </a:solidFill>
                <a:latin typeface="Tahoma" pitchFamily="34" charset="0"/>
              </a:rPr>
              <a:t>SAE 10W-30, SAE 15W-40 и т.д.</a:t>
            </a:r>
            <a:r>
              <a:rPr lang="ru-RU" sz="1600">
                <a:latin typeface="Tahoma" pitchFamily="34" charset="0"/>
              </a:rPr>
              <a:t> - всесезонные масла</a:t>
            </a:r>
            <a:r>
              <a:rPr lang="ru-RU" sz="160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260350"/>
            <a:ext cx="6049963" cy="863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b="1">
                <a:latin typeface="Tahoma" pitchFamily="34" charset="0"/>
              </a:rPr>
              <a:t>Классификация API </a:t>
            </a:r>
            <a:br>
              <a:rPr lang="ru-RU" sz="2800" b="1">
                <a:latin typeface="Tahoma" pitchFamily="34" charset="0"/>
              </a:rPr>
            </a:br>
            <a:endParaRPr lang="ru-RU" sz="2800" b="1">
              <a:latin typeface="Tahoma" pitchFamily="34" charset="0"/>
            </a:endParaRPr>
          </a:p>
        </p:txBody>
      </p:sp>
      <p:graphicFrame>
        <p:nvGraphicFramePr>
          <p:cNvPr id="7536" name="Group 368"/>
          <p:cNvGraphicFramePr>
            <a:graphicFrameLocks noGrp="1"/>
          </p:cNvGraphicFramePr>
          <p:nvPr>
            <p:ph type="tbl" idx="1"/>
          </p:nvPr>
        </p:nvGraphicFramePr>
        <p:xfrm>
          <a:off x="179388" y="1412875"/>
          <a:ext cx="8748712" cy="5212080"/>
        </p:xfrm>
        <a:graphic>
          <a:graphicData uri="http://schemas.openxmlformats.org/drawingml/2006/table">
            <a:tbl>
              <a:tblPr/>
              <a:tblGrid>
                <a:gridCol w="1203325"/>
                <a:gridCol w="5061495"/>
                <a:gridCol w="1152128"/>
                <a:gridCol w="1331764"/>
              </a:tblGrid>
              <a:tr h="204788"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Для карбюраторных двигателей - классы масел по шкале S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Servise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6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Группа масел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Рекомендуемая область применения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Годы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выпуска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автомо-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билей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Качествен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ные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показатели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SA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Двигатели, работающие в легких условиях, используется только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по требованию производителя.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SB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Двигатели, работающие при умеренных нагрузках, используется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только по требованию производителя.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SC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Двигатели, работающие с повышенными нагрузками.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1964-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1967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SD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Среднефорсированные двигатели, работающие в тяжелых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условиях.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1968-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1971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среднее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SE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Высокофорсированные двигатели, работающие в тяжелых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условиях.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1972-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1979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высшее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SF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Двигатели, работающие в тяжелых условиях на неэтилированном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бензине, высокофорсированные, без турбонаддува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Заменяют в более старых двигателях масла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SC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SD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SE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.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до 1988г.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высшее 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для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двух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тактных 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моторов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95" name="Group 379"/>
          <p:cNvGraphicFramePr>
            <a:graphicFrameLocks noGrp="1"/>
          </p:cNvGraphicFramePr>
          <p:nvPr>
            <p:ph type="tbl" idx="1"/>
          </p:nvPr>
        </p:nvGraphicFramePr>
        <p:xfrm>
          <a:off x="468313" y="836613"/>
          <a:ext cx="8424862" cy="5547360"/>
        </p:xfrm>
        <a:graphic>
          <a:graphicData uri="http://schemas.openxmlformats.org/drawingml/2006/table">
            <a:tbl>
              <a:tblPr/>
              <a:tblGrid>
                <a:gridCol w="1158875"/>
                <a:gridCol w="5205412"/>
                <a:gridCol w="908050"/>
                <a:gridCol w="1152525"/>
              </a:tblGrid>
              <a:tr h="20478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карбюраторных двигателей - классы масел по шкале S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 (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Servise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Группа масел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Рекомендуемая область применения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Годы выпуска автомобилей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Качествен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ные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показатели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SG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Высокофорсированные двигатели с турбонаддувом.</a:t>
                      </a: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Категория качества, утвержденная в 1988 году и предназначенная для двигателей до 1993 модельного года (для неэтилированного бензина с оксигенатами).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1989-1993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высшее для четырехтактных моторов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SH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Высокофорсированные перспективные автомобили с высоким турбонаддувом.</a:t>
                      </a: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Категория качества, утвержденная в 1992 году и предназначенная для двигателей до 1996 модельного года.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1996г.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высшее для моделей 1995г.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SJ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всех используемых моделей.  Категория качества, утвержденная 06.11.1995 года.  Масла, предназначенные для всех используемых в настоящее время новейших бензиновых двигателей и полностью заменяют масла всех существовавших ранее категорий в более старых моделях двигателей.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1996г.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SL</a:t>
                      </a:r>
                      <a:endParaRPr kumimoji="0" lang="en-GB" sz="1400" b="1" i="1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Категория, введенная в 2001 году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2001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SM</a:t>
                      </a:r>
                      <a:endParaRPr kumimoji="0" lang="en-GB" sz="1400" b="1" i="1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Самая высокая эксплуатационная категория на данный момент. Для самых современных двигателей легковых автомобилей, включая спортивные авто и внедорожники. Эксплуатация в экстремальных условиях.  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200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4г.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19" name="Group 455"/>
          <p:cNvGraphicFramePr>
            <a:graphicFrameLocks noGrp="1"/>
          </p:cNvGraphicFramePr>
          <p:nvPr>
            <p:ph type="tbl" idx="1"/>
          </p:nvPr>
        </p:nvGraphicFramePr>
        <p:xfrm>
          <a:off x="179388" y="188913"/>
          <a:ext cx="8785225" cy="6675120"/>
        </p:xfrm>
        <a:graphic>
          <a:graphicData uri="http://schemas.openxmlformats.org/drawingml/2006/table">
            <a:tbl>
              <a:tblPr/>
              <a:tblGrid>
                <a:gridCol w="1008062"/>
                <a:gridCol w="5761038"/>
                <a:gridCol w="881062"/>
                <a:gridCol w="1135063"/>
              </a:tblGrid>
              <a:tr h="13652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дизельных двигателей - классы масел по шкале С (Commersial)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Группа масел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Рекомендуемая область применения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Годы выпуска автомобилей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Качествен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ные показатели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СA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Двигатели, работающие при умеренных нагрузках на малосернистом топливе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1940-1950-е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СB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Среднефорсированные двигатели без наддува, работающие при повышенных нагрузках на сернистом топливе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1949-1960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СC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Высокофорсированные двигатели (в том числе с умеренным наддувом), работающие в тяжелых условиях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1961 г.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низкие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СD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Высокофорсированные двигатели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турбонаддувом и без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работающие в тяжелых условиях на высокосернистом топливе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1955 г.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CD+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Категория создана для удовлетворения требований японских авто-производителей. Масла характеризуются повышенной устойчивостью к окислению и загущению, с повышенной защитой клапанного механизма от износа.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CD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Масла для двухтактных дизельных двигателей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СE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Масла предназначены для форсированных и мощных дизельных двигателей с турбонаддувом и без, работающих как при малых оборотах и больших нагрузках, так и при больших нагрузках и оборотах. Заменяют масла категорий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CC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CD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более старых двигателях.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1987г.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высшее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CF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Ввведена в 1994 году. Предназначены для внедорожной техники, для двигателей с распределенным впрыском, включая двигатели, работаю-щие на топливе с содержанием серы более 0,5% от массы. Эффективно подавляют образование нагара на поршнях, износ и коррозию медных сплавов подшипников. Заменяют масла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CD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более старых двигателях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1994 г.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высшее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756" name="Group 468"/>
          <p:cNvGraphicFramePr>
            <a:graphicFrameLocks noGrp="1"/>
          </p:cNvGraphicFramePr>
          <p:nvPr>
            <p:ph type="tbl" idx="1"/>
          </p:nvPr>
        </p:nvGraphicFramePr>
        <p:xfrm>
          <a:off x="179388" y="115888"/>
          <a:ext cx="8785225" cy="6736080"/>
        </p:xfrm>
        <a:graphic>
          <a:graphicData uri="http://schemas.openxmlformats.org/drawingml/2006/table">
            <a:tbl>
              <a:tblPr/>
              <a:tblGrid>
                <a:gridCol w="936625"/>
                <a:gridCol w="5761037"/>
                <a:gridCol w="950913"/>
                <a:gridCol w="1136650"/>
              </a:tblGrid>
              <a:tr h="13652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дизельных двигателей - классы масел по шкале С (Commersial)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СF-2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Улучшенные характеристики, используется вместо CD-ll для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высоконагруженных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двухтактных двигателей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1994 модельного года.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1994 г.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высшее для двухтактных моторов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30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CF-4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Масла для высокоскоростных мощных четырехтактных дизельных двигателей с турбонаддувом и без него, устанавливаемых на мощных магистральных тягачах. Дополнительно к требованиям СЕ обладают меньшим расходом на угар и меньшей склонностью к образованию нагара на поршнях. Повышенные требования по токсичности отработанных газов. Заменяет масла категории СЕ в более старых двигателях.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1990г.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высшее для четырехтактных моторов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CG-4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Масла для высоконагруженных, высокоскоростных, четырехтактных дизельных двигателей грузовых автомобилей магистрального типа, использующих топливо с содержанием серы менее 0,5% от массы и не магистрального типа (содержание серы может достигать 0,5% от массы). Заменяет масла категорий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CD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CE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CF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1995г.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высшее для моделей с 1995г.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30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CH-4</a:t>
                      </a:r>
                      <a:endParaRPr kumimoji="0" lang="en-GB" sz="1400" b="1" i="1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Масла для высоконагруженных, высокоскоростных, четырехтактных дизельных двигателей грузовых автомобилей магистрального типа, выполняющих жесткие требования стандартов 1998 года по токсичности отработанных газов. Отвечают одновременно и требованиям европейских производителей автомобилей. Допускают диз. топливо с содержанием серы более 0,5% от массы.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1998г.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высшее для моделей с 1998г.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30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-4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-4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 ПЛЮС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2004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Масла для высоконагруженных, высокоскоростных, четырехтактных дизельных двигателей грузовых автомобилей магистрального типа, выполняющих жесткие требования стандартов по выхлопным газам 2004 года. Допускают диз. топливо с содержанием серы более 0,5% от массы. Для двигателей, оборудованных системой рециркуляции отработавших газов и дополнительным средствами очистки выбросов. Заменяет масла категорий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Н-4,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G-4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CF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-4.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 2002г.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188913"/>
            <a:ext cx="4897437" cy="508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b="1">
                <a:latin typeface="Tahoma" pitchFamily="34" charset="0"/>
              </a:rPr>
              <a:t>Классификации АСЕА  </a:t>
            </a:r>
          </a:p>
        </p:txBody>
      </p:sp>
      <p:graphicFrame>
        <p:nvGraphicFramePr>
          <p:cNvPr id="14578" name="Group 242"/>
          <p:cNvGraphicFramePr>
            <a:graphicFrameLocks noGrp="1"/>
          </p:cNvGraphicFramePr>
          <p:nvPr>
            <p:ph type="tbl" idx="1"/>
          </p:nvPr>
        </p:nvGraphicFramePr>
        <p:xfrm>
          <a:off x="179388" y="765175"/>
          <a:ext cx="8785225" cy="5900103"/>
        </p:xfrm>
        <a:graphic>
          <a:graphicData uri="http://schemas.openxmlformats.org/drawingml/2006/table">
            <a:tbl>
              <a:tblPr/>
              <a:tblGrid>
                <a:gridCol w="1223962"/>
                <a:gridCol w="7561263"/>
              </a:tblGrid>
              <a:tr h="322263"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классов и категорий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ACEA :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30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Обозначе-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ние класса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 масел для бензиновых двигателей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2620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A1-96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254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Новый стандарт для моторных масел с низкой высокотемпературной вязкостью в условиях </a:t>
                      </a:r>
                    </a:p>
                    <a:p>
                      <a:pPr marL="342900" marR="0" lvl="0" indent="-254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высоких скоростей сдвига, благодаря чему достигается высокая степень экономии топлива, </a:t>
                      </a:r>
                    </a:p>
                    <a:p>
                      <a:pPr marL="342900" marR="0" lvl="0" indent="-254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бензиновых двигателей (без турбонаддува) легковых автомобилей и микроавтобусов. </a:t>
                      </a:r>
                    </a:p>
                    <a:p>
                      <a:pPr marL="342900" marR="0" lvl="0" indent="-254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Этот класс не имеет аналогов в ранее принятой классификации CCMC.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2540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редакции 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А1-98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добавлена возможность удлиненного интервала замены, следует </a:t>
                      </a:r>
                    </a:p>
                    <a:p>
                      <a:pPr marL="342900" marR="0" lvl="0" indent="-2540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использовать только в двигателях, где применение этих масел определено «Руководством»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2620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A2-96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Универсальные масла, допускаемые к применению в большинстве бензиновых не высокофорси-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рованных двигателей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легковых автомобилей и микроавтобусов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при нормальных интервалах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замены. С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оответствуют группе API не ниже SG, а также существовавшей до 1996 года и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отмененной в настоящее время классификации CCMC G-4. Это многофункциональные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моторные масла SAE 10W-40, 15W-40, 20W-40, 20W-50 с ограниченными потерями на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испарение.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редакции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А2-96 (2)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без изменений.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62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A3-96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Стандартный класс универсальных масел с высочайшими эксплуатационными свойствами для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современных  мощных  высокофорсированных бензиновых двигателей легковых автомобилей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микроавтобусов (с турбонаддувом и без). Соответствуют группе API не ниже SH и класси-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фикации CCMC G-5. По сравнению с двумя первыми классами, обладают улучшенными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моюще-диспергирующими, противоизносными, антиокислительными и энергосберегающими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свойствами. К ним относятся нетрадиционные легкоходовые полусинтетические моторные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масла SAE 10W-30, 10W-40 с ограниченными потерями на сдвиг и испарение. При наличии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соответствующих допусков автопроизводителей допускаются удлиненные интервалы замены.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редакции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А3-98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ужесточены требования к высокотемпературной окисляемости масла.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050" y="0"/>
            <a:ext cx="4464050" cy="6238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b="1">
                <a:latin typeface="Tahoma" pitchFamily="34" charset="0"/>
              </a:rPr>
              <a:t>Классификация АСЕА</a:t>
            </a:r>
          </a:p>
        </p:txBody>
      </p:sp>
      <p:graphicFrame>
        <p:nvGraphicFramePr>
          <p:cNvPr id="16465" name="Group 81"/>
          <p:cNvGraphicFramePr>
            <a:graphicFrameLocks noGrp="1"/>
          </p:cNvGraphicFramePr>
          <p:nvPr>
            <p:ph type="tbl" idx="1"/>
          </p:nvPr>
        </p:nvGraphicFramePr>
        <p:xfrm>
          <a:off x="179388" y="1052513"/>
          <a:ext cx="8713787" cy="5547360"/>
        </p:xfrm>
        <a:graphic>
          <a:graphicData uri="http://schemas.openxmlformats.org/drawingml/2006/table">
            <a:tbl>
              <a:tblPr/>
              <a:tblGrid>
                <a:gridCol w="1247775"/>
                <a:gridCol w="7466012"/>
              </a:tblGrid>
              <a:tr h="0"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классов и категорий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ACEA :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98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Обозначение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класса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 масел для дизельных двигателей легковых автомобилей и грузовых автомобилей малой грузоподъемности.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B1-96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Топливо сберегающие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масла для дизельных двигателей легковых автомобилей и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микроавтобусов. Это очень высокий класс не имеет аналогов в ранее существовавшей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классификации CCMC. </a:t>
                      </a: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редакции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В1-98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ужесточены требования по окисляемости масел.</a:t>
                      </a: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B2-96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Стандартный класс универсальных моторных масел для дизельных не высокофорсированных   двигателей (прежде всего без непосредственного впрыска топлива) легковых автомобилей и микроавтобусов, включая двигатели с турбонаддувом при нормальных интервалах замены масла. Уровень качества превышает требования класса API CE и устаревшего CCMC PD-2.</a:t>
                      </a:r>
                    </a:p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редакции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В2-98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ужесточены требования по окисляемости масел.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B3-96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Масла с высокой стабильностью свойств, предназначенные для применения в высокопроизводительных  дизельных двигателях (прежде всего без непосредственного впрыска топлива) легковых автомобилей  и легких грузовиков.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Эти масла, по сравнению с двумя первыми классами, обладают улучшенными моюще-диспергирующими, противоизносными, антиокислительными и топливосберегающими свойствами. П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 указаниях автопроизводителей допускаются удлиненные интервалы замены.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имеет аналога в CCMC.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88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редакции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В3-98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ужесточены требования по окисляемости масел.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98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В4-98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Новая категория, предназначенная для применения в дизельных двигателях с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непосредственным впрыском топлива легковых автомобилей и микроавтобусов.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71" name="Group 63"/>
          <p:cNvGraphicFramePr>
            <a:graphicFrameLocks noGrp="1"/>
          </p:cNvGraphicFramePr>
          <p:nvPr>
            <p:ph type="tbl" idx="1"/>
          </p:nvPr>
        </p:nvGraphicFramePr>
        <p:xfrm>
          <a:off x="250825" y="815975"/>
          <a:ext cx="8642350" cy="5852160"/>
        </p:xfrm>
        <a:graphic>
          <a:graphicData uri="http://schemas.openxmlformats.org/drawingml/2006/table">
            <a:tbl>
              <a:tblPr/>
              <a:tblGrid>
                <a:gridCol w="1368425"/>
                <a:gridCol w="7273925"/>
              </a:tblGrid>
              <a:tr h="0"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классов и категорий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ACEA :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98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Обозначение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класса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 масел для мощных дизельных двигателей коммерческих автомобилей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E1-96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Обозначает энергосберегающие масла для дизельных двигателей тяжелых грузовых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автомобилей (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 турбонаддува)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автопоездов, соответствующие группе API не ниже CD.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Масла этого класса не имеют аналогов в CCMC.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Соответствуют требованиям спецификации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МВ 227.1.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E2-96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Обозначает стандартный класс одно- и многодиапазонных моторных масел для обычных и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турбонаддувных дизельных двигателей тяжелых грузовых автомобилей и автопоездов.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качества превышает требования API CD и устаревшего класса CCMC D-4.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оответствует категории качества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SHPD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(Super High Perfomance Diesel)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требованиям МВ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228.1,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MAN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271, в редакции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Е2-96 (3)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без изменений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E3-96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Обозначает масла экстра-класса с повышенными топливосберегающими свойствами.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эксплуатационных свойств - не ниже SHPD (Super High Perfomance Diesel) для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дизельных турбонаддувных двигателей тяжелых грузовых автомобилей и автопоездов.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Полностью заменяют масла группы API CF-4 и устаревшего класса CCMC D-5.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Обеспечивают удлиненные интервалы замены масла. С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оответствует требованиям МВ 228.3,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MAN M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3275, в редакции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Е3-96 (3)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без изменений.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98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Е4-99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Новое совершенное масло для мощных быстроходных дизелей </a:t>
                      </a: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EURO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1, </a:t>
                      </a: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EUOR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2, </a:t>
                      </a: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EUOR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3,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соответствует спецификациям МВ 228.5, </a:t>
                      </a: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MAN M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3277, масло продленного интервала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замены.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98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Е5-99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Отвечающее не только нормам </a:t>
                      </a: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EURO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1, </a:t>
                      </a: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EUOR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2, </a:t>
                      </a: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EUOR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3, но и новейшим требованиям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американских автопроизводителей.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467" name="Rectangle 59"/>
          <p:cNvSpPr>
            <a:spLocks noChangeArrowheads="1"/>
          </p:cNvSpPr>
          <p:nvPr/>
        </p:nvSpPr>
        <p:spPr bwMode="auto">
          <a:xfrm>
            <a:off x="2051050" y="0"/>
            <a:ext cx="4464050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80000"/>
              </a:lnSpc>
            </a:pPr>
            <a:r>
              <a:rPr lang="ru-RU" sz="2800" b="1">
                <a:solidFill>
                  <a:schemeClr val="tx2"/>
                </a:solidFill>
              </a:rPr>
              <a:t>Классификация АСЕА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333375"/>
            <a:ext cx="7793037" cy="695325"/>
          </a:xfrm>
        </p:spPr>
        <p:txBody>
          <a:bodyPr/>
          <a:lstStyle/>
          <a:p>
            <a:r>
              <a:rPr lang="ru-RU" sz="2800" b="1">
                <a:latin typeface="Tahoma" pitchFamily="34" charset="0"/>
              </a:rPr>
              <a:t>Таблица соответствия  классификаций</a:t>
            </a:r>
          </a:p>
        </p:txBody>
      </p:sp>
      <p:graphicFrame>
        <p:nvGraphicFramePr>
          <p:cNvPr id="18781" name="Group 349"/>
          <p:cNvGraphicFramePr>
            <a:graphicFrameLocks noGrp="1"/>
          </p:cNvGraphicFramePr>
          <p:nvPr>
            <p:ph type="tbl" idx="1"/>
          </p:nvPr>
        </p:nvGraphicFramePr>
        <p:xfrm>
          <a:off x="323850" y="1268413"/>
          <a:ext cx="8562975" cy="5032376"/>
        </p:xfrm>
        <a:graphic>
          <a:graphicData uri="http://schemas.openxmlformats.org/drawingml/2006/table">
            <a:tbl>
              <a:tblPr/>
              <a:tblGrid>
                <a:gridCol w="1079500"/>
                <a:gridCol w="660400"/>
                <a:gridCol w="660400"/>
                <a:gridCol w="660400"/>
                <a:gridCol w="584200"/>
                <a:gridCol w="584200"/>
                <a:gridCol w="584200"/>
                <a:gridCol w="584200"/>
                <a:gridCol w="576263"/>
                <a:gridCol w="719137"/>
                <a:gridCol w="647700"/>
                <a:gridCol w="649288"/>
                <a:gridCol w="573087"/>
              </a:tblGrid>
              <a:tr h="11080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Классифи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кация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Масла для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бензиновых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двигателе легковых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автомобилей,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микроавтобусов,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фургонов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Масла для дизелей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легковых автомобилей,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микроавтобусов,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фургонов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Масла для дизелей тяжелых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грузовиков, автопоездов,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коммерческих автомобилей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70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ACEA  96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A1-96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A2-96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A3-96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B1-96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B2-96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B3-96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E1-96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E2-96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E3-96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ACEA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98-99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A1-98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A2-98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A3-98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B1-98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B2-98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B3-98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B4-98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E1-96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issue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2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E2-96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issue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2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E3-96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issue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E4-99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E5-99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20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CCMC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(отменена)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G-4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G-5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PD-2</a:t>
                      </a:r>
                      <a:b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</a:b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/>
                      </a:r>
                      <a:b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</a:b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D-4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D-4+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D5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SH PD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API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SH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SJ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CD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CD+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CF-4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CG-4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CH-4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0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ILSAC</a:t>
                      </a:r>
                      <a:b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</a:b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/>
                      </a:r>
                      <a:b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</a:b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GF-1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GF-2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b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</a:b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/>
                      </a:r>
                      <a:b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</a:b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b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</a:b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/>
                      </a:r>
                      <a:b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</a:b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/>
                      </a:r>
                      <a:b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</a:b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/>
                      </a:r>
                      <a:b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</a:b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404813"/>
            <a:ext cx="7991475" cy="768350"/>
          </a:xfrm>
        </p:spPr>
        <p:txBody>
          <a:bodyPr/>
          <a:lstStyle/>
          <a:p>
            <a:r>
              <a:rPr lang="uk-UA" sz="2800" b="1">
                <a:latin typeface="Tahoma" pitchFamily="34" charset="0"/>
              </a:rPr>
              <a:t>КРИТЕРИИ ЗАМЕНЫ МОТОРНОГО МАСЛА</a:t>
            </a:r>
            <a:endParaRPr lang="ru-RU" sz="2800" b="1">
              <a:latin typeface="Tahoma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412875"/>
            <a:ext cx="8207375" cy="47529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800" b="1">
                <a:latin typeface="Tahoma" pitchFamily="34" charset="0"/>
              </a:rPr>
              <a:t>СС = М - F</a:t>
            </a:r>
            <a:r>
              <a:rPr lang="ru-RU" sz="1800">
                <a:latin typeface="Tahoma" pitchFamily="34" charset="0"/>
              </a:rPr>
              <a:t>, где </a:t>
            </a:r>
            <a:endParaRPr lang="ru-RU" sz="1800" b="1"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800" b="1">
                <a:latin typeface="Tahoma" pitchFamily="34" charset="0"/>
              </a:rPr>
              <a:t>СС</a:t>
            </a:r>
            <a:r>
              <a:rPr lang="ru-RU" sz="1800">
                <a:latin typeface="Tahoma" pitchFamily="34" charset="0"/>
              </a:rPr>
              <a:t> - срок смены масла </a:t>
            </a:r>
            <a:endParaRPr lang="ru-RU" sz="1800" b="1"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800" b="1">
                <a:latin typeface="Tahoma" pitchFamily="34" charset="0"/>
              </a:rPr>
              <a:t>М</a:t>
            </a:r>
            <a:r>
              <a:rPr lang="ru-RU" sz="1800">
                <a:latin typeface="Tahoma" pitchFamily="34" charset="0"/>
              </a:rPr>
              <a:t> - максимальный пробег или период времени, </a:t>
            </a:r>
            <a:r>
              <a:rPr lang="ru-RU" sz="1800" u="sng">
                <a:latin typeface="Tahoma" pitchFamily="34" charset="0"/>
              </a:rPr>
              <a:t>рекомендованный производителем</a:t>
            </a:r>
            <a:r>
              <a:rPr lang="ru-RU" sz="1800">
                <a:latin typeface="Tahoma" pitchFamily="34" charset="0"/>
              </a:rPr>
              <a:t> автомобиля или двигателя </a:t>
            </a:r>
            <a:endParaRPr lang="ru-RU" sz="1800" b="1"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800" b="1">
                <a:latin typeface="Tahoma" pitchFamily="34" charset="0"/>
              </a:rPr>
              <a:t>F</a:t>
            </a:r>
            <a:r>
              <a:rPr lang="ru-RU" sz="1800">
                <a:latin typeface="Tahoma" pitchFamily="34" charset="0"/>
              </a:rPr>
              <a:t> - поправка на фактор жесткости условий эксплуатации: </a:t>
            </a:r>
            <a:endParaRPr lang="uk-UA" sz="1800"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uk-UA" sz="1800">
                <a:latin typeface="Tahoma" pitchFamily="34" charset="0"/>
              </a:rPr>
              <a:t>- пыльные дороги </a:t>
            </a:r>
          </a:p>
          <a:p>
            <a:pPr>
              <a:lnSpc>
                <a:spcPct val="80000"/>
              </a:lnSpc>
            </a:pPr>
            <a:r>
              <a:rPr lang="uk-UA" sz="1800">
                <a:latin typeface="Tahoma" pitchFamily="34" charset="0"/>
              </a:rPr>
              <a:t>- длительные низкие температуры </a:t>
            </a:r>
          </a:p>
          <a:p>
            <a:pPr>
              <a:lnSpc>
                <a:spcPct val="80000"/>
              </a:lnSpc>
            </a:pPr>
            <a:r>
              <a:rPr lang="uk-UA" sz="1800">
                <a:latin typeface="Tahoma" pitchFamily="34" charset="0"/>
              </a:rPr>
              <a:t>- поездки на короткие расстояния (городские условия) </a:t>
            </a:r>
          </a:p>
          <a:p>
            <a:pPr>
              <a:lnSpc>
                <a:spcPct val="80000"/>
              </a:lnSpc>
            </a:pPr>
            <a:r>
              <a:rPr lang="uk-UA" sz="1800">
                <a:latin typeface="Tahoma" pitchFamily="34" charset="0"/>
              </a:rPr>
              <a:t>- частая/длительная работа на холостом ходу </a:t>
            </a:r>
          </a:p>
          <a:p>
            <a:pPr>
              <a:lnSpc>
                <a:spcPct val="80000"/>
              </a:lnSpc>
            </a:pPr>
            <a:r>
              <a:rPr lang="uk-UA" sz="1800">
                <a:latin typeface="Tahoma" pitchFamily="34" charset="0"/>
              </a:rPr>
              <a:t>- редкое использование автомобиля </a:t>
            </a:r>
          </a:p>
          <a:p>
            <a:pPr>
              <a:lnSpc>
                <a:spcPct val="80000"/>
              </a:lnSpc>
            </a:pPr>
            <a:r>
              <a:rPr lang="uk-UA" sz="1800">
                <a:latin typeface="Tahoma" pitchFamily="34" charset="0"/>
              </a:rPr>
              <a:t>- буксировка прицепа </a:t>
            </a:r>
          </a:p>
          <a:p>
            <a:pPr>
              <a:lnSpc>
                <a:spcPct val="80000"/>
              </a:lnSpc>
            </a:pPr>
            <a:r>
              <a:rPr lang="uk-UA" sz="1800">
                <a:latin typeface="Tahoma" pitchFamily="34" charset="0"/>
              </a:rPr>
              <a:t>- "соленые" дороги </a:t>
            </a:r>
            <a:endParaRPr lang="ru-RU" sz="1800" b="1">
              <a:latin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800" b="1">
              <a:latin typeface="Tahoma" pitchFamily="34" charset="0"/>
            </a:endParaRPr>
          </a:p>
          <a:p>
            <a:pPr algn="ctr">
              <a:lnSpc>
                <a:spcPct val="130000"/>
              </a:lnSpc>
              <a:buFont typeface="Wingdings" pitchFamily="2" charset="2"/>
              <a:buNone/>
            </a:pPr>
            <a:r>
              <a:rPr lang="ru-RU" sz="1800" b="1">
                <a:latin typeface="Tahoma" pitchFamily="34" charset="0"/>
              </a:rPr>
              <a:t>В своих рекомендациях надо исходить из худшего допустимого "сценария".</a:t>
            </a:r>
            <a:r>
              <a:rPr lang="ru-RU" sz="1800">
                <a:latin typeface="Tahoma" pitchFamily="34" charset="0"/>
              </a:rPr>
              <a:t> </a:t>
            </a:r>
            <a:endParaRPr lang="ru-RU"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404813"/>
            <a:ext cx="6696075" cy="911225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ru-RU" sz="2800" b="1">
                <a:latin typeface="Tahoma" pitchFamily="34" charset="0"/>
              </a:rPr>
              <a:t>Рекомендации по подбору </a:t>
            </a:r>
            <a:br>
              <a:rPr lang="ru-RU" sz="2800" b="1">
                <a:latin typeface="Tahoma" pitchFamily="34" charset="0"/>
              </a:rPr>
            </a:br>
            <a:r>
              <a:rPr lang="ru-RU" sz="2800" b="1">
                <a:latin typeface="Tahoma" pitchFamily="34" charset="0"/>
              </a:rPr>
              <a:t>масел по вязкости</a:t>
            </a:r>
            <a:r>
              <a:rPr lang="ru-RU"/>
              <a:t> </a:t>
            </a:r>
          </a:p>
        </p:txBody>
      </p:sp>
      <p:graphicFrame>
        <p:nvGraphicFramePr>
          <p:cNvPr id="20552" name="Group 72"/>
          <p:cNvGraphicFramePr>
            <a:graphicFrameLocks noGrp="1"/>
          </p:cNvGraphicFramePr>
          <p:nvPr>
            <p:ph type="tbl" idx="1"/>
          </p:nvPr>
        </p:nvGraphicFramePr>
        <p:xfrm>
          <a:off x="395288" y="1916113"/>
          <a:ext cx="8364537" cy="4041140"/>
        </p:xfrm>
        <a:graphic>
          <a:graphicData uri="http://schemas.openxmlformats.org/drawingml/2006/table">
            <a:tbl>
              <a:tblPr/>
              <a:tblGrid>
                <a:gridCol w="2746375"/>
                <a:gridCol w="1944687"/>
                <a:gridCol w="1944688"/>
                <a:gridCol w="1728787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Пробег автомобиля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зимой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летом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всесезонно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0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менее 25% полного ресурса двигателя до кап.ремонта (новый двигатель)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SAE 5W-30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SAE 10W-30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25-75% полного ресурса двигателя до кап.ремонта (технически исправный двигатель при нормальном режиме эксплуатации)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SAE 5W-30 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10W-30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SAE 10W-40 и 15W-40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SAE 5W-40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0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более 75% полного ресурса двигателя до кап.ремонта (старый двигатель)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SAE 5W-40 и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10W-40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SAE 15W-40 и 20W-50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SAE 5W-50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169</TotalTime>
  <Words>1852</Words>
  <Application>Microsoft Office PowerPoint</Application>
  <PresentationFormat>Экран (4:3)</PresentationFormat>
  <Paragraphs>374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Calibri</vt:lpstr>
      <vt:lpstr>Tahoma</vt:lpstr>
      <vt:lpstr>Constantia</vt:lpstr>
      <vt:lpstr>Wingdings 2</vt:lpstr>
      <vt:lpstr>Wingdings</vt:lpstr>
      <vt:lpstr>Times New Roman</vt:lpstr>
      <vt:lpstr>Arial CYR</vt:lpstr>
      <vt:lpstr>Franklin Gothic Book</vt:lpstr>
      <vt:lpstr>Поток</vt:lpstr>
      <vt:lpstr>Моторные масла: классификация, состав, свойства</vt:lpstr>
      <vt:lpstr>Обозначение моторных масел   по классификациям </vt:lpstr>
      <vt:lpstr>Классификация API  </vt:lpstr>
      <vt:lpstr>Слайд 4</vt:lpstr>
      <vt:lpstr>Слайд 5</vt:lpstr>
      <vt:lpstr>Слайд 6</vt:lpstr>
      <vt:lpstr>Классификации АСЕА  </vt:lpstr>
      <vt:lpstr>Классификация АСЕА</vt:lpstr>
      <vt:lpstr>Слайд 9</vt:lpstr>
      <vt:lpstr>Таблица соответствия  классификаций</vt:lpstr>
      <vt:lpstr>КРИТЕРИИ ЗАМЕНЫ МОТОРНОГО МАСЛА</vt:lpstr>
      <vt:lpstr>Рекомендации по подбору  масел по вязкости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HOME</cp:lastModifiedBy>
  <cp:revision>7</cp:revision>
  <dcterms:created xsi:type="dcterms:W3CDTF">2007-01-17T02:33:58Z</dcterms:created>
  <dcterms:modified xsi:type="dcterms:W3CDTF">2016-12-02T15:33:00Z</dcterms:modified>
</cp:coreProperties>
</file>