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96" y="-3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20.10.2011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20.10.2011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20.10.2011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20.10.2011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20.10.2011</a:t>
            </a:fld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20.10.2011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20.10.2011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20.10.2011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20.10.2011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20.10.2011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20.10.2011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20.10.2011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1700808"/>
            <a:ext cx="8458200" cy="1470025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Защита населения и территорий при возникновении эпидемий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3933056"/>
            <a:ext cx="3721596" cy="24934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accent3">
                    <a:lumMod val="75000"/>
                  </a:schemeClr>
                </a:solidFill>
              </a:rPr>
              <a:t>Эпидемия </a:t>
            </a:r>
            <a:r>
              <a:rPr lang="en-US" dirty="0" smtClean="0">
                <a:solidFill>
                  <a:schemeClr val="accent3">
                    <a:lumMod val="75000"/>
                  </a:schemeClr>
                </a:solidFill>
              </a:rPr>
              <a:t>– </a:t>
            </a:r>
            <a:r>
              <a:rPr lang="ru-RU" dirty="0" smtClean="0">
                <a:solidFill>
                  <a:schemeClr val="accent3">
                    <a:lumMod val="75000"/>
                  </a:schemeClr>
                </a:solidFill>
              </a:rPr>
              <a:t>это </a:t>
            </a:r>
            <a:endParaRPr lang="ru-RU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это массовое, прогрессирующее во времени и пространстве в пределах определенного региона распространение инфекционной болезни людей, значительно превышающее обычно регистрируемый на данной территории уровень заболеваемости. 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accent3">
                    <a:lumMod val="75000"/>
                  </a:schemeClr>
                </a:solidFill>
              </a:rPr>
              <a:t>Эпидемия, как ЧС, </a:t>
            </a:r>
            <a:endParaRPr lang="ru-RU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обладает очагом заражения и пребывания заболевших инфекционной болезнью людей, или территорией, в пределах которой в определенных границах времени возможно заражение людей и сельскохозяйственных животных возбудителями инфекционной болезни.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95536" y="404664"/>
            <a:ext cx="8219256" cy="1417638"/>
          </a:xfrm>
        </p:spPr>
        <p:txBody>
          <a:bodyPr>
            <a:normAutofit fontScale="90000"/>
          </a:bodyPr>
          <a:lstStyle/>
          <a:p>
            <a:r>
              <a:rPr lang="ru-RU" sz="3100" dirty="0" smtClean="0"/>
              <a:t/>
            </a:r>
            <a:br>
              <a:rPr lang="ru-RU" sz="3100" dirty="0" smtClean="0"/>
            </a:br>
            <a:r>
              <a:rPr lang="ru-RU" sz="3100" dirty="0" smtClean="0"/>
              <a:t/>
            </a:r>
            <a:br>
              <a:rPr lang="ru-RU" sz="3100" dirty="0" smtClean="0"/>
            </a:br>
            <a:r>
              <a:rPr lang="ru-RU" sz="3100" dirty="0" smtClean="0">
                <a:solidFill>
                  <a:schemeClr val="accent3">
                    <a:lumMod val="75000"/>
                  </a:schemeClr>
                </a:solidFill>
              </a:rPr>
              <a:t>В зависимости от характера заболевания основными путями распространения инфекции во время эпидемии могут быть: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водный и пищевой, например, при дизентерии и брюшном тифе;</a:t>
            </a:r>
          </a:p>
          <a:p>
            <a:r>
              <a:rPr lang="ru-RU" dirty="0" smtClean="0"/>
              <a:t>воздушно-капельный (при гриппе);</a:t>
            </a:r>
          </a:p>
          <a:p>
            <a:r>
              <a:rPr lang="ru-RU" dirty="0" smtClean="0"/>
              <a:t>трансмиссивный - при малярии и сыпном тифе;</a:t>
            </a:r>
          </a:p>
          <a:p>
            <a:r>
              <a:rPr lang="ru-RU" dirty="0" smtClean="0"/>
              <a:t>зачастую играют роль несколько путей передачи возбудителя инфекции.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accent3">
                    <a:lumMod val="75000"/>
                  </a:schemeClr>
                </a:solidFill>
              </a:rPr>
              <a:t>Причины возникновения эпидемий</a:t>
            </a:r>
            <a:endParaRPr lang="ru-RU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Они ограничены. </a:t>
            </a:r>
            <a:r>
              <a:rPr lang="en-US" dirty="0" smtClean="0"/>
              <a:t>К </a:t>
            </a:r>
            <a:r>
              <a:rPr lang="en-US" dirty="0" err="1" smtClean="0"/>
              <a:t>примеру</a:t>
            </a:r>
            <a:r>
              <a:rPr lang="en-US" dirty="0" smtClean="0"/>
              <a:t>, </a:t>
            </a:r>
            <a:r>
              <a:rPr lang="en-US" dirty="0" err="1" smtClean="0"/>
              <a:t>обнаружена</a:t>
            </a:r>
            <a:r>
              <a:rPr lang="en-US" dirty="0" smtClean="0"/>
              <a:t> </a:t>
            </a:r>
            <a:r>
              <a:rPr lang="en-US" dirty="0" err="1" smtClean="0"/>
              <a:t>зависимость</a:t>
            </a:r>
            <a:r>
              <a:rPr lang="en-US" dirty="0" smtClean="0"/>
              <a:t> </a:t>
            </a:r>
            <a:r>
              <a:rPr lang="en-US" dirty="0" err="1" smtClean="0"/>
              <a:t>распространения</a:t>
            </a:r>
            <a:r>
              <a:rPr lang="en-US" dirty="0" smtClean="0"/>
              <a:t> </a:t>
            </a:r>
            <a:r>
              <a:rPr lang="en-US" dirty="0" err="1" smtClean="0"/>
              <a:t>холеры</a:t>
            </a:r>
            <a:r>
              <a:rPr lang="en-US" dirty="0" smtClean="0"/>
              <a:t> </a:t>
            </a:r>
            <a:r>
              <a:rPr lang="en-US" dirty="0" err="1" smtClean="0"/>
              <a:t>от</a:t>
            </a:r>
            <a:r>
              <a:rPr lang="en-US" dirty="0" smtClean="0"/>
              <a:t> </a:t>
            </a:r>
            <a:r>
              <a:rPr lang="en-US" dirty="0" err="1" smtClean="0"/>
              <a:t>солнечной</a:t>
            </a:r>
            <a:r>
              <a:rPr lang="en-US" dirty="0" smtClean="0"/>
              <a:t> </a:t>
            </a:r>
            <a:r>
              <a:rPr lang="en-US" dirty="0" err="1" smtClean="0"/>
              <a:t>активности</a:t>
            </a:r>
            <a:r>
              <a:rPr lang="en-US" dirty="0" smtClean="0"/>
              <a:t>, </a:t>
            </a:r>
            <a:r>
              <a:rPr lang="en-US" dirty="0" err="1" smtClean="0"/>
              <a:t>из</a:t>
            </a:r>
            <a:r>
              <a:rPr lang="en-US" dirty="0" smtClean="0"/>
              <a:t> </a:t>
            </a:r>
            <a:r>
              <a:rPr lang="en-US" dirty="0" err="1" smtClean="0"/>
              <a:t>шести</a:t>
            </a:r>
            <a:r>
              <a:rPr lang="en-US" dirty="0" smtClean="0"/>
              <a:t> </a:t>
            </a:r>
            <a:r>
              <a:rPr lang="en-US" dirty="0" err="1" smtClean="0"/>
              <a:t>ее</a:t>
            </a:r>
            <a:r>
              <a:rPr lang="en-US" dirty="0" smtClean="0"/>
              <a:t> </a:t>
            </a:r>
            <a:r>
              <a:rPr lang="en-US" dirty="0" err="1" smtClean="0"/>
              <a:t>пандемий</a:t>
            </a:r>
            <a:r>
              <a:rPr lang="en-US" dirty="0" smtClean="0"/>
              <a:t> </a:t>
            </a:r>
            <a:r>
              <a:rPr lang="en-US" dirty="0" err="1" smtClean="0"/>
              <a:t>четыре</a:t>
            </a:r>
            <a:r>
              <a:rPr lang="en-US" dirty="0" smtClean="0"/>
              <a:t> </a:t>
            </a:r>
            <a:r>
              <a:rPr lang="en-US" dirty="0" err="1" smtClean="0"/>
              <a:t>связаны</a:t>
            </a:r>
            <a:r>
              <a:rPr lang="en-US" dirty="0" smtClean="0"/>
              <a:t> с </a:t>
            </a:r>
            <a:r>
              <a:rPr lang="en-US" dirty="0" err="1" smtClean="0"/>
              <a:t>пиком</a:t>
            </a:r>
            <a:r>
              <a:rPr lang="en-US" dirty="0" smtClean="0"/>
              <a:t> </a:t>
            </a:r>
            <a:r>
              <a:rPr lang="en-US" dirty="0" err="1" smtClean="0"/>
              <a:t>активного</a:t>
            </a:r>
            <a:r>
              <a:rPr lang="en-US" dirty="0" smtClean="0"/>
              <a:t> </a:t>
            </a:r>
            <a:r>
              <a:rPr lang="en-US" dirty="0" err="1" smtClean="0"/>
              <a:t>солнца</a:t>
            </a:r>
            <a:r>
              <a:rPr lang="en-US" dirty="0" smtClean="0"/>
              <a:t>. </a:t>
            </a:r>
            <a:r>
              <a:rPr lang="ru-RU" dirty="0" smtClean="0"/>
              <a:t>Эпидемии возникают также при стихийных бедствиях, </a:t>
            </a:r>
            <a:r>
              <a:rPr lang="ru-RU" dirty="0" err="1" smtClean="0"/>
              <a:t>вызвающих</a:t>
            </a:r>
            <a:r>
              <a:rPr lang="ru-RU" dirty="0" smtClean="0"/>
              <a:t> гибель большого числа людей, в странах, охваченных голодом, при крупных засухах, распространяющихся на больших территориях.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accent3">
                    <a:lumMod val="75000"/>
                  </a:schemeClr>
                </a:solidFill>
              </a:rPr>
              <a:t>Карантин – это</a:t>
            </a:r>
            <a:endParaRPr lang="ru-RU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система противоэпидемических и режимных мероприятий, направленных на полную изоляцию очага заражения от окружающего населения и ликвидацию инфекционных заболеваний в нем. </a:t>
            </a: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4008" y="4221088"/>
            <a:ext cx="3665984" cy="2249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accent3">
                    <a:lumMod val="75000"/>
                  </a:schemeClr>
                </a:solidFill>
              </a:rPr>
              <a:t>Обсервация – это</a:t>
            </a:r>
            <a:endParaRPr lang="ru-RU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система изоляционно-ограничительных мероприятий, направленных на ограничение въезда, выезда и общения людей на территории, объявленной опасной, усиление медицинского наблюдения, предупреждение распространения и ликвидацию инфекционных заболеваний. </a:t>
            </a:r>
            <a:endParaRPr lang="ru-RU" dirty="0"/>
          </a:p>
        </p:txBody>
      </p:sp>
      <p:pic>
        <p:nvPicPr>
          <p:cNvPr id="1026" name="Picture 2" descr="C:\Program Files\Microsoft Office\MEDIA\CAGCAT10\j031544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06978" y="4509120"/>
            <a:ext cx="1570253" cy="220128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88900" indent="20638">
              <a:buNone/>
            </a:pPr>
            <a:r>
              <a:rPr lang="ru-RU" dirty="0" smtClean="0"/>
              <a:t>На данный момент карантин и обсервация самые надежные способы борьбы с эпидемиями. </a:t>
            </a:r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83768" y="3645024"/>
            <a:ext cx="3624064" cy="2038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14202"/>
          </a:xfrm>
        </p:spPr>
        <p:txBody>
          <a:bodyPr>
            <a:normAutofit/>
          </a:bodyPr>
          <a:lstStyle/>
          <a:p>
            <a:r>
              <a:rPr lang="ru-RU" sz="2200" dirty="0" smtClean="0"/>
              <a:t/>
            </a:r>
            <a:br>
              <a:rPr lang="ru-RU" sz="2200" dirty="0" smtClean="0"/>
            </a:br>
            <a:r>
              <a:rPr lang="ru-RU" sz="2200" dirty="0" smtClean="0">
                <a:solidFill>
                  <a:schemeClr val="accent3">
                    <a:lumMod val="75000"/>
                  </a:schemeClr>
                </a:solidFill>
              </a:rPr>
              <a:t>Краткая </a:t>
            </a:r>
            <a:r>
              <a:rPr lang="ru-RU" sz="2200" dirty="0" smtClean="0">
                <a:solidFill>
                  <a:schemeClr val="accent3">
                    <a:lumMod val="75000"/>
                  </a:schemeClr>
                </a:solidFill>
              </a:rPr>
              <a:t>характеристика возбудителей основных </a:t>
            </a:r>
            <a:r>
              <a:rPr lang="ru-RU" sz="2200" dirty="0" smtClean="0">
                <a:solidFill>
                  <a:schemeClr val="accent3">
                    <a:lumMod val="75000"/>
                  </a:schemeClr>
                </a:solidFill>
              </a:rPr>
              <a:t>инфекционных заболеваний</a:t>
            </a:r>
            <a:r>
              <a:rPr lang="ru-RU" sz="2200" dirty="0" smtClean="0">
                <a:solidFill>
                  <a:schemeClr val="accent3">
                    <a:lumMod val="75000"/>
                  </a:schemeClr>
                </a:solidFill>
              </a:rPr>
              <a:t>, сроки обсервации и карантина</a:t>
            </a:r>
            <a:r>
              <a:rPr lang="ru-RU" dirty="0" smtClean="0">
                <a:solidFill>
                  <a:schemeClr val="accent3">
                    <a:lumMod val="75000"/>
                  </a:schemeClr>
                </a:solidFill>
              </a:rPr>
              <a:t/>
            </a:r>
            <a:br>
              <a:rPr lang="ru-RU" dirty="0" smtClean="0">
                <a:solidFill>
                  <a:schemeClr val="accent3">
                    <a:lumMod val="75000"/>
                  </a:schemeClr>
                </a:solidFill>
              </a:rPr>
            </a:br>
            <a:endParaRPr lang="ru-RU" dirty="0">
              <a:solidFill>
                <a:schemeClr val="accent3">
                  <a:lumMod val="75000"/>
                </a:schemeClr>
              </a:solidFill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323528" y="1628800"/>
          <a:ext cx="8373616" cy="48965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2094"/>
                <a:gridCol w="1392094"/>
                <a:gridCol w="1172290"/>
                <a:gridCol w="1099022"/>
                <a:gridCol w="3318116"/>
              </a:tblGrid>
              <a:tr h="77998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Возбудитель</a:t>
                      </a:r>
                      <a:endParaRPr lang="ru-RU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Средний</a:t>
                      </a:r>
                      <a:endParaRPr lang="ru-RU" sz="12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инкубационный</a:t>
                      </a:r>
                      <a:endParaRPr lang="ru-RU" sz="12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период,</a:t>
                      </a:r>
                      <a:endParaRPr lang="ru-RU" sz="12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(суток)</a:t>
                      </a:r>
                      <a:endParaRPr lang="ru-RU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Опасность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больного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для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окружающих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Срок 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обсервации, 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(суток)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Срок карантина</a:t>
                      </a:r>
                      <a:endParaRPr lang="ru-RU" sz="12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и условия его</a:t>
                      </a:r>
                      <a:endParaRPr lang="ru-RU" sz="12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установления</a:t>
                      </a:r>
                      <a:endParaRPr lang="ru-RU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9540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Чума		</a:t>
                      </a:r>
                      <a:endParaRPr lang="ru-RU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1-3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очень опасен	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Calibri"/>
                          <a:ea typeface="Times New Roman"/>
                          <a:cs typeface="Times New Roman"/>
                        </a:rPr>
                        <a:t>-</a:t>
                      </a:r>
                      <a:endParaRPr lang="ru-RU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6 суток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39540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Холера	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1-3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очень опасен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	</a:t>
                      </a:r>
                      <a:endParaRPr lang="ru-RU" sz="12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Calibri"/>
                          <a:ea typeface="Times New Roman"/>
                          <a:cs typeface="Times New Roman"/>
                        </a:rPr>
                        <a:t>-</a:t>
                      </a:r>
                      <a:endParaRPr lang="ru-RU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6 суток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58498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Сибирская язва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1-3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мало опасен	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может устанавливаться на 8 суток при массовой заболеваемости  и наличии контактного распространения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39540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Туляремия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3-6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не  опасен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не устанавливается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58498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Сап	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2-3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опасен	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14</a:t>
                      </a:r>
                      <a:endParaRPr lang="ru-RU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может устанавливаться на 14 суток при массовой заболеваемости  и наличии контактного распространения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58498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Сыпной тиф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10-14</a:t>
                      </a:r>
                      <a:endParaRPr lang="ru-RU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опасен при наличии педикулеза	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23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может устанавливаться на 23 суток при массовой заболеваемости  и наличии педикулеза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39540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Ботулинический токсин	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до 1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не опасен	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	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не устанавливается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77998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Натуральная оспа (на всякий случай нормы оставлены)	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13-14</a:t>
                      </a:r>
                      <a:endParaRPr lang="ru-RU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очень опасен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	</a:t>
                      </a: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17 суток</a:t>
                      </a:r>
                      <a:endParaRPr lang="ru-RU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sz="6600" dirty="0" smtClean="0">
                <a:solidFill>
                  <a:schemeClr val="accent3">
                    <a:lumMod val="75000"/>
                  </a:schemeClr>
                </a:solidFill>
              </a:rPr>
              <a:t>Спасибо за внимание!</a:t>
            </a:r>
            <a:endParaRPr lang="ru-RU" sz="6600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46</TotalTime>
  <Words>355</Words>
  <Application>Microsoft Office PowerPoint</Application>
  <PresentationFormat>Экран (4:3)</PresentationFormat>
  <Paragraphs>76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Городская</vt:lpstr>
      <vt:lpstr>Защита населения и территорий при возникновении эпидемий</vt:lpstr>
      <vt:lpstr>Эпидемия – это </vt:lpstr>
      <vt:lpstr>Эпидемия, как ЧС, </vt:lpstr>
      <vt:lpstr>  В зависимости от характера заболевания основными путями распространения инфекции во время эпидемии могут быть: </vt:lpstr>
      <vt:lpstr>Причины возникновения эпидемий</vt:lpstr>
      <vt:lpstr>Карантин – это</vt:lpstr>
      <vt:lpstr>Обсервация – это</vt:lpstr>
      <vt:lpstr>Слайд 8</vt:lpstr>
      <vt:lpstr> Краткая характеристика возбудителей основных инфекционных заболеваний, сроки обсервации и карантина 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Защита населения и территорий при возникновении эпидемий</dc:title>
  <cp:lastModifiedBy>User</cp:lastModifiedBy>
  <cp:revision>11</cp:revision>
  <dcterms:modified xsi:type="dcterms:W3CDTF">2011-10-20T16:31:13Z</dcterms:modified>
</cp:coreProperties>
</file>