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998" y="-7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3ED52-10FE-4570-8055-75DA65A9E35C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D753-B35D-4F6A-A842-B9562B0D3E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3ED52-10FE-4570-8055-75DA65A9E35C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D753-B35D-4F6A-A842-B9562B0D3E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3ED52-10FE-4570-8055-75DA65A9E35C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D753-B35D-4F6A-A842-B9562B0D3E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3ED52-10FE-4570-8055-75DA65A9E35C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D753-B35D-4F6A-A842-B9562B0D3E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3ED52-10FE-4570-8055-75DA65A9E35C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D753-B35D-4F6A-A842-B9562B0D3E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3ED52-10FE-4570-8055-75DA65A9E35C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D753-B35D-4F6A-A842-B9562B0D3E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3ED52-10FE-4570-8055-75DA65A9E35C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D753-B35D-4F6A-A842-B9562B0D3E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3ED52-10FE-4570-8055-75DA65A9E35C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D753-B35D-4F6A-A842-B9562B0D3E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3ED52-10FE-4570-8055-75DA65A9E35C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D753-B35D-4F6A-A842-B9562B0D3E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3ED52-10FE-4570-8055-75DA65A9E35C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D753-B35D-4F6A-A842-B9562B0D3E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3ED52-10FE-4570-8055-75DA65A9E35C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2D753-B35D-4F6A-A842-B9562B0D3E6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A53ED52-10FE-4570-8055-75DA65A9E35C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D12D753-B35D-4F6A-A842-B9562B0D3E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0%B5%D1%80%D0%BE%D1%81%D0%B8%D0%BD" TargetMode="External"/><Relationship Id="rId2" Type="http://schemas.openxmlformats.org/officeDocument/2006/relationships/hyperlink" Target="https://ru.wikipedia.org/wiki/%D0%94%D0%B8%D0%B7%D0%B5%D0%BB%D1%8C%D0%BD%D1%8B%D0%B9_%D0%B4%D0%B2%D0%B8%D0%B3%D0%B0%D1%82%D0%B5%D0%BB%D1%8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D%D0%B5%D1%84%D1%82%D1%8C" TargetMode="External"/><Relationship Id="rId5" Type="http://schemas.openxmlformats.org/officeDocument/2006/relationships/hyperlink" Target="https://ru.wikipedia.org/wiki/%D0%9F%D0%B5%D1%80%D0%B5%D0%B3%D0%BE%D0%BD%D0%BA%D0%B0" TargetMode="External"/><Relationship Id="rId4" Type="http://schemas.openxmlformats.org/officeDocument/2006/relationships/hyperlink" Target="https://ru.wikipedia.org/wiki/%D0%93%D0%B0%D0%B7%D0%BE%D0%B9%D0%BB%D1%8C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0%B2%D1%82%D0%BE%D0%BC%D0%BE%D0%B1%D0%B8%D0%BB%D1%8C%D0%BD%D1%8B%D0%B9_%D1%82%D1%80%D0%B0%D0%BD%D1%81%D0%BF%D0%BE%D1%80%D1%82" TargetMode="External"/><Relationship Id="rId2" Type="http://schemas.openxmlformats.org/officeDocument/2006/relationships/hyperlink" Target="https://ru.wikipedia.org/wiki/%D0%96%D0%B5%D0%BB%D0%B5%D0%B7%D0%BD%D0%BE%D0%B4%D0%BE%D1%80%D0%BE%D0%B6%D0%BD%D1%8B%D0%B9_%D1%82%D1%80%D0%B0%D0%BD%D1%81%D0%BF%D0%BE%D1%80%D1%8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/index.php?title=%D0%9A%D0%BE%D1%82%D0%B5%D0%BB%D1%8C%D0%BD%D0%BE%D0%B5_%D1%82%D0%BE%D0%BF%D0%BB%D0%B8%D0%B2%D0%BE&amp;action=edit&amp;redlink=1" TargetMode="External"/><Relationship Id="rId5" Type="http://schemas.openxmlformats.org/officeDocument/2006/relationships/hyperlink" Target="https://ru.wikipedia.org/wiki/%D0%92%D0%BE%D0%B5%D0%BD%D0%BD%D0%B0%D1%8F_%D1%82%D0%B5%D1%85%D0%BD%D0%B8%D0%BA%D0%B0" TargetMode="External"/><Relationship Id="rId4" Type="http://schemas.openxmlformats.org/officeDocument/2006/relationships/hyperlink" Target="https://ru.wikipedia.org/wiki/%D0%92%D0%BE%D0%B4%D0%BD%D1%8B%D0%B9_%D1%82%D1%80%D0%B0%D0%BD%D1%81%D0%BF%D0%BE%D1%80%D1%82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6%D0%B5%D1%82%D0%B0%D0%BD" TargetMode="External"/><Relationship Id="rId2" Type="http://schemas.openxmlformats.org/officeDocument/2006/relationships/hyperlink" Target="https://ru.wikipedia.org/wiki/%D0%A6%D0%B5%D1%82%D0%B0%D0%BD%D0%BE%D0%B2%D0%BE%D0%B5_%D1%87%D0%B8%D1%81%D0%BB%D0%B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A2%D0%B5%D0%BC%D0%BF%D0%B5%D1%80%D0%B0%D1%82%D1%83%D1%80%D0%B0_%D0%B2%D1%81%D0%BF%D1%8B%D1%88%D0%BA%D0%B8" TargetMode="External"/><Relationship Id="rId4" Type="http://schemas.openxmlformats.org/officeDocument/2006/relationships/hyperlink" Target="https://ru.wikipedia.org/wiki/ASTM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F%D0%BE%D1%80%D1%88%D0%BD%D0%B5%D0%B2%D0%BE%D0%B9_%D0%B4%D0%B2%D0%B8%D0%B3%D0%B0%D1%82%D0%B5%D0%BB%D1%8C_%D0%B2%D0%BD%D1%83%D1%82%D1%80%D0%B5%D0%BD%D0%BD%D0%B5%D0%B3%D0%BE_%D1%81%D0%B3%D0%BE%D1%80%D0%B0%D0%BD%D0%B8%D1%8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Дизельное топливо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58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/>
          <a:lstStyle/>
          <a:p>
            <a:r>
              <a:rPr lang="ru-RU" b="1" dirty="0" err="1"/>
              <a:t>Ди́зельное</a:t>
            </a:r>
            <a:r>
              <a:rPr lang="ru-RU" b="1" dirty="0"/>
              <a:t> </a:t>
            </a:r>
            <a:r>
              <a:rPr lang="ru-RU" b="1" dirty="0" err="1"/>
              <a:t>то́пливо</a:t>
            </a:r>
            <a:r>
              <a:rPr lang="ru-RU" dirty="0"/>
              <a:t> (устар. соляр, разг. солярка, соляра) — жидкий продукт, использующийся как топливо в </a:t>
            </a:r>
            <a:r>
              <a:rPr lang="ru-RU" dirty="0">
                <a:hlinkClick r:id="rId2" tooltip="Дизельный двигатель"/>
              </a:rPr>
              <a:t>дизельном двигателе</a:t>
            </a:r>
            <a:r>
              <a:rPr lang="ru-RU" dirty="0"/>
              <a:t> внутреннего сгорания. Обычно под этим термином понимают топливо, получающееся из </a:t>
            </a:r>
            <a:r>
              <a:rPr lang="ru-RU" dirty="0" err="1" smtClean="0">
                <a:hlinkClick r:id="rId3" tooltip="Керосин"/>
              </a:rPr>
              <a:t>керосиново</a:t>
            </a:r>
            <a:r>
              <a:rPr lang="ru-RU" dirty="0" err="1" smtClean="0"/>
              <a:t>-</a:t>
            </a:r>
            <a:r>
              <a:rPr lang="ru-RU" dirty="0" err="1" smtClean="0">
                <a:hlinkClick r:id="rId4" tooltip="Газойль"/>
              </a:rPr>
              <a:t>газойлевых</a:t>
            </a:r>
            <a:r>
              <a:rPr lang="ru-RU" dirty="0" smtClean="0"/>
              <a:t> фракций </a:t>
            </a:r>
            <a:r>
              <a:rPr lang="ru-RU" dirty="0"/>
              <a:t>прямой </a:t>
            </a:r>
            <a:r>
              <a:rPr lang="ru-RU" dirty="0">
                <a:hlinkClick r:id="rId5" tooltip="Перегонка"/>
              </a:rPr>
              <a:t>перегонки</a:t>
            </a:r>
            <a:r>
              <a:rPr lang="ru-RU" dirty="0"/>
              <a:t> </a:t>
            </a:r>
            <a:r>
              <a:rPr lang="ru-RU" dirty="0">
                <a:hlinkClick r:id="rId6" tooltip="Нефть"/>
              </a:rPr>
              <a:t>нефти</a:t>
            </a:r>
            <a:r>
              <a:rPr lang="ru-RU" dirty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597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«солярка»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8437" y="3498056"/>
            <a:ext cx="22383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636912"/>
            <a:ext cx="3866703" cy="289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9590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Основные потребители дизельного топлива — </a:t>
            </a:r>
            <a:r>
              <a:rPr lang="ru-RU" dirty="0">
                <a:hlinkClick r:id="rId2" tooltip="Железнодорожный транспорт"/>
              </a:rPr>
              <a:t>железнодорожный транспорт</a:t>
            </a:r>
            <a:r>
              <a:rPr lang="ru-RU" dirty="0"/>
              <a:t>, грузовой </a:t>
            </a:r>
            <a:r>
              <a:rPr lang="ru-RU" dirty="0">
                <a:hlinkClick r:id="rId3" tooltip="Автомобильный транспорт"/>
              </a:rPr>
              <a:t>автотранспорт</a:t>
            </a:r>
            <a:r>
              <a:rPr lang="ru-RU" dirty="0"/>
              <a:t>, </a:t>
            </a:r>
            <a:r>
              <a:rPr lang="ru-RU" u="sng" dirty="0">
                <a:hlinkClick r:id="rId4" tooltip="Водный транспорт"/>
              </a:rPr>
              <a:t>водный транспорт</a:t>
            </a:r>
            <a:r>
              <a:rPr lang="ru-RU" dirty="0"/>
              <a:t>, </a:t>
            </a:r>
            <a:r>
              <a:rPr lang="ru-RU" dirty="0">
                <a:hlinkClick r:id="rId5" tooltip="Военная техника"/>
              </a:rPr>
              <a:t>военная техника</a:t>
            </a:r>
            <a:r>
              <a:rPr lang="ru-RU" dirty="0"/>
              <a:t>, дизельные электрогенераторы, сельскохозяйственная техника, а также в последнее время и легковой дизельный автотранспорт. Кроме дизельных двигателей, остаточное дизельное топливо (соляровое масло) зачастую используется в качестве </a:t>
            </a:r>
            <a:r>
              <a:rPr lang="ru-RU" dirty="0" smtClean="0"/>
              <a:t> </a:t>
            </a:r>
            <a:r>
              <a:rPr lang="ru-RU" dirty="0" smtClean="0">
                <a:hlinkClick r:id="rId6" tooltip="Котельное топливо (страница отсутствует)"/>
              </a:rPr>
              <a:t>котельного </a:t>
            </a:r>
            <a:r>
              <a:rPr lang="ru-RU" dirty="0">
                <a:hlinkClick r:id="rId6" tooltip="Котельное топливо (страница отсутствует)"/>
              </a:rPr>
              <a:t>топлива</a:t>
            </a:r>
            <a:r>
              <a:rPr lang="ru-RU" dirty="0"/>
              <a:t>, </a:t>
            </a:r>
            <a:r>
              <a:rPr lang="ru-RU" dirty="0" smtClean="0"/>
              <a:t> для </a:t>
            </a:r>
            <a:r>
              <a:rPr lang="ru-RU" dirty="0"/>
              <a:t>пропитывания кож, в смазочно-охлаждающих средствах и закалочных жидкостях, при механической и термической обработке металлов.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</a:t>
            </a:r>
            <a:r>
              <a:rPr lang="ru-RU" dirty="0" smtClean="0"/>
              <a:t>рименение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2247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4165625" cy="2777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0808"/>
            <a:ext cx="4003129" cy="2859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383716"/>
            <a:ext cx="3572549" cy="2441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29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Различают </a:t>
            </a:r>
            <a:r>
              <a:rPr lang="ru-RU" dirty="0" err="1"/>
              <a:t>дистиллятное</a:t>
            </a:r>
            <a:r>
              <a:rPr lang="ru-RU" dirty="0"/>
              <a:t> маловязкое — для быстроходных, и высоковязкое, остаточное, для тихоходных (тракторных, судовых, </a:t>
            </a:r>
            <a:r>
              <a:rPr lang="ru-RU" dirty="0" smtClean="0"/>
              <a:t>стационарных) дизелей.                                           Различают </a:t>
            </a:r>
            <a:r>
              <a:rPr lang="ru-RU" dirty="0"/>
              <a:t>так называемое зимнее и летнее дизельное топливо. Основное отличие в температуре предельной </a:t>
            </a:r>
            <a:r>
              <a:rPr lang="ru-RU" dirty="0" err="1"/>
              <a:t>фильтруемости</a:t>
            </a:r>
            <a:r>
              <a:rPr lang="ru-RU" dirty="0"/>
              <a:t> (ASTM D 6371) и температурах помутнения и застывания (ASTM D97, ASTM D2500), указанной в стандартах на это </a:t>
            </a:r>
            <a:r>
              <a:rPr lang="ru-RU" dirty="0" smtClean="0"/>
              <a:t>топливо.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характеристики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122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Основной показатель дизельного топлива — это </a:t>
            </a:r>
            <a:r>
              <a:rPr lang="ru-RU" dirty="0" err="1">
                <a:hlinkClick r:id="rId2" tooltip="Цетановое число"/>
              </a:rPr>
              <a:t>цетановое</a:t>
            </a:r>
            <a:r>
              <a:rPr lang="ru-RU" dirty="0">
                <a:hlinkClick r:id="rId2" tooltip="Цетановое число"/>
              </a:rPr>
              <a:t> число</a:t>
            </a:r>
            <a:r>
              <a:rPr lang="ru-RU" dirty="0"/>
              <a:t> (Л-45). </a:t>
            </a:r>
            <a:r>
              <a:rPr lang="ru-RU" dirty="0" err="1"/>
              <a:t>Цетановое</a:t>
            </a:r>
            <a:r>
              <a:rPr lang="ru-RU" dirty="0"/>
              <a:t> число характеризует способность топлива к воспламенению в камере сгорания и равно объёмному содержанию </a:t>
            </a:r>
            <a:r>
              <a:rPr lang="ru-RU" dirty="0" err="1">
                <a:hlinkClick r:id="rId3" tooltip="Цетан"/>
              </a:rPr>
              <a:t>цетана</a:t>
            </a:r>
            <a:r>
              <a:rPr lang="ru-RU" dirty="0"/>
              <a:t> в смеси с α-</a:t>
            </a:r>
            <a:r>
              <a:rPr lang="ru-RU" dirty="0" err="1"/>
              <a:t>метилнафталином</a:t>
            </a:r>
            <a:r>
              <a:rPr lang="ru-RU" dirty="0"/>
              <a:t>, которое в стандартных условиях </a:t>
            </a:r>
            <a:r>
              <a:rPr lang="ru-RU" dirty="0">
                <a:hlinkClick r:id="rId4" tooltip="ASTM"/>
              </a:rPr>
              <a:t>ASTM</a:t>
            </a:r>
            <a:r>
              <a:rPr lang="ru-RU" dirty="0"/>
              <a:t> D613 имеет одинаковую воспламеняемость по сравнению с исследованным топливом. </a:t>
            </a:r>
            <a:r>
              <a:rPr lang="ru-RU" dirty="0">
                <a:hlinkClick r:id="rId5" tooltip="Температура вспышки"/>
              </a:rPr>
              <a:t>Температура вспышки</a:t>
            </a:r>
            <a:r>
              <a:rPr lang="ru-RU" dirty="0"/>
              <a:t>, определённая по ASTM D93, для дизельного топлива должна быть не выше 70 °C.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Воспламеняемость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579395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Биодизель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/>
              <a:t>Биодизель</a:t>
            </a:r>
            <a:r>
              <a:rPr lang="ru-RU" dirty="0"/>
              <a:t> — смесь метиловых эфиров жирных кислот, сходная по физическим и химическим свойствам с дизельной фракцией из нефти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04864"/>
            <a:ext cx="3686175" cy="27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406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/>
              <a:t>Ди́зельный</a:t>
            </a:r>
            <a:r>
              <a:rPr lang="ru-RU" b="1" dirty="0"/>
              <a:t> </a:t>
            </a:r>
            <a:r>
              <a:rPr lang="ru-RU" b="1" dirty="0" err="1"/>
              <a:t>дви́гатель</a:t>
            </a:r>
            <a:r>
              <a:rPr lang="ru-RU" dirty="0"/>
              <a:t> (в просторечии — дизель) — </a:t>
            </a:r>
            <a:r>
              <a:rPr lang="ru-RU" dirty="0">
                <a:hlinkClick r:id="rId2" tooltip="Поршневой двигатель внутреннего сгорания"/>
              </a:rPr>
              <a:t>поршневой двигатель внутреннего сгорания</a:t>
            </a:r>
            <a:r>
              <a:rPr lang="ru-RU" dirty="0"/>
              <a:t>, работающий по принципу самовоспламенения распылённого топлива от воздействия разогретого при сжатии </a:t>
            </a:r>
            <a:r>
              <a:rPr lang="ru-RU" dirty="0" smtClean="0"/>
              <a:t>воздуха.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Дизельный двигатель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810712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6996494" cy="4115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Дизельный двигатель внутреннего сгорания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05784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В 1824 году Сади Карно формулирует идею цикла Карно, утверждая, что в максимально экономичной тепловой машине нагревать рабочее тело до температуры горения топлива необходимо «изменением объёма», то есть быстрым сжатием. В 1890 году Рудольф Дизель предложил свой способ практической реализации этого принципа.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6"/>
            <a:ext cx="3384376" cy="4528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99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83569" y="1988840"/>
            <a:ext cx="7596832" cy="4137323"/>
          </a:xfrm>
        </p:spPr>
        <p:txBody>
          <a:bodyPr/>
          <a:lstStyle/>
          <a:p>
            <a:r>
              <a:rPr lang="ru-RU" dirty="0" smtClean="0"/>
              <a:t>Впуск </a:t>
            </a:r>
            <a:r>
              <a:rPr lang="ru-RU" dirty="0"/>
              <a:t>(первый такт</a:t>
            </a:r>
            <a:r>
              <a:rPr lang="ru-RU" dirty="0" smtClean="0"/>
              <a:t>)</a:t>
            </a:r>
          </a:p>
          <a:p>
            <a:r>
              <a:rPr lang="ru-RU" dirty="0"/>
              <a:t>Сжатие (второй такт</a:t>
            </a:r>
            <a:r>
              <a:rPr lang="ru-RU" dirty="0" smtClean="0"/>
              <a:t>)</a:t>
            </a:r>
          </a:p>
          <a:p>
            <a:r>
              <a:rPr lang="ru-RU" dirty="0"/>
              <a:t>Рабочий ход или расширение (третий такт</a:t>
            </a:r>
            <a:r>
              <a:rPr lang="ru-RU" dirty="0" smtClean="0"/>
              <a:t>)</a:t>
            </a:r>
          </a:p>
          <a:p>
            <a:r>
              <a:rPr lang="ru-RU" dirty="0"/>
              <a:t>Выпуск (четвертый такт)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Рабочий цикл 4-х </a:t>
            </a:r>
            <a:r>
              <a:rPr lang="ru-RU" dirty="0" err="1" smtClean="0"/>
              <a:t>тактного</a:t>
            </a:r>
            <a:r>
              <a:rPr lang="ru-RU" dirty="0" smtClean="0"/>
              <a:t> дизеля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156" y="3788132"/>
            <a:ext cx="4320480" cy="289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593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154</TotalTime>
  <Words>186</Words>
  <Application>Microsoft Office PowerPoint</Application>
  <PresentationFormat>Экран (4:3)</PresentationFormat>
  <Paragraphs>21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Дизельное топливо</vt:lpstr>
      <vt:lpstr>Презентация PowerPoint</vt:lpstr>
      <vt:lpstr>«солярка»</vt:lpstr>
      <vt:lpstr>Применение</vt:lpstr>
      <vt:lpstr>Презентация PowerPoint</vt:lpstr>
      <vt:lpstr>Основные характеристики</vt:lpstr>
      <vt:lpstr>Воспламеняемость</vt:lpstr>
      <vt:lpstr>Биодизель</vt:lpstr>
      <vt:lpstr>Дизельный двигатель</vt:lpstr>
      <vt:lpstr>Дизельный двигатель внутреннего сгорания</vt:lpstr>
      <vt:lpstr>История</vt:lpstr>
      <vt:lpstr>Рабочий цикл 4-х тактного дизеля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Дизельное топливо</dc:title>
  <dc:creator>User</dc:creator>
  <cp:lastModifiedBy>badk</cp:lastModifiedBy>
  <cp:revision>11</cp:revision>
  <dcterms:created xsi:type="dcterms:W3CDTF">2015-01-21T14:49:08Z</dcterms:created>
  <dcterms:modified xsi:type="dcterms:W3CDTF">2020-03-24T05:37:00Z</dcterms:modified>
</cp:coreProperties>
</file>