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Итоговый тест</a:t>
            </a:r>
            <a:br>
              <a:rPr lang="ru-RU" dirty="0" smtClean="0"/>
            </a:br>
            <a:r>
              <a:rPr lang="ru-RU" dirty="0" smtClean="0"/>
              <a:t>Сервисная деятельность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Вариант №1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195366"/>
            <a:ext cx="8115328" cy="5662634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1</a:t>
            </a:r>
            <a:r>
              <a:rPr lang="ru-RU" b="1" dirty="0" smtClean="0"/>
              <a:t>. Какие три ключевых понятия используются при определении се</a:t>
            </a:r>
            <a:r>
              <a:rPr lang="ru-RU" dirty="0" smtClean="0"/>
              <a:t>рвиса:</a:t>
            </a:r>
          </a:p>
          <a:p>
            <a:pPr lvl="0"/>
            <a:r>
              <a:rPr lang="ru-RU" dirty="0" smtClean="0"/>
              <a:t>1 опрос</a:t>
            </a:r>
            <a:r>
              <a:rPr lang="ru-RU" dirty="0" smtClean="0"/>
              <a:t>, профессионализм, качество;</a:t>
            </a:r>
          </a:p>
          <a:p>
            <a:pPr lvl="0"/>
            <a:r>
              <a:rPr lang="ru-RU" dirty="0" smtClean="0"/>
              <a:t>2 услуга</a:t>
            </a:r>
            <a:r>
              <a:rPr lang="ru-RU" dirty="0" smtClean="0"/>
              <a:t>, спрос, специалист;</a:t>
            </a:r>
          </a:p>
          <a:p>
            <a:pPr lvl="0"/>
            <a:r>
              <a:rPr lang="ru-RU" dirty="0" smtClean="0"/>
              <a:t>3 деятельность</a:t>
            </a:r>
            <a:r>
              <a:rPr lang="ru-RU" dirty="0" smtClean="0"/>
              <a:t>, потребность и услуга.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2. Какие главные формы человеческой деятельности положены в основу классификации сервисной деятельности:</a:t>
            </a:r>
          </a:p>
          <a:p>
            <a:r>
              <a:rPr lang="ru-RU" dirty="0" smtClean="0"/>
              <a:t>1 исследовательская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2 потребительская </a:t>
            </a:r>
            <a:r>
              <a:rPr lang="ru-RU" dirty="0" smtClean="0"/>
              <a:t>(пользовательская);</a:t>
            </a:r>
          </a:p>
          <a:p>
            <a:r>
              <a:rPr lang="ru-RU" dirty="0" smtClean="0"/>
              <a:t>3 ценностно-ориентационная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3. К направлению коммуникативной сервисной деятельности можно отнести:</a:t>
            </a:r>
          </a:p>
          <a:p>
            <a:pPr lvl="0"/>
            <a:r>
              <a:rPr lang="ru-RU" dirty="0" smtClean="0"/>
              <a:t>1 рекламные </a:t>
            </a:r>
            <a:r>
              <a:rPr lang="ru-RU" dirty="0" smtClean="0"/>
              <a:t> услуги;</a:t>
            </a:r>
          </a:p>
          <a:p>
            <a:pPr lvl="0"/>
            <a:r>
              <a:rPr lang="ru-RU" dirty="0" smtClean="0"/>
              <a:t>2 организацию </a:t>
            </a:r>
            <a:r>
              <a:rPr lang="ru-RU" dirty="0" smtClean="0"/>
              <a:t>конференций, выставок, переговоров, общения в Интернете;</a:t>
            </a:r>
          </a:p>
          <a:p>
            <a:pPr lvl="0"/>
            <a:r>
              <a:rPr lang="ru-RU" dirty="0" smtClean="0"/>
              <a:t>3 психодиагностику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4. Факторы, не влияющие на развитие сервисной деятельности:</a:t>
            </a:r>
          </a:p>
          <a:p>
            <a:r>
              <a:rPr lang="ru-RU" dirty="0" smtClean="0"/>
              <a:t>1 уровень </a:t>
            </a:r>
            <a:r>
              <a:rPr lang="ru-RU" dirty="0" smtClean="0"/>
              <a:t>развития экономики и хозяйственная система;</a:t>
            </a:r>
          </a:p>
          <a:p>
            <a:r>
              <a:rPr lang="ru-RU" dirty="0" smtClean="0"/>
              <a:t>2 мораль </a:t>
            </a:r>
            <a:r>
              <a:rPr lang="ru-RU" dirty="0" smtClean="0"/>
              <a:t>и культурные традиции, сложившиеся в данном обществе;</a:t>
            </a:r>
          </a:p>
          <a:p>
            <a:r>
              <a:rPr lang="ru-RU" dirty="0" smtClean="0"/>
              <a:t>3 общественные </a:t>
            </a:r>
            <a:r>
              <a:rPr lang="ru-RU" dirty="0" smtClean="0"/>
              <a:t>структуры:   политические партии.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14290"/>
            <a:ext cx="8501122" cy="6429420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5. </a:t>
            </a:r>
            <a:r>
              <a:rPr lang="ru-RU" b="1" dirty="0" smtClean="0"/>
              <a:t>В чем заключается неосязаемость услуги:</a:t>
            </a:r>
          </a:p>
          <a:p>
            <a:r>
              <a:rPr lang="ru-RU" dirty="0" smtClean="0"/>
              <a:t>1 процесс </a:t>
            </a:r>
            <a:r>
              <a:rPr lang="ru-RU" dirty="0" smtClean="0"/>
              <a:t>предоставления и потребления услуг протекает одновременно, и потребители являются непосредственными участниками этого процесса;</a:t>
            </a:r>
          </a:p>
          <a:p>
            <a:r>
              <a:rPr lang="ru-RU" dirty="0" smtClean="0"/>
              <a:t>2 услуги </a:t>
            </a:r>
            <a:r>
              <a:rPr lang="ru-RU" dirty="0" smtClean="0"/>
              <a:t>не могут быть протестированы и оценены прежде, чем покупатель их оплатит;</a:t>
            </a:r>
          </a:p>
          <a:p>
            <a:r>
              <a:rPr lang="ru-RU" dirty="0" smtClean="0"/>
              <a:t>3 они </a:t>
            </a:r>
            <a:r>
              <a:rPr lang="ru-RU" dirty="0" smtClean="0"/>
              <a:t>во многом зависят от квалификации работника, его индивидуально-личностных черт и настроения.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6. Состояние человека, складывающееся на основе противоречия между имеющимся и необходимым (или тем, что кажется человеку необходимым) и побуждающее его к деятельности по устранению данного противоречия, это:</a:t>
            </a:r>
          </a:p>
          <a:p>
            <a:r>
              <a:rPr lang="ru-RU" dirty="0" smtClean="0"/>
              <a:t>1 спрос</a:t>
            </a:r>
            <a:r>
              <a:rPr lang="ru-RU" dirty="0" smtClean="0"/>
              <a:t>;</a:t>
            </a:r>
          </a:p>
          <a:p>
            <a:r>
              <a:rPr lang="ru-RU" dirty="0" smtClean="0"/>
              <a:t>2 потребность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3 мотивация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       </a:t>
            </a:r>
          </a:p>
          <a:p>
            <a:r>
              <a:rPr lang="ru-RU" b="1" dirty="0" smtClean="0"/>
              <a:t>7. Отличительными особенностями услуг являются:</a:t>
            </a:r>
          </a:p>
          <a:p>
            <a:pPr lvl="0"/>
            <a:r>
              <a:rPr lang="ru-RU" dirty="0" smtClean="0"/>
              <a:t>1 неразрывность </a:t>
            </a:r>
            <a:r>
              <a:rPr lang="ru-RU" dirty="0" smtClean="0"/>
              <a:t>производства и потребления услуги;</a:t>
            </a:r>
          </a:p>
          <a:p>
            <a:pPr lvl="0"/>
            <a:r>
              <a:rPr lang="ru-RU" dirty="0" smtClean="0"/>
              <a:t>2 </a:t>
            </a:r>
            <a:r>
              <a:rPr lang="ru-RU" dirty="0" err="1" smtClean="0"/>
              <a:t>несохраняемость</a:t>
            </a:r>
            <a:r>
              <a:rPr lang="ru-RU" dirty="0" smtClean="0"/>
              <a:t> </a:t>
            </a:r>
            <a:r>
              <a:rPr lang="ru-RU" dirty="0" smtClean="0"/>
              <a:t>услуг;</a:t>
            </a:r>
          </a:p>
          <a:p>
            <a:pPr lvl="0"/>
            <a:r>
              <a:rPr lang="ru-RU" dirty="0" smtClean="0"/>
              <a:t>3 незабываемость </a:t>
            </a:r>
            <a:r>
              <a:rPr lang="ru-RU" dirty="0" smtClean="0"/>
              <a:t>услуг.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8.  Под методом или формой обслуживания следует понимать:</a:t>
            </a:r>
          </a:p>
          <a:p>
            <a:pPr lvl="0"/>
            <a:r>
              <a:rPr lang="ru-RU" dirty="0" smtClean="0"/>
              <a:t>1 определенный </a:t>
            </a:r>
            <a:r>
              <a:rPr lang="ru-RU" dirty="0" smtClean="0"/>
              <a:t>способ предоставления услуг заказчику;</a:t>
            </a:r>
          </a:p>
          <a:p>
            <a:pPr lvl="0"/>
            <a:r>
              <a:rPr lang="ru-RU" dirty="0" smtClean="0"/>
              <a:t>2 предоставление </a:t>
            </a:r>
            <a:r>
              <a:rPr lang="ru-RU" dirty="0" smtClean="0"/>
              <a:t>информации клиенту;</a:t>
            </a:r>
          </a:p>
          <a:p>
            <a:pPr lvl="0"/>
            <a:r>
              <a:rPr lang="ru-RU" dirty="0" smtClean="0"/>
              <a:t>3 оказание </a:t>
            </a:r>
            <a:r>
              <a:rPr lang="ru-RU" dirty="0" smtClean="0"/>
              <a:t>услуги клиенту.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9. Сервисная деятельность – это:</a:t>
            </a:r>
          </a:p>
          <a:p>
            <a:pPr lvl="0"/>
            <a:r>
              <a:rPr lang="ru-RU" dirty="0" smtClean="0"/>
              <a:t>1 активность </a:t>
            </a:r>
            <a:r>
              <a:rPr lang="ru-RU" dirty="0" smtClean="0"/>
              <a:t>людей, вступающих в специфические взаимодействия по реализации общественных, групповых и индивидуальных услуг;</a:t>
            </a:r>
          </a:p>
          <a:p>
            <a:pPr lvl="0"/>
            <a:r>
              <a:rPr lang="ru-RU" dirty="0" smtClean="0"/>
              <a:t>2 управление </a:t>
            </a:r>
            <a:r>
              <a:rPr lang="ru-RU" dirty="0" smtClean="0"/>
              <a:t>предприятием сферы сервиса (например, автосервисом, банком);</a:t>
            </a:r>
          </a:p>
          <a:p>
            <a:pPr lvl="0"/>
            <a:r>
              <a:rPr lang="ru-RU" dirty="0" smtClean="0"/>
              <a:t>3 продукт </a:t>
            </a:r>
            <a:r>
              <a:rPr lang="ru-RU" dirty="0" smtClean="0"/>
              <a:t>труда, полезный эффект которого выступает в форме товара.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258204" cy="573407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10. Услуга обладает следующими качествами:</a:t>
            </a:r>
          </a:p>
          <a:p>
            <a:r>
              <a:rPr lang="ru-RU" dirty="0" smtClean="0"/>
              <a:t>1 способность </a:t>
            </a:r>
            <a:r>
              <a:rPr lang="ru-RU" dirty="0" smtClean="0"/>
              <a:t>к хранению и транспортировке;</a:t>
            </a:r>
          </a:p>
          <a:p>
            <a:r>
              <a:rPr lang="ru-RU" dirty="0" smtClean="0"/>
              <a:t>2 неотделимость </a:t>
            </a:r>
            <a:r>
              <a:rPr lang="ru-RU" dirty="0" smtClean="0"/>
              <a:t>от своего источника;</a:t>
            </a:r>
          </a:p>
          <a:p>
            <a:r>
              <a:rPr lang="ru-RU" dirty="0" smtClean="0"/>
              <a:t>3 неизменностью </a:t>
            </a:r>
            <a:r>
              <a:rPr lang="ru-RU" dirty="0" smtClean="0"/>
              <a:t>качества.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11.  Целью сервисной деятельности является:</a:t>
            </a:r>
          </a:p>
          <a:p>
            <a:pPr lvl="0"/>
            <a:r>
              <a:rPr lang="ru-RU" dirty="0" smtClean="0"/>
              <a:t>1 удовлетворение </a:t>
            </a:r>
            <a:r>
              <a:rPr lang="ru-RU" dirty="0" smtClean="0"/>
              <a:t>человеческих потребностей;</a:t>
            </a:r>
          </a:p>
          <a:p>
            <a:pPr lvl="0"/>
            <a:r>
              <a:rPr lang="ru-RU" dirty="0" smtClean="0"/>
              <a:t>2 исследование </a:t>
            </a:r>
            <a:r>
              <a:rPr lang="ru-RU" dirty="0" smtClean="0"/>
              <a:t>рынка услуг;</a:t>
            </a:r>
          </a:p>
          <a:p>
            <a:pPr lvl="0"/>
            <a:r>
              <a:rPr lang="ru-RU" dirty="0" smtClean="0"/>
              <a:t>3 производство </a:t>
            </a:r>
            <a:r>
              <a:rPr lang="ru-RU" dirty="0" smtClean="0"/>
              <a:t>услуг.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12. Получение услуги без личного взаимодействия с исполнителем услуги называют:</a:t>
            </a:r>
          </a:p>
          <a:p>
            <a:r>
              <a:rPr lang="ru-RU" dirty="0" smtClean="0"/>
              <a:t>1 бесконтактным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2 формальным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3 бесплатным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13. Физические потребности это потребности в:</a:t>
            </a:r>
          </a:p>
          <a:p>
            <a:r>
              <a:rPr lang="ru-RU" dirty="0" smtClean="0"/>
              <a:t>1 в </a:t>
            </a:r>
            <a:r>
              <a:rPr lang="ru-RU" dirty="0" smtClean="0"/>
              <a:t>общественной деятельности,</a:t>
            </a:r>
          </a:p>
          <a:p>
            <a:r>
              <a:rPr lang="ru-RU" dirty="0" smtClean="0"/>
              <a:t>2 во </a:t>
            </a:r>
            <a:r>
              <a:rPr lang="ru-RU" dirty="0" smtClean="0"/>
              <a:t>сне;</a:t>
            </a:r>
          </a:p>
          <a:p>
            <a:r>
              <a:rPr lang="ru-RU" dirty="0" smtClean="0"/>
              <a:t>3 в </a:t>
            </a:r>
            <a:r>
              <a:rPr lang="ru-RU" dirty="0" smtClean="0"/>
              <a:t>творческой деятельности.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447800"/>
            <a:ext cx="8115328" cy="491015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14. Методы удовлетворения сферой сервиса человеческих потребностей:</a:t>
            </a:r>
          </a:p>
          <a:p>
            <a:pPr lvl="0"/>
            <a:r>
              <a:rPr lang="ru-RU" dirty="0" smtClean="0"/>
              <a:t>1 бесконтактное </a:t>
            </a:r>
            <a:r>
              <a:rPr lang="ru-RU" dirty="0" smtClean="0"/>
              <a:t>обслуживание;</a:t>
            </a:r>
          </a:p>
          <a:p>
            <a:pPr lvl="0"/>
            <a:r>
              <a:rPr lang="ru-RU" dirty="0" smtClean="0"/>
              <a:t>2 фирменное </a:t>
            </a:r>
            <a:r>
              <a:rPr lang="ru-RU" dirty="0" smtClean="0"/>
              <a:t>обслуживание;</a:t>
            </a:r>
          </a:p>
          <a:p>
            <a:pPr lvl="0"/>
            <a:r>
              <a:rPr lang="ru-RU" dirty="0" smtClean="0"/>
              <a:t>3 неформальное </a:t>
            </a:r>
            <a:r>
              <a:rPr lang="ru-RU" dirty="0" smtClean="0"/>
              <a:t>обслуживание.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15.  Процесс принятия решения потребителем состоит из следующих стадий:</a:t>
            </a:r>
          </a:p>
          <a:p>
            <a:pPr lvl="0"/>
            <a:r>
              <a:rPr lang="ru-RU" dirty="0" smtClean="0"/>
              <a:t>1 поиск </a:t>
            </a:r>
            <a:r>
              <a:rPr lang="ru-RU" dirty="0" smtClean="0"/>
              <a:t>информации, осознание проблемы, оценка вариантов, решение о покупке.</a:t>
            </a:r>
          </a:p>
          <a:p>
            <a:pPr lvl="0"/>
            <a:r>
              <a:rPr lang="ru-RU" dirty="0" smtClean="0"/>
              <a:t>2 осознание </a:t>
            </a:r>
            <a:r>
              <a:rPr lang="ru-RU" dirty="0" smtClean="0"/>
              <a:t>проблемы, поиск информации, оценка вариантов, решение о покупке, реакция на покупку.</a:t>
            </a:r>
          </a:p>
          <a:p>
            <a:pPr lvl="0"/>
            <a:r>
              <a:rPr lang="ru-RU" dirty="0" smtClean="0"/>
              <a:t>3 реакция </a:t>
            </a:r>
            <a:r>
              <a:rPr lang="ru-RU" dirty="0" smtClean="0"/>
              <a:t>на покупку, поиск информации, осознание проблемы, решение о покупке, реакция на покупку.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16. Внешние факторы,  влияющие на покупательское  поведение:</a:t>
            </a:r>
          </a:p>
          <a:p>
            <a:r>
              <a:rPr lang="ru-RU" dirty="0" smtClean="0"/>
              <a:t>1 социальный </a:t>
            </a:r>
            <a:r>
              <a:rPr lang="ru-RU" dirty="0" smtClean="0"/>
              <a:t>статус;</a:t>
            </a:r>
          </a:p>
          <a:p>
            <a:r>
              <a:rPr lang="ru-RU" dirty="0" smtClean="0"/>
              <a:t>2 выгода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3 мотив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285728"/>
            <a:ext cx="8043890" cy="573407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17. Характеристика  услуг:</a:t>
            </a:r>
          </a:p>
          <a:p>
            <a:r>
              <a:rPr lang="ru-RU" dirty="0" smtClean="0"/>
              <a:t>1 неопределенность </a:t>
            </a:r>
            <a:r>
              <a:rPr lang="ru-RU" dirty="0" smtClean="0"/>
              <a:t>качества;</a:t>
            </a:r>
          </a:p>
          <a:p>
            <a:r>
              <a:rPr lang="ru-RU" dirty="0" smtClean="0"/>
              <a:t>2 могут </a:t>
            </a:r>
            <a:r>
              <a:rPr lang="ru-RU" dirty="0" smtClean="0"/>
              <a:t>накапливаться;</a:t>
            </a:r>
          </a:p>
          <a:p>
            <a:r>
              <a:rPr lang="ru-RU" dirty="0" smtClean="0"/>
              <a:t>3 передача </a:t>
            </a:r>
            <a:r>
              <a:rPr lang="ru-RU" dirty="0" smtClean="0"/>
              <a:t>собственности.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18. Характеристика  товаров:</a:t>
            </a:r>
          </a:p>
          <a:p>
            <a:pPr lvl="0"/>
            <a:r>
              <a:rPr lang="ru-RU" dirty="0" smtClean="0"/>
              <a:t>1 неоднородность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2 индивидуальность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3 осязаемость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19. Виды сервиса по содержанию работ. Жесткий сервис это:</a:t>
            </a:r>
          </a:p>
          <a:p>
            <a:r>
              <a:rPr lang="ru-RU" dirty="0" smtClean="0"/>
              <a:t>1 включает </a:t>
            </a:r>
            <a:r>
              <a:rPr lang="ru-RU" dirty="0" smtClean="0"/>
              <a:t>в себя все услуги по поддержанию работоспособности, безотказности и заданных параметров работы (выполнение нормативов, регламентирующих выполнение услуги);</a:t>
            </a:r>
          </a:p>
          <a:p>
            <a:r>
              <a:rPr lang="ru-RU" dirty="0" smtClean="0"/>
              <a:t>2 включает </a:t>
            </a:r>
            <a:r>
              <a:rPr lang="ru-RU" dirty="0" smtClean="0"/>
              <a:t>комплекс интеллектуальных услуг, связанных с более эффективной эксплуатацией товара в конкретных условиях работы у данного потребителя, а также с расширением сферы полезности товара для него;</a:t>
            </a:r>
          </a:p>
          <a:p>
            <a:r>
              <a:rPr lang="ru-RU" dirty="0" smtClean="0"/>
              <a:t>3 сервис </a:t>
            </a:r>
            <a:r>
              <a:rPr lang="ru-RU" dirty="0" smtClean="0"/>
              <a:t>не связан с проданным товаром, оказанной услугой, а нацелен на поддержание хороших взаимоотношений с потребителем.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20. Разработка новых товаров и услуг: сходства и различия. Основные сх</a:t>
            </a:r>
            <a:r>
              <a:rPr lang="ru-RU" dirty="0" smtClean="0"/>
              <a:t>одства:</a:t>
            </a:r>
          </a:p>
          <a:p>
            <a:pPr lvl="0"/>
            <a:r>
              <a:rPr lang="ru-RU" dirty="0" smtClean="0"/>
              <a:t>1 разрабатываются </a:t>
            </a:r>
            <a:r>
              <a:rPr lang="ru-RU" dirty="0" smtClean="0"/>
              <a:t>для того, чтобы обеспечить решение проблем покупателя, удовлетворение или выгоду;</a:t>
            </a:r>
          </a:p>
          <a:p>
            <a:pPr lvl="0"/>
            <a:r>
              <a:rPr lang="ru-RU" dirty="0" smtClean="0"/>
              <a:t>2 соответствие </a:t>
            </a:r>
            <a:r>
              <a:rPr lang="ru-RU" dirty="0" smtClean="0"/>
              <a:t>техническим условиям и стандартам:</a:t>
            </a:r>
          </a:p>
          <a:p>
            <a:pPr lvl="0"/>
            <a:r>
              <a:rPr lang="ru-RU" dirty="0" smtClean="0"/>
              <a:t>3 требует </a:t>
            </a:r>
            <a:r>
              <a:rPr lang="ru-RU" dirty="0" smtClean="0"/>
              <a:t>многих ресурсов, таких как сырье, полуфабрикаты, рабочая сила и энергия.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Вариант №2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857232"/>
            <a:ext cx="8115328" cy="5162568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1</a:t>
            </a:r>
            <a:r>
              <a:rPr lang="ru-RU" b="1" dirty="0" smtClean="0"/>
              <a:t>. Какие из перечисленных услуг в классификации, принятой у российских ученых, не включены в сервисную деятельность по сферам ее осуществления:</a:t>
            </a:r>
          </a:p>
          <a:p>
            <a:r>
              <a:rPr lang="ru-RU" dirty="0" smtClean="0"/>
              <a:t>1 жилищно-коммунальные </a:t>
            </a:r>
            <a:r>
              <a:rPr lang="ru-RU" dirty="0" smtClean="0"/>
              <a:t>услуги;</a:t>
            </a:r>
          </a:p>
          <a:p>
            <a:r>
              <a:rPr lang="ru-RU" dirty="0" smtClean="0"/>
              <a:t>2 научно-исследовательские </a:t>
            </a:r>
            <a:r>
              <a:rPr lang="ru-RU" dirty="0" smtClean="0"/>
              <a:t>услуги;</a:t>
            </a:r>
          </a:p>
          <a:p>
            <a:r>
              <a:rPr lang="ru-RU" dirty="0" smtClean="0"/>
              <a:t>3 услуги </a:t>
            </a:r>
            <a:r>
              <a:rPr lang="ru-RU" dirty="0" smtClean="0"/>
              <a:t>системы образования, культуры, туристско-экскурсионные услуги;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r>
              <a:rPr lang="ru-RU" b="1" dirty="0" smtClean="0"/>
              <a:t>2. Какие главные формы человеческой деятельности положены в основу классификации сервисной деятельности</a:t>
            </a:r>
            <a:r>
              <a:rPr lang="ru-RU" dirty="0" smtClean="0"/>
              <a:t>:</a:t>
            </a:r>
          </a:p>
          <a:p>
            <a:pPr lvl="0"/>
            <a:r>
              <a:rPr lang="ru-RU" dirty="0" smtClean="0"/>
              <a:t>1 материально-преобразовательная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2 исследовательская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3 потребительская </a:t>
            </a:r>
            <a:r>
              <a:rPr lang="ru-RU" dirty="0" smtClean="0"/>
              <a:t>(пользовательская);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3. Реклама, экспертиза, психодиагностика, </a:t>
            </a:r>
            <a:r>
              <a:rPr lang="ru-RU" b="1" dirty="0" err="1" smtClean="0"/>
              <a:t>имиджмейкерские</a:t>
            </a:r>
            <a:r>
              <a:rPr lang="ru-RU" b="1" dirty="0" smtClean="0"/>
              <a:t> услуги, художественно-оформительские услуги – это область сервиса в:</a:t>
            </a:r>
          </a:p>
          <a:p>
            <a:r>
              <a:rPr lang="ru-RU" dirty="0" smtClean="0"/>
              <a:t>1 материально-преобразовательной </a:t>
            </a:r>
            <a:r>
              <a:rPr lang="ru-RU" dirty="0" smtClean="0"/>
              <a:t>деятельности;</a:t>
            </a:r>
          </a:p>
          <a:p>
            <a:r>
              <a:rPr lang="ru-RU" dirty="0" smtClean="0"/>
              <a:t>2 познавательной </a:t>
            </a:r>
            <a:r>
              <a:rPr lang="ru-RU" dirty="0" smtClean="0"/>
              <a:t>деятельности;</a:t>
            </a:r>
          </a:p>
          <a:p>
            <a:r>
              <a:rPr lang="ru-RU" dirty="0" smtClean="0"/>
              <a:t>3 ценностно-ориентационной </a:t>
            </a:r>
            <a:r>
              <a:rPr lang="ru-RU" dirty="0" smtClean="0"/>
              <a:t>деятельности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b="1" dirty="0" smtClean="0"/>
              <a:t>4.  Локальное пространство, где исполнитель услуги взаимодействует с потребителем, это:           </a:t>
            </a:r>
            <a:r>
              <a:rPr lang="ru-RU" dirty="0" smtClean="0"/>
              <a:t>             </a:t>
            </a:r>
          </a:p>
          <a:p>
            <a:pPr lvl="0"/>
            <a:r>
              <a:rPr lang="ru-RU" dirty="0" smtClean="0"/>
              <a:t>1 контактная </a:t>
            </a:r>
            <a:r>
              <a:rPr lang="ru-RU" dirty="0" smtClean="0"/>
              <a:t>зона;</a:t>
            </a:r>
          </a:p>
          <a:p>
            <a:pPr lvl="0"/>
            <a:r>
              <a:rPr lang="ru-RU" dirty="0" smtClean="0"/>
              <a:t>2 зал </a:t>
            </a:r>
            <a:r>
              <a:rPr lang="ru-RU" dirty="0" smtClean="0"/>
              <a:t>ожидания;                </a:t>
            </a:r>
          </a:p>
          <a:p>
            <a:pPr lvl="0"/>
            <a:r>
              <a:rPr lang="ru-RU" dirty="0" smtClean="0"/>
              <a:t>3 комната </a:t>
            </a:r>
            <a:r>
              <a:rPr lang="ru-RU" dirty="0" smtClean="0"/>
              <a:t>для посетителей.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258204" cy="5519758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5. В чем заключается </a:t>
            </a:r>
            <a:r>
              <a:rPr lang="ru-RU" b="1" dirty="0" err="1" smtClean="0"/>
              <a:t>несохраняемость</a:t>
            </a:r>
            <a:r>
              <a:rPr lang="ru-RU" b="1" dirty="0" smtClean="0"/>
              <a:t> услуг:</a:t>
            </a:r>
          </a:p>
          <a:p>
            <a:pPr lvl="0"/>
            <a:r>
              <a:rPr lang="ru-RU" dirty="0" smtClean="0"/>
              <a:t>1 процесс </a:t>
            </a:r>
            <a:r>
              <a:rPr lang="ru-RU" dirty="0" smtClean="0"/>
              <a:t>предоставления и потребления услуг протекает одновременно, и потребители являются непосредственными участниками этого процесса;</a:t>
            </a:r>
          </a:p>
          <a:p>
            <a:pPr lvl="0"/>
            <a:r>
              <a:rPr lang="ru-RU" dirty="0" smtClean="0"/>
              <a:t>2 услуги </a:t>
            </a:r>
            <a:r>
              <a:rPr lang="ru-RU" dirty="0" smtClean="0"/>
              <a:t>не могут быть протестированы и оценены прежде, чем покупатель их оплатит;</a:t>
            </a:r>
          </a:p>
          <a:p>
            <a:pPr lvl="0"/>
            <a:r>
              <a:rPr lang="ru-RU" dirty="0" smtClean="0"/>
              <a:t>3 они </a:t>
            </a:r>
            <a:r>
              <a:rPr lang="ru-RU" dirty="0" smtClean="0"/>
              <a:t>во многом зависят от квалификации работника, его индивидуально-личностных черт и настроения.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6. Отличительными особенностями услуг являются:</a:t>
            </a:r>
          </a:p>
          <a:p>
            <a:pPr lvl="0"/>
            <a:r>
              <a:rPr lang="ru-RU" dirty="0" smtClean="0"/>
              <a:t>1 неосязаемость </a:t>
            </a:r>
            <a:r>
              <a:rPr lang="ru-RU" dirty="0" smtClean="0"/>
              <a:t>услуг;</a:t>
            </a:r>
          </a:p>
          <a:p>
            <a:pPr lvl="0"/>
            <a:r>
              <a:rPr lang="ru-RU" dirty="0" smtClean="0"/>
              <a:t>2 неразрывность </a:t>
            </a:r>
            <a:r>
              <a:rPr lang="ru-RU" dirty="0" smtClean="0"/>
              <a:t>производства и потребления услуги;</a:t>
            </a:r>
          </a:p>
          <a:p>
            <a:pPr lvl="0"/>
            <a:r>
              <a:rPr lang="ru-RU" dirty="0" smtClean="0"/>
              <a:t>3 незабываемость </a:t>
            </a:r>
            <a:r>
              <a:rPr lang="ru-RU" dirty="0" smtClean="0"/>
              <a:t>услуг</a:t>
            </a:r>
            <a:r>
              <a:rPr lang="ru-RU" dirty="0" smtClean="0"/>
              <a:t>.</a:t>
            </a:r>
          </a:p>
          <a:p>
            <a:pPr lvl="0"/>
            <a:endParaRPr lang="ru-RU" dirty="0" smtClean="0"/>
          </a:p>
          <a:p>
            <a:r>
              <a:rPr lang="ru-RU" b="1" dirty="0" smtClean="0"/>
              <a:t>7. Обслуживание это:</a:t>
            </a:r>
          </a:p>
          <a:p>
            <a:pPr lvl="0"/>
            <a:r>
              <a:rPr lang="ru-RU" dirty="0" smtClean="0"/>
              <a:t>1 деятельность </a:t>
            </a:r>
            <a:r>
              <a:rPr lang="ru-RU" dirty="0" smtClean="0"/>
              <a:t>исполнителя при непосредственном контакте с потребителем услуги;</a:t>
            </a:r>
          </a:p>
          <a:p>
            <a:pPr lvl="0"/>
            <a:r>
              <a:rPr lang="ru-RU" dirty="0" smtClean="0"/>
              <a:t>2 оказание </a:t>
            </a:r>
            <a:r>
              <a:rPr lang="ru-RU" dirty="0" smtClean="0"/>
              <a:t>услуги потребителю;</a:t>
            </a:r>
          </a:p>
          <a:p>
            <a:pPr lvl="0"/>
            <a:r>
              <a:rPr lang="ru-RU" dirty="0" smtClean="0"/>
              <a:t>3 комплекс </a:t>
            </a:r>
            <a:r>
              <a:rPr lang="ru-RU" dirty="0" smtClean="0"/>
              <a:t>мер по обслуживанию населения.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8. Сервис — это:</a:t>
            </a:r>
          </a:p>
          <a:p>
            <a:r>
              <a:rPr lang="ru-RU" dirty="0" smtClean="0"/>
              <a:t>1 это </a:t>
            </a:r>
            <a:r>
              <a:rPr lang="ru-RU" dirty="0" smtClean="0"/>
              <a:t>особый вид человеческой деятельности, который направлен на удовлетворение потребностей клиента путем оказания услуг;</a:t>
            </a:r>
          </a:p>
          <a:p>
            <a:r>
              <a:rPr lang="ru-RU" dirty="0" smtClean="0"/>
              <a:t>2 любое </a:t>
            </a:r>
            <a:r>
              <a:rPr lang="ru-RU" dirty="0" smtClean="0"/>
              <a:t>мероприятие или выгода, которые одна сторона может предложить другой;</a:t>
            </a:r>
          </a:p>
          <a:p>
            <a:r>
              <a:rPr lang="ru-RU" dirty="0" smtClean="0"/>
              <a:t>3 предпродажное </a:t>
            </a:r>
            <a:r>
              <a:rPr lang="ru-RU" dirty="0" smtClean="0"/>
              <a:t>и гарантийное обслуживание.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9. Производственные услуги – это:</a:t>
            </a:r>
          </a:p>
          <a:p>
            <a:r>
              <a:rPr lang="ru-RU" dirty="0" smtClean="0"/>
              <a:t>1 услуги </a:t>
            </a:r>
            <a:r>
              <a:rPr lang="ru-RU" dirty="0" smtClean="0"/>
              <a:t>банков, страховых компаний;</a:t>
            </a:r>
          </a:p>
          <a:p>
            <a:r>
              <a:rPr lang="ru-RU" dirty="0" smtClean="0"/>
              <a:t>2 инжиниринг</a:t>
            </a:r>
            <a:r>
              <a:rPr lang="ru-RU" dirty="0" smtClean="0"/>
              <a:t>, обслуживание оборудования, лизинг;</a:t>
            </a:r>
          </a:p>
          <a:p>
            <a:r>
              <a:rPr lang="ru-RU" dirty="0" smtClean="0"/>
              <a:t>3 пассажирский </a:t>
            </a:r>
            <a:r>
              <a:rPr lang="ru-RU" dirty="0" smtClean="0"/>
              <a:t>транспорт, торговля, образование.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472518" cy="5734072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10.  Услуги по регистрации транспортных средств являются:</a:t>
            </a:r>
          </a:p>
          <a:p>
            <a:pPr lvl="0"/>
            <a:r>
              <a:rPr lang="ru-RU" dirty="0" smtClean="0"/>
              <a:t>1 государственными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2 идеальными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3 смешанными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11.  Контактная зона – это:</a:t>
            </a:r>
          </a:p>
          <a:p>
            <a:r>
              <a:rPr lang="ru-RU" dirty="0" smtClean="0"/>
              <a:t>1 любое </a:t>
            </a:r>
            <a:r>
              <a:rPr lang="ru-RU" dirty="0" smtClean="0"/>
              <a:t>место, где производиться услуга;</a:t>
            </a:r>
          </a:p>
          <a:p>
            <a:r>
              <a:rPr lang="ru-RU" dirty="0" smtClean="0"/>
              <a:t>2 место</a:t>
            </a:r>
            <a:r>
              <a:rPr lang="ru-RU" dirty="0" smtClean="0"/>
              <a:t>, где услуга может храниться;</a:t>
            </a:r>
          </a:p>
          <a:p>
            <a:r>
              <a:rPr lang="ru-RU" dirty="0" smtClean="0"/>
              <a:t>3 определенное </a:t>
            </a:r>
            <a:r>
              <a:rPr lang="ru-RU" dirty="0" smtClean="0"/>
              <a:t>место контакта клиента и сотрудника сервисной сферы.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12. Устное или письменное выражение претензий потребителя по поводу обслуживания – это:</a:t>
            </a:r>
          </a:p>
          <a:p>
            <a:r>
              <a:rPr lang="ru-RU" dirty="0" smtClean="0"/>
              <a:t>1 поиск </a:t>
            </a:r>
            <a:r>
              <a:rPr lang="ru-RU" dirty="0" smtClean="0"/>
              <a:t>понимания;</a:t>
            </a:r>
          </a:p>
          <a:p>
            <a:r>
              <a:rPr lang="ru-RU" dirty="0" smtClean="0"/>
              <a:t>2 призыв </a:t>
            </a:r>
            <a:r>
              <a:rPr lang="ru-RU" dirty="0" smtClean="0"/>
              <a:t>к совести;</a:t>
            </a:r>
          </a:p>
          <a:p>
            <a:r>
              <a:rPr lang="ru-RU" dirty="0" smtClean="0"/>
              <a:t>3 жалоба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13. Социальные</a:t>
            </a:r>
            <a:r>
              <a:rPr lang="ru-RU" b="1" i="1" dirty="0" smtClean="0"/>
              <a:t> </a:t>
            </a:r>
            <a:r>
              <a:rPr lang="ru-RU" b="1" dirty="0" smtClean="0"/>
              <a:t>потребности это потребности в:</a:t>
            </a:r>
          </a:p>
          <a:p>
            <a:r>
              <a:rPr lang="ru-RU" dirty="0" smtClean="0"/>
              <a:t>1 в </a:t>
            </a:r>
            <a:r>
              <a:rPr lang="ru-RU" dirty="0" smtClean="0"/>
              <a:t>самовыражении;</a:t>
            </a:r>
          </a:p>
          <a:p>
            <a:r>
              <a:rPr lang="ru-RU" dirty="0" smtClean="0"/>
              <a:t>2 в </a:t>
            </a:r>
            <a:r>
              <a:rPr lang="ru-RU" dirty="0" smtClean="0"/>
              <a:t>познании,</a:t>
            </a:r>
          </a:p>
          <a:p>
            <a:r>
              <a:rPr lang="ru-RU" dirty="0" smtClean="0"/>
              <a:t>3 в </a:t>
            </a:r>
            <a:r>
              <a:rPr lang="ru-RU" dirty="0" smtClean="0"/>
              <a:t>жилье.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14. Методы удовлетворения сферой сервиса человеческих потребностей:</a:t>
            </a:r>
          </a:p>
          <a:p>
            <a:pPr lvl="0"/>
            <a:r>
              <a:rPr lang="ru-RU" dirty="0" smtClean="0"/>
              <a:t>1 обслуживание </a:t>
            </a:r>
            <a:r>
              <a:rPr lang="ru-RU" dirty="0" smtClean="0"/>
              <a:t>на дому;</a:t>
            </a:r>
          </a:p>
          <a:p>
            <a:pPr lvl="0"/>
            <a:r>
              <a:rPr lang="ru-RU" dirty="0" smtClean="0"/>
              <a:t>2 индивидуальное </a:t>
            </a:r>
            <a:r>
              <a:rPr lang="ru-RU" dirty="0" smtClean="0"/>
              <a:t>обслуживание;</a:t>
            </a:r>
          </a:p>
          <a:p>
            <a:pPr lvl="0"/>
            <a:r>
              <a:rPr lang="ru-RU" dirty="0" smtClean="0"/>
              <a:t>3 письменное </a:t>
            </a:r>
            <a:r>
              <a:rPr lang="ru-RU" dirty="0" smtClean="0"/>
              <a:t>обслуживание.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15. Процесс принятия решения потребителем состоит из следующих стадий:</a:t>
            </a:r>
          </a:p>
          <a:p>
            <a:pPr lvl="0"/>
            <a:r>
              <a:rPr lang="ru-RU" dirty="0" smtClean="0"/>
              <a:t>1 поиск </a:t>
            </a:r>
            <a:r>
              <a:rPr lang="ru-RU" dirty="0" smtClean="0"/>
              <a:t>информации, осознание проблемы, оценка вариантов, решение о покупке.</a:t>
            </a:r>
          </a:p>
          <a:p>
            <a:pPr lvl="0"/>
            <a:r>
              <a:rPr lang="ru-RU" dirty="0" smtClean="0"/>
              <a:t>2 реакция </a:t>
            </a:r>
            <a:r>
              <a:rPr lang="ru-RU" dirty="0" smtClean="0"/>
              <a:t>на покупку, поиск информации, осознание проблемы, решение о покупке,</a:t>
            </a:r>
          </a:p>
          <a:p>
            <a:pPr>
              <a:buNone/>
            </a:pPr>
            <a:r>
              <a:rPr lang="ru-RU" dirty="0" smtClean="0"/>
              <a:t>        реакция </a:t>
            </a:r>
            <a:r>
              <a:rPr lang="ru-RU" dirty="0" smtClean="0"/>
              <a:t>на покупку.</a:t>
            </a:r>
          </a:p>
          <a:p>
            <a:r>
              <a:rPr lang="ru-RU" dirty="0" smtClean="0"/>
              <a:t>3 осознание </a:t>
            </a:r>
            <a:r>
              <a:rPr lang="ru-RU" dirty="0" smtClean="0"/>
              <a:t>проблемы, поиск информации, оценка вариантов, решение о покупке, реакция на покупку.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16. Качество услуг тесно переплетается:</a:t>
            </a:r>
          </a:p>
          <a:p>
            <a:pPr lvl="0"/>
            <a:r>
              <a:rPr lang="ru-RU" dirty="0" smtClean="0"/>
              <a:t>1 с </a:t>
            </a:r>
            <a:r>
              <a:rPr lang="ru-RU" dirty="0" smtClean="0"/>
              <a:t>совершенствованием управленческих операций внутри сервисного предприятия;</a:t>
            </a:r>
          </a:p>
          <a:p>
            <a:pPr lvl="0"/>
            <a:r>
              <a:rPr lang="ru-RU" dirty="0" smtClean="0"/>
              <a:t>2 со </a:t>
            </a:r>
            <a:r>
              <a:rPr lang="ru-RU" dirty="0" smtClean="0"/>
              <a:t>сбалансированным соотношением цены и качества продукции;</a:t>
            </a:r>
          </a:p>
          <a:p>
            <a:pPr lvl="0"/>
            <a:r>
              <a:rPr lang="ru-RU" dirty="0" smtClean="0"/>
              <a:t>3 со </a:t>
            </a:r>
            <a:r>
              <a:rPr lang="ru-RU" dirty="0" smtClean="0"/>
              <a:t>стандартизацией услуг и безопасностью процесса обслуживания.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17. Внешние факторы,  влияющие на покупательское поведение:</a:t>
            </a:r>
          </a:p>
          <a:p>
            <a:r>
              <a:rPr lang="ru-RU" dirty="0" smtClean="0"/>
              <a:t>1 </a:t>
            </a:r>
            <a:r>
              <a:rPr lang="ru-RU" dirty="0" err="1" smtClean="0"/>
              <a:t>референтные</a:t>
            </a:r>
            <a:r>
              <a:rPr lang="ru-RU" dirty="0" smtClean="0"/>
              <a:t> </a:t>
            </a:r>
            <a:r>
              <a:rPr lang="ru-RU" dirty="0" smtClean="0"/>
              <a:t>группы;</a:t>
            </a:r>
          </a:p>
          <a:p>
            <a:r>
              <a:rPr lang="ru-RU" dirty="0" smtClean="0"/>
              <a:t>2 комфорт</a:t>
            </a:r>
            <a:r>
              <a:rPr lang="ru-RU" dirty="0" smtClean="0"/>
              <a:t>;</a:t>
            </a:r>
          </a:p>
          <a:p>
            <a:r>
              <a:rPr lang="ru-RU" dirty="0" smtClean="0"/>
              <a:t>3 престиж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258204" cy="537688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18. Характеристика  услуг:</a:t>
            </a:r>
          </a:p>
          <a:p>
            <a:r>
              <a:rPr lang="ru-RU" dirty="0" smtClean="0"/>
              <a:t>1 деятельность</a:t>
            </a:r>
            <a:r>
              <a:rPr lang="ru-RU" dirty="0" smtClean="0"/>
              <a:t>, процесс;</a:t>
            </a:r>
          </a:p>
          <a:p>
            <a:r>
              <a:rPr lang="ru-RU" dirty="0" smtClean="0"/>
              <a:t>2 производство</a:t>
            </a:r>
            <a:r>
              <a:rPr lang="ru-RU" dirty="0" smtClean="0"/>
              <a:t>, хранение и распределение отделено от потребления;</a:t>
            </a:r>
          </a:p>
          <a:p>
            <a:r>
              <a:rPr lang="ru-RU" dirty="0" smtClean="0"/>
              <a:t>3 получает </a:t>
            </a:r>
            <a:r>
              <a:rPr lang="ru-RU" dirty="0" smtClean="0"/>
              <a:t>только один покупатель единожды.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19.  Виды сервиса по содержанию работ. Мягкий сервис  это:</a:t>
            </a:r>
          </a:p>
          <a:p>
            <a:r>
              <a:rPr lang="ru-RU" dirty="0" smtClean="0"/>
              <a:t>1 включает </a:t>
            </a:r>
            <a:r>
              <a:rPr lang="ru-RU" dirty="0" smtClean="0"/>
              <a:t>в себя все услуги по поддержанию работоспособности, безотказности и заданных параметров работы (выполнение нормативов, регламентирующих выполнение услуги);</a:t>
            </a:r>
          </a:p>
          <a:p>
            <a:r>
              <a:rPr lang="ru-RU" dirty="0" smtClean="0"/>
              <a:t>2 включает </a:t>
            </a:r>
            <a:r>
              <a:rPr lang="ru-RU" dirty="0" smtClean="0"/>
              <a:t>комплекс интеллектуальных услуг, связанных с более эффективной эксплуатацией товара в конкретных условиях работы у данного потребителя, а также с расширением сферы полезности товара для него;</a:t>
            </a:r>
          </a:p>
          <a:p>
            <a:r>
              <a:rPr lang="ru-RU" dirty="0" smtClean="0"/>
              <a:t>3 сервис </a:t>
            </a:r>
            <a:r>
              <a:rPr lang="ru-RU" dirty="0" smtClean="0"/>
              <a:t>не связан с проданным товаром, оказанной услугой, а нацелен на поддержание хороших взаимоотношений с потребителем.</a:t>
            </a:r>
          </a:p>
          <a:p>
            <a:r>
              <a:rPr lang="ru-RU" dirty="0" smtClean="0"/>
              <a:t> </a:t>
            </a:r>
            <a:endParaRPr lang="ru-RU" b="1" dirty="0" smtClean="0"/>
          </a:p>
          <a:p>
            <a:r>
              <a:rPr lang="ru-RU" b="1" dirty="0" smtClean="0"/>
              <a:t>20. Разработка новых товаров и услуг: сходство и различия. Основные различия:</a:t>
            </a:r>
          </a:p>
          <a:p>
            <a:pPr lvl="0"/>
            <a:r>
              <a:rPr lang="ru-RU" dirty="0" smtClean="0"/>
              <a:t>1 разрабатываются </a:t>
            </a:r>
            <a:r>
              <a:rPr lang="ru-RU" dirty="0" smtClean="0"/>
              <a:t>для того, чтобы обеспечить решение проблем покупателя, удовлетворение или выгоду;</a:t>
            </a:r>
          </a:p>
          <a:p>
            <a:pPr lvl="0"/>
            <a:r>
              <a:rPr lang="ru-RU" dirty="0" smtClean="0"/>
              <a:t>2 соответствие </a:t>
            </a:r>
            <a:r>
              <a:rPr lang="ru-RU" dirty="0" smtClean="0"/>
              <a:t>техническим условиям и стандартам;</a:t>
            </a:r>
          </a:p>
          <a:p>
            <a:pPr lvl="0"/>
            <a:r>
              <a:rPr lang="ru-RU" dirty="0" smtClean="0"/>
              <a:t>3 продукт </a:t>
            </a:r>
            <a:r>
              <a:rPr lang="ru-RU" dirty="0" smtClean="0"/>
              <a:t>человеческой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Вариант №3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857232"/>
            <a:ext cx="8501122" cy="5786478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1</a:t>
            </a:r>
            <a:r>
              <a:rPr lang="ru-RU" dirty="0" smtClean="0"/>
              <a:t>. Какие из перечисленных услуг в классификации, принятой у российских ученых, не включены в сервисную деятельность по сферам ее осуществления:</a:t>
            </a:r>
          </a:p>
          <a:p>
            <a:r>
              <a:rPr lang="ru-RU" dirty="0" smtClean="0"/>
              <a:t>1 бытовые </a:t>
            </a:r>
            <a:r>
              <a:rPr lang="ru-RU" dirty="0" smtClean="0"/>
              <a:t>услуги;</a:t>
            </a:r>
          </a:p>
          <a:p>
            <a:r>
              <a:rPr lang="ru-RU" dirty="0" smtClean="0"/>
              <a:t>2 услуги </a:t>
            </a:r>
            <a:r>
              <a:rPr lang="ru-RU" dirty="0" smtClean="0"/>
              <a:t>грузового и пассажирского транспорта, связи;</a:t>
            </a:r>
          </a:p>
          <a:p>
            <a:r>
              <a:rPr lang="ru-RU" dirty="0" smtClean="0"/>
              <a:t>3 управленческие </a:t>
            </a:r>
            <a:r>
              <a:rPr lang="ru-RU" dirty="0" smtClean="0"/>
              <a:t>услуги;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2.  Какие главные формы человеческой деятельности положены в основу классификации сервисной деятельности:</a:t>
            </a:r>
          </a:p>
          <a:p>
            <a:pPr lvl="0"/>
            <a:r>
              <a:rPr lang="ru-RU" dirty="0" smtClean="0"/>
              <a:t>1 исследовательская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2 потребительская </a:t>
            </a:r>
            <a:r>
              <a:rPr lang="ru-RU" dirty="0" smtClean="0"/>
              <a:t>(пользовательская);</a:t>
            </a:r>
          </a:p>
          <a:p>
            <a:pPr lvl="0"/>
            <a:r>
              <a:rPr lang="ru-RU" dirty="0" smtClean="0"/>
              <a:t>3 коммуникативная </a:t>
            </a:r>
            <a:r>
              <a:rPr lang="ru-RU" dirty="0" smtClean="0"/>
              <a:t>(общение).</a:t>
            </a:r>
          </a:p>
          <a:p>
            <a:pPr lvl="0"/>
            <a:r>
              <a:rPr lang="ru-RU" dirty="0" smtClean="0"/>
              <a:t> </a:t>
            </a:r>
          </a:p>
          <a:p>
            <a:r>
              <a:rPr lang="ru-RU" b="1" dirty="0" smtClean="0"/>
              <a:t>3. Что такое </a:t>
            </a:r>
            <a:r>
              <a:rPr lang="ru-RU" b="1" dirty="0" err="1" smtClean="0"/>
              <a:t>трансфер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1 Покупка </a:t>
            </a:r>
            <a:r>
              <a:rPr lang="ru-RU" dirty="0" smtClean="0"/>
              <a:t>и доставка билетов;</a:t>
            </a:r>
          </a:p>
          <a:p>
            <a:r>
              <a:rPr lang="ru-RU" dirty="0" smtClean="0"/>
              <a:t>2 Встреча </a:t>
            </a:r>
            <a:r>
              <a:rPr lang="ru-RU" dirty="0" smtClean="0"/>
              <a:t>и проводы;</a:t>
            </a:r>
          </a:p>
          <a:p>
            <a:r>
              <a:rPr lang="ru-RU" dirty="0" smtClean="0"/>
              <a:t>3 Экскурсионные </a:t>
            </a:r>
            <a:r>
              <a:rPr lang="ru-RU" dirty="0" smtClean="0"/>
              <a:t>услуги.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b="1" dirty="0" smtClean="0"/>
          </a:p>
          <a:p>
            <a:r>
              <a:rPr lang="ru-RU" b="1" dirty="0" smtClean="0"/>
              <a:t>4. Иерархия  потребностей предстает в виде лестницы из пяти ступеней:</a:t>
            </a:r>
          </a:p>
          <a:p>
            <a:pPr lvl="0"/>
            <a:r>
              <a:rPr lang="ru-RU" dirty="0" smtClean="0"/>
              <a:t>1 потребность </a:t>
            </a:r>
            <a:r>
              <a:rPr lang="ru-RU" dirty="0" smtClean="0"/>
              <a:t>в уважении, физиологические потребности, потребность в самореализации (самоутверждении)  потребность в безопасности и благополучии, потребность в любви (принадлежности кому-либо);</a:t>
            </a:r>
          </a:p>
          <a:p>
            <a:pPr lvl="0"/>
            <a:r>
              <a:rPr lang="ru-RU" dirty="0" smtClean="0"/>
              <a:t>2 потребность </a:t>
            </a:r>
            <a:r>
              <a:rPr lang="ru-RU" dirty="0" smtClean="0"/>
              <a:t>в любви (принадлежности кому-либо), потребность в уважении, потребность в безопасности и благополучии, потребность в самореализации (самоутверждении), физиологические потребности.</a:t>
            </a:r>
          </a:p>
          <a:p>
            <a:pPr lvl="0"/>
            <a:r>
              <a:rPr lang="ru-RU" dirty="0" smtClean="0"/>
              <a:t>3 физиологические </a:t>
            </a:r>
            <a:r>
              <a:rPr lang="ru-RU" dirty="0" smtClean="0"/>
              <a:t>потребности, потребность в безопасности и благополучии, потребность в любви (принадлежности кому-либо), потребность в уважении, потребность в самореализации (самоутверждении).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14290"/>
            <a:ext cx="8501122" cy="6143668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5.  Основное и принципиальное отличие услуги от товара заключается в следующем:</a:t>
            </a:r>
          </a:p>
          <a:p>
            <a:r>
              <a:rPr lang="ru-RU" dirty="0" smtClean="0"/>
              <a:t>1 это </a:t>
            </a:r>
            <a:r>
              <a:rPr lang="ru-RU" dirty="0" smtClean="0"/>
              <a:t>отчужденный от производителя результат труда;</a:t>
            </a:r>
          </a:p>
          <a:p>
            <a:r>
              <a:rPr lang="ru-RU" dirty="0" smtClean="0"/>
              <a:t>2 это </a:t>
            </a:r>
            <a:r>
              <a:rPr lang="ru-RU" dirty="0" smtClean="0"/>
              <a:t>передача продукта в оптовую и розничную торговлю и последующая его продажа;</a:t>
            </a:r>
          </a:p>
          <a:p>
            <a:r>
              <a:rPr lang="ru-RU" dirty="0" smtClean="0"/>
              <a:t>3  фактически </a:t>
            </a:r>
            <a:r>
              <a:rPr lang="ru-RU" dirty="0" smtClean="0"/>
              <a:t>производство совмещено с потреблением.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6. Отличительными особенностями услуг являются:</a:t>
            </a:r>
          </a:p>
          <a:p>
            <a:r>
              <a:rPr lang="ru-RU" dirty="0" smtClean="0"/>
              <a:t>1 неразрывность </a:t>
            </a:r>
            <a:r>
              <a:rPr lang="ru-RU" dirty="0" smtClean="0"/>
              <a:t>производства и потребления услуги;</a:t>
            </a:r>
          </a:p>
          <a:p>
            <a:r>
              <a:rPr lang="ru-RU" dirty="0" smtClean="0"/>
              <a:t>2 </a:t>
            </a:r>
            <a:r>
              <a:rPr lang="ru-RU" dirty="0" err="1" smtClean="0"/>
              <a:t>несохраняемость</a:t>
            </a:r>
            <a:r>
              <a:rPr lang="ru-RU" dirty="0" smtClean="0"/>
              <a:t> </a:t>
            </a:r>
            <a:r>
              <a:rPr lang="ru-RU" dirty="0" smtClean="0"/>
              <a:t>услуг;</a:t>
            </a:r>
          </a:p>
          <a:p>
            <a:r>
              <a:rPr lang="ru-RU" dirty="0" smtClean="0"/>
              <a:t>3 незабываемость </a:t>
            </a:r>
            <a:r>
              <a:rPr lang="ru-RU" dirty="0" smtClean="0"/>
              <a:t>услуг.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7. Сфера обслуживания населения – это:</a:t>
            </a:r>
          </a:p>
          <a:p>
            <a:r>
              <a:rPr lang="ru-RU" dirty="0" smtClean="0"/>
              <a:t>1</a:t>
            </a:r>
            <a:r>
              <a:rPr lang="ru-RU" dirty="0" smtClean="0"/>
              <a:t> совокупность предприятий, организаций и физических лиц, оказывающих услуги</a:t>
            </a:r>
          </a:p>
          <a:p>
            <a:r>
              <a:rPr lang="ru-RU" dirty="0" smtClean="0"/>
              <a:t>           населению;</a:t>
            </a:r>
          </a:p>
          <a:p>
            <a:r>
              <a:rPr lang="ru-RU" dirty="0" smtClean="0"/>
              <a:t>2</a:t>
            </a:r>
            <a:r>
              <a:rPr lang="ru-RU" dirty="0" smtClean="0"/>
              <a:t> деятельность предприятий и организаций, </a:t>
            </a:r>
            <a:r>
              <a:rPr lang="ru-RU" dirty="0" err="1" smtClean="0"/>
              <a:t>направленния</a:t>
            </a:r>
            <a:r>
              <a:rPr lang="ru-RU" dirty="0" smtClean="0"/>
              <a:t> на удовлетворение потребностей</a:t>
            </a:r>
          </a:p>
          <a:p>
            <a:r>
              <a:rPr lang="ru-RU" dirty="0" smtClean="0"/>
              <a:t>             населения и иностранных граждан в туристских и экскурсионных услугах;</a:t>
            </a:r>
          </a:p>
          <a:p>
            <a:r>
              <a:rPr lang="ru-RU" dirty="0" smtClean="0"/>
              <a:t>3 деятельность исполнителя при непосредственном контакте с потребителем</a:t>
            </a:r>
          </a:p>
          <a:p>
            <a:r>
              <a:rPr lang="ru-RU" dirty="0" smtClean="0"/>
              <a:t>     услуги.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8. Услуга – это:</a:t>
            </a:r>
          </a:p>
          <a:p>
            <a:pPr lvl="0"/>
            <a:r>
              <a:rPr lang="ru-RU" dirty="0" smtClean="0"/>
              <a:t>1 любое </a:t>
            </a:r>
            <a:r>
              <a:rPr lang="ru-RU" dirty="0" smtClean="0"/>
              <a:t>мероприятие или выгода, которые одна сторона может предложить другой и которые в основном неосязаемы и не приводят к завладению чем-либо;</a:t>
            </a:r>
          </a:p>
          <a:p>
            <a:pPr lvl="0"/>
            <a:r>
              <a:rPr lang="ru-RU" dirty="0" smtClean="0"/>
              <a:t>2 осязаемые </a:t>
            </a:r>
            <a:r>
              <a:rPr lang="ru-RU" dirty="0" smtClean="0"/>
              <a:t>действия, направленные на товар или человека;</a:t>
            </a:r>
          </a:p>
          <a:p>
            <a:pPr lvl="0"/>
            <a:r>
              <a:rPr lang="ru-RU" dirty="0" smtClean="0"/>
              <a:t>3 это </a:t>
            </a:r>
            <a:r>
              <a:rPr lang="ru-RU" dirty="0" smtClean="0"/>
              <a:t>особый вид человеческой деятельности, который направлен на удовлетворение потребностей клиента путем оказания услуг, востребованных отдельными людьми, социальными группа или организациями.</a:t>
            </a:r>
          </a:p>
          <a:p>
            <a:r>
              <a:rPr lang="ru-RU" dirty="0" smtClean="0"/>
              <a:t>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501122" cy="6215106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9. Общественными услугами являются:</a:t>
            </a:r>
          </a:p>
          <a:p>
            <a:pPr lvl="0"/>
            <a:r>
              <a:rPr lang="ru-RU" dirty="0" smtClean="0"/>
              <a:t>1 телевидение</a:t>
            </a:r>
            <a:r>
              <a:rPr lang="ru-RU" dirty="0" smtClean="0"/>
              <a:t>, радио, образование;</a:t>
            </a:r>
          </a:p>
          <a:p>
            <a:pPr lvl="0"/>
            <a:r>
              <a:rPr lang="ru-RU" dirty="0" smtClean="0"/>
              <a:t>2 услуги</a:t>
            </a:r>
            <a:r>
              <a:rPr lang="ru-RU" dirty="0" smtClean="0"/>
              <a:t>, связанные с досугом;</a:t>
            </a:r>
          </a:p>
          <a:p>
            <a:pPr lvl="0"/>
            <a:r>
              <a:rPr lang="ru-RU" dirty="0" smtClean="0"/>
              <a:t>3 услуги</a:t>
            </a:r>
            <a:r>
              <a:rPr lang="ru-RU" dirty="0" smtClean="0"/>
              <a:t>, связанные с транспортом.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10.  Контактной зоной может считаться:</a:t>
            </a:r>
          </a:p>
          <a:p>
            <a:r>
              <a:rPr lang="ru-RU" dirty="0" smtClean="0"/>
              <a:t>1 стойка </a:t>
            </a:r>
            <a:r>
              <a:rPr lang="ru-RU" dirty="0" smtClean="0"/>
              <a:t>администратора в гостинице;</a:t>
            </a:r>
          </a:p>
          <a:p>
            <a:r>
              <a:rPr lang="ru-RU" dirty="0" smtClean="0"/>
              <a:t>2 цех </a:t>
            </a:r>
            <a:r>
              <a:rPr lang="ru-RU" dirty="0" smtClean="0"/>
              <a:t>по ремонту оборудования;</a:t>
            </a:r>
          </a:p>
          <a:p>
            <a:r>
              <a:rPr lang="ru-RU" dirty="0" smtClean="0"/>
              <a:t>3 строительная </a:t>
            </a:r>
            <a:r>
              <a:rPr lang="ru-RU" dirty="0" smtClean="0"/>
              <a:t>площадка.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11. Период времени, в течение которого потребитель взаимодействует с исполнителем услуги это:</a:t>
            </a:r>
          </a:p>
          <a:p>
            <a:r>
              <a:rPr lang="ru-RU" dirty="0" smtClean="0"/>
              <a:t>1 нормативное </a:t>
            </a:r>
            <a:r>
              <a:rPr lang="ru-RU" dirty="0" smtClean="0"/>
              <a:t>время;</a:t>
            </a:r>
          </a:p>
          <a:p>
            <a:r>
              <a:rPr lang="ru-RU" dirty="0" smtClean="0"/>
              <a:t>2 время </a:t>
            </a:r>
            <a:r>
              <a:rPr lang="ru-RU" dirty="0" smtClean="0"/>
              <a:t>обслуживания;</a:t>
            </a:r>
          </a:p>
          <a:p>
            <a:r>
              <a:rPr lang="ru-RU" dirty="0" smtClean="0"/>
              <a:t>3 ресурсное </a:t>
            </a:r>
            <a:r>
              <a:rPr lang="ru-RU" dirty="0" smtClean="0"/>
              <a:t>время.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12. Одной из сущностных отличий услуги от товара является:</a:t>
            </a:r>
          </a:p>
          <a:p>
            <a:pPr lvl="0"/>
            <a:r>
              <a:rPr lang="ru-RU" dirty="0" smtClean="0"/>
              <a:t>1 различие </a:t>
            </a:r>
            <a:r>
              <a:rPr lang="ru-RU" dirty="0" smtClean="0"/>
              <a:t>мест хранения;</a:t>
            </a:r>
          </a:p>
          <a:p>
            <a:pPr lvl="0"/>
            <a:r>
              <a:rPr lang="ru-RU" dirty="0" smtClean="0"/>
              <a:t>2 более </a:t>
            </a:r>
            <a:r>
              <a:rPr lang="ru-RU" dirty="0" smtClean="0"/>
              <a:t>высокая стоимость;</a:t>
            </a:r>
          </a:p>
          <a:p>
            <a:pPr lvl="0"/>
            <a:r>
              <a:rPr lang="ru-RU" dirty="0" smtClean="0"/>
              <a:t>3 совмещение </a:t>
            </a:r>
            <a:r>
              <a:rPr lang="ru-RU" dirty="0" smtClean="0"/>
              <a:t>производства и потребления.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13. Интеллектуальные</a:t>
            </a:r>
            <a:r>
              <a:rPr lang="ru-RU" b="1" i="1" dirty="0" smtClean="0"/>
              <a:t> </a:t>
            </a:r>
            <a:r>
              <a:rPr lang="ru-RU" b="1" dirty="0" smtClean="0"/>
              <a:t>потребности это потребности в:</a:t>
            </a:r>
          </a:p>
          <a:p>
            <a:r>
              <a:rPr lang="ru-RU" dirty="0" smtClean="0"/>
              <a:t>1 образовании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2 в </a:t>
            </a:r>
            <a:r>
              <a:rPr lang="ru-RU" dirty="0" smtClean="0"/>
              <a:t>самовыражении;</a:t>
            </a:r>
          </a:p>
          <a:p>
            <a:r>
              <a:rPr lang="ru-RU" dirty="0" smtClean="0"/>
              <a:t>3 в </a:t>
            </a:r>
            <a:r>
              <a:rPr lang="ru-RU" dirty="0" smtClean="0"/>
              <a:t>пище.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785794"/>
            <a:ext cx="8186766" cy="523400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14. Методы удовлетворения сферой сервиса человеческих потребностей:</a:t>
            </a:r>
          </a:p>
          <a:p>
            <a:pPr lvl="0"/>
            <a:r>
              <a:rPr lang="ru-RU" dirty="0" smtClean="0"/>
              <a:t>1 самообслуживание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2 фирменное </a:t>
            </a:r>
            <a:r>
              <a:rPr lang="ru-RU" dirty="0" smtClean="0"/>
              <a:t>обслуживание;</a:t>
            </a:r>
          </a:p>
          <a:p>
            <a:pPr lvl="0"/>
            <a:r>
              <a:rPr lang="ru-RU" dirty="0" smtClean="0"/>
              <a:t>3 индивидуальное </a:t>
            </a:r>
            <a:r>
              <a:rPr lang="ru-RU" dirty="0" smtClean="0"/>
              <a:t>обслуживание.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15. Процесс принятия решения потребителем состоит из следующих стадий:</a:t>
            </a:r>
          </a:p>
          <a:p>
            <a:pPr lvl="0"/>
            <a:r>
              <a:rPr lang="ru-RU" dirty="0" smtClean="0"/>
              <a:t>1 осознание </a:t>
            </a:r>
            <a:r>
              <a:rPr lang="ru-RU" dirty="0" smtClean="0"/>
              <a:t>проблемы, поиск информации, оценка вариантов, решение о покупке, реакция на покупку;</a:t>
            </a:r>
          </a:p>
          <a:p>
            <a:pPr lvl="0"/>
            <a:r>
              <a:rPr lang="ru-RU" dirty="0" smtClean="0"/>
              <a:t>2 реакция </a:t>
            </a:r>
            <a:r>
              <a:rPr lang="ru-RU" dirty="0" smtClean="0"/>
              <a:t>на покупку, поиск информации, осознание проблемы, решение о покупке,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   </a:t>
            </a:r>
            <a:r>
              <a:rPr lang="ru-RU" dirty="0" smtClean="0"/>
              <a:t> </a:t>
            </a:r>
            <a:r>
              <a:rPr lang="ru-RU" dirty="0" smtClean="0"/>
              <a:t>реакция на покупку;</a:t>
            </a:r>
          </a:p>
          <a:p>
            <a:r>
              <a:rPr lang="ru-RU" dirty="0" smtClean="0"/>
              <a:t>3 поиск </a:t>
            </a:r>
            <a:r>
              <a:rPr lang="ru-RU" dirty="0" smtClean="0"/>
              <a:t>информации, осознание проблемы, оценка вариантов, решение о покупке.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16. Внутренние факторы,  влияющие на покупательское поведение:</a:t>
            </a:r>
          </a:p>
          <a:p>
            <a:r>
              <a:rPr lang="ru-RU" dirty="0" smtClean="0"/>
              <a:t>1 социальный </a:t>
            </a:r>
            <a:r>
              <a:rPr lang="ru-RU" dirty="0" smtClean="0"/>
              <a:t>статус;</a:t>
            </a:r>
          </a:p>
          <a:p>
            <a:r>
              <a:rPr lang="ru-RU" dirty="0" smtClean="0"/>
              <a:t>2 культура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3 престиж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428604"/>
            <a:ext cx="8186766" cy="5591196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17. Характеристика  услуг:</a:t>
            </a:r>
          </a:p>
          <a:p>
            <a:pPr lvl="0"/>
            <a:r>
              <a:rPr lang="ru-RU" dirty="0" smtClean="0"/>
              <a:t>1 потребитель </a:t>
            </a:r>
            <a:r>
              <a:rPr lang="ru-RU" dirty="0" smtClean="0"/>
              <a:t>участвует в производственном процессе;</a:t>
            </a:r>
          </a:p>
          <a:p>
            <a:pPr lvl="0"/>
            <a:r>
              <a:rPr lang="ru-RU" dirty="0" smtClean="0"/>
              <a:t>2 производство</a:t>
            </a:r>
            <a:r>
              <a:rPr lang="ru-RU" dirty="0" smtClean="0"/>
              <a:t>, хранение и распределение отделено от потребления;</a:t>
            </a:r>
          </a:p>
          <a:p>
            <a:pPr lvl="0"/>
            <a:r>
              <a:rPr lang="ru-RU" dirty="0" smtClean="0"/>
              <a:t>3 передача </a:t>
            </a:r>
            <a:r>
              <a:rPr lang="ru-RU" dirty="0" smtClean="0"/>
              <a:t>собственности.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18. Характеристика  товаров:</a:t>
            </a:r>
          </a:p>
          <a:p>
            <a:pPr lvl="0"/>
            <a:r>
              <a:rPr lang="ru-RU" dirty="0" smtClean="0"/>
              <a:t>1 потребитель </a:t>
            </a:r>
            <a:r>
              <a:rPr lang="ru-RU" dirty="0" smtClean="0"/>
              <a:t>участвует в производственном процессе;</a:t>
            </a:r>
          </a:p>
          <a:p>
            <a:pPr lvl="0"/>
            <a:r>
              <a:rPr lang="ru-RU" dirty="0" smtClean="0"/>
              <a:t>2 индивидуальность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3 передача </a:t>
            </a:r>
            <a:r>
              <a:rPr lang="ru-RU" dirty="0" smtClean="0"/>
              <a:t>собственности.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19.  Виды сервиса по содержанию работ. Косвенный сервис  это:</a:t>
            </a:r>
          </a:p>
          <a:p>
            <a:pPr lvl="0"/>
            <a:r>
              <a:rPr lang="ru-RU" dirty="0" smtClean="0"/>
              <a:t>1 включает </a:t>
            </a:r>
            <a:r>
              <a:rPr lang="ru-RU" dirty="0" smtClean="0"/>
              <a:t>в себя все услуги по поддержанию работоспособности, безотказности и заданных параметров работы (выполнение нормативов, регламентирующих выполнение услуги);</a:t>
            </a:r>
          </a:p>
          <a:p>
            <a:pPr lvl="0"/>
            <a:r>
              <a:rPr lang="ru-RU" dirty="0" smtClean="0"/>
              <a:t>2 включает </a:t>
            </a:r>
            <a:r>
              <a:rPr lang="ru-RU" dirty="0" smtClean="0"/>
              <a:t>комплекс интеллектуальных услуг, связанных с более эффективной эксплуатацией товара в конкретных условиях работы у данного потребителя, а также с расширением сферы полезности товара для него;</a:t>
            </a:r>
          </a:p>
          <a:p>
            <a:pPr lvl="0"/>
            <a:r>
              <a:rPr lang="ru-RU" dirty="0" smtClean="0"/>
              <a:t>3 сервис </a:t>
            </a:r>
            <a:r>
              <a:rPr lang="ru-RU" dirty="0" smtClean="0"/>
              <a:t>не связан с проданным товаром, оказанной услугой, а нацелен на поддержание хороших взаимоотношений с потребителем.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20. Разработка новых товаров и услуг: сходство и различия. Основные различия:</a:t>
            </a:r>
          </a:p>
          <a:p>
            <a:r>
              <a:rPr lang="ru-RU" dirty="0" smtClean="0"/>
              <a:t>1 разрабатываются </a:t>
            </a:r>
            <a:r>
              <a:rPr lang="ru-RU" dirty="0" smtClean="0"/>
              <a:t>для того, чтобы обеспечить решение проблем покупателя, удовлетворение или выгоду;</a:t>
            </a:r>
          </a:p>
          <a:p>
            <a:r>
              <a:rPr lang="ru-RU" dirty="0" smtClean="0"/>
              <a:t>2 соответствие </a:t>
            </a:r>
            <a:r>
              <a:rPr lang="ru-RU" dirty="0" smtClean="0"/>
              <a:t>техническим условиям и стандартам;</a:t>
            </a:r>
          </a:p>
          <a:p>
            <a:r>
              <a:rPr lang="ru-RU" dirty="0" smtClean="0"/>
              <a:t>3 продукт </a:t>
            </a:r>
            <a:r>
              <a:rPr lang="ru-RU" dirty="0" smtClean="0"/>
              <a:t>человеческой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КЛЮЧИ К ТЕСТОВЫМ ЗАДАНИЯМ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        </a:t>
            </a:r>
            <a:endParaRPr lang="ru-RU" dirty="0" smtClean="0"/>
          </a:p>
          <a:p>
            <a:r>
              <a:rPr lang="ru-RU" b="1" dirty="0" smtClean="0"/>
              <a:t>Вариант</a:t>
            </a:r>
            <a:r>
              <a:rPr lang="en-US" b="1" dirty="0" smtClean="0"/>
              <a:t>№1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1-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2-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3-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4-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5-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6-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7-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8-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9-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10-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11-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2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4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5</a:t>
            </a:r>
            <a:r>
              <a:rPr lang="en-US" dirty="0" smtClean="0"/>
              <a:t>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17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18</a:t>
            </a:r>
            <a:r>
              <a:rPr lang="en-US" dirty="0" smtClean="0"/>
              <a:t>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19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2</a:t>
            </a:r>
            <a:r>
              <a:rPr lang="ru-RU" dirty="0" smtClean="0"/>
              <a:t>0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Вариант</a:t>
            </a:r>
            <a:r>
              <a:rPr lang="en-US" b="1" dirty="0" smtClean="0"/>
              <a:t>№2:</a:t>
            </a:r>
            <a:endParaRPr lang="ru-RU" dirty="0" smtClean="0"/>
          </a:p>
          <a:p>
            <a:r>
              <a:rPr lang="en-US" dirty="0" smtClean="0"/>
              <a:t>1-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2-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3-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4-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5-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6-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7-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8-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9-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10-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11-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12-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4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5</a:t>
            </a:r>
            <a:r>
              <a:rPr lang="en-US" dirty="0" smtClean="0"/>
              <a:t>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en-US" dirty="0" smtClean="0"/>
              <a:t>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17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18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19-2,</a:t>
            </a:r>
          </a:p>
          <a:p>
            <a:r>
              <a:rPr lang="ru-RU" dirty="0" smtClean="0"/>
              <a:t>20-2.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Вариант №3:</a:t>
            </a:r>
            <a:endParaRPr lang="ru-RU" dirty="0" smtClean="0"/>
          </a:p>
          <a:p>
            <a:r>
              <a:rPr lang="ru-RU" dirty="0" smtClean="0"/>
              <a:t>1-3,</a:t>
            </a:r>
          </a:p>
          <a:p>
            <a:r>
              <a:rPr lang="en-US" dirty="0" smtClean="0"/>
              <a:t>2-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3-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4-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5-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6-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7-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8-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9-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10-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11-</a:t>
            </a:r>
            <a:r>
              <a:rPr lang="ru-RU" dirty="0" smtClean="0"/>
              <a:t>2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2</a:t>
            </a:r>
            <a:r>
              <a:rPr lang="en-US" dirty="0" smtClean="0"/>
              <a:t>-</a:t>
            </a:r>
            <a:r>
              <a:rPr lang="ru-RU" dirty="0" smtClean="0"/>
              <a:t>3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en-US" dirty="0" smtClean="0"/>
              <a:t>1</a:t>
            </a:r>
            <a:r>
              <a:rPr lang="ru-RU" dirty="0" smtClean="0"/>
              <a:t>4</a:t>
            </a:r>
            <a:r>
              <a:rPr lang="en-US" dirty="0" smtClean="0"/>
              <a:t>-</a:t>
            </a:r>
            <a:r>
              <a:rPr lang="ru-RU" dirty="0" smtClean="0"/>
              <a:t>1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15-1,</a:t>
            </a:r>
          </a:p>
          <a:p>
            <a:r>
              <a:rPr lang="ru-RU" dirty="0" smtClean="0"/>
              <a:t>16-3,</a:t>
            </a:r>
          </a:p>
          <a:p>
            <a:r>
              <a:rPr lang="ru-RU" dirty="0" smtClean="0"/>
              <a:t>17-1,</a:t>
            </a:r>
          </a:p>
          <a:p>
            <a:r>
              <a:rPr lang="ru-RU" dirty="0" smtClean="0"/>
              <a:t>18-3</a:t>
            </a:r>
          </a:p>
          <a:p>
            <a:r>
              <a:rPr lang="ru-RU" dirty="0" smtClean="0"/>
              <a:t>19-3,</a:t>
            </a:r>
          </a:p>
          <a:p>
            <a:r>
              <a:rPr lang="ru-RU" dirty="0" smtClean="0"/>
              <a:t>20-2.</a:t>
            </a:r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</TotalTime>
  <Words>501</Words>
  <PresentationFormat>Экран (4:3)</PresentationFormat>
  <Paragraphs>375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Справедливость</vt:lpstr>
      <vt:lpstr>Итоговый тест Сервисная деятельность</vt:lpstr>
      <vt:lpstr>Вариант №1 </vt:lpstr>
      <vt:lpstr>Слайд 3</vt:lpstr>
      <vt:lpstr>Слайд 4</vt:lpstr>
      <vt:lpstr>Слайд 5</vt:lpstr>
      <vt:lpstr>Слайд 6</vt:lpstr>
      <vt:lpstr>Вариант №2 </vt:lpstr>
      <vt:lpstr>Слайд 8</vt:lpstr>
      <vt:lpstr>Слайд 9</vt:lpstr>
      <vt:lpstr>Слайд 10</vt:lpstr>
      <vt:lpstr>Слайд 11</vt:lpstr>
      <vt:lpstr>Вариант №3 </vt:lpstr>
      <vt:lpstr>Слайд 13</vt:lpstr>
      <vt:lpstr>Слайд 14</vt:lpstr>
      <vt:lpstr>Слайд 15</vt:lpstr>
      <vt:lpstr>Слайд 16</vt:lpstr>
      <vt:lpstr>КЛЮЧИ К ТЕСТОВЫМ ЗАДАНИЯМ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Итоговый тест Сервисная деятельность</dc:title>
  <cp:lastModifiedBy>User</cp:lastModifiedBy>
  <cp:revision>8</cp:revision>
  <dcterms:modified xsi:type="dcterms:W3CDTF">2019-06-09T12:17:01Z</dcterms:modified>
</cp:coreProperties>
</file>